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6"/>
  </p:notesMasterIdLst>
  <p:handoutMasterIdLst>
    <p:handoutMasterId r:id="rId27"/>
  </p:handoutMasterIdLst>
  <p:sldIdLst>
    <p:sldId id="256" r:id="rId5"/>
    <p:sldId id="337" r:id="rId6"/>
    <p:sldId id="342" r:id="rId7"/>
    <p:sldId id="336" r:id="rId8"/>
    <p:sldId id="340" r:id="rId9"/>
    <p:sldId id="343" r:id="rId10"/>
    <p:sldId id="344" r:id="rId11"/>
    <p:sldId id="345" r:id="rId12"/>
    <p:sldId id="346" r:id="rId13"/>
    <p:sldId id="348" r:id="rId14"/>
    <p:sldId id="347" r:id="rId15"/>
    <p:sldId id="341" r:id="rId16"/>
    <p:sldId id="349" r:id="rId17"/>
    <p:sldId id="350" r:id="rId18"/>
    <p:sldId id="351" r:id="rId19"/>
    <p:sldId id="352" r:id="rId20"/>
    <p:sldId id="353" r:id="rId21"/>
    <p:sldId id="355" r:id="rId22"/>
    <p:sldId id="354" r:id="rId23"/>
    <p:sldId id="356" r:id="rId24"/>
    <p:sldId id="293" r:id="rId2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JARSKY VERONICA LETICIA" initials="BVL" lastIdx="1" clrIdx="0">
    <p:extLst>
      <p:ext uri="{19B8F6BF-5375-455C-9EA6-DF929625EA0E}">
        <p15:presenceInfo xmlns:p15="http://schemas.microsoft.com/office/powerpoint/2012/main" userId="S::vbejarsky@uade.edu.ar::bf70a261-3388-4d1d-8ad2-478aa8f12c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8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42E5F-D52A-41A0-9670-8EA48F12C6A2}" type="datetimeFigureOut">
              <a:rPr lang="es-AR" smtClean="0"/>
              <a:t>29/10/2023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6A630-DD89-4E05-9E1D-5A51B7DDFF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4864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1DEF1-257A-400B-ABC9-D00BAA846F95}" type="datetimeFigureOut">
              <a:rPr lang="es-AR" smtClean="0"/>
              <a:t>29/10/2023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F1F1-6937-4A03-B795-B7A72F0EB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912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0E139-8069-4DA5-BE5B-1DBA32150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87C92-8286-43F1-A9A8-96BAC6FAD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6B7502-D759-4D03-8837-90711D2A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207323-113C-4FCA-9908-FEE465E2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BCBE5-4FEB-4645-9E9E-578C9C82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3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1F8A-5538-442E-A355-19EB7893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917402-413D-4077-B4EB-A070BC43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128C5-FFFD-4612-B3D8-DF125277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BD390-2514-4D65-8D62-5732DDB9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8B285-EFF9-4EC9-8B97-065EC43F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A7B9EE-8012-48E2-89CF-20FE8772B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7C02F2-CA88-444D-B493-68EDBA38D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C1DD3-22B8-4798-9C5B-27518794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FDFE2-4243-4CB3-9094-531BC758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B1D37-BED5-41D9-858D-EC0FD927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9DDBA-1C34-4BC8-B024-4A79BB41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CA6AD-D56D-42DC-A495-E95E915D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D8F59-DC38-4C96-8837-C58C46C4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04877-C5B4-4BA3-8283-05239E65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CABFA-5DE2-4C39-8ACE-01EC70C9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3A759-7D42-49C1-B37B-0DC9500B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76CF6A-BE49-4FFC-9DC2-0ACA0C35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8A8DA-4772-418D-911E-7D0993AD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2EC79A-36DE-43A4-B8BD-AE204FC1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4971A-6A68-4714-B86B-0B8F4CC1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7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391CC-6FE9-468B-8D89-64122A5E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2B297-B8EB-4F74-BE06-66E418792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5EE0E0-B16E-45CB-B26A-67B98896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7ABC59-7719-49B3-915F-F6EA1764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584F6-05EE-403A-BA87-F410E185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E4A0B-0645-49FF-80A2-1D4E9C3F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36B1F-C703-4973-A0D7-D798E8D0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4BFC6-BE01-4FE7-A781-3DC3FA24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11CD35-D0D9-43CC-911E-DFF468ED9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C15643-2D36-4AB2-81BB-175673C64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2C156A-880B-4F75-8DFB-847C7642A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A5D3ED-E079-4C56-AF80-5D4F07E8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C9E54F-FE6F-4910-9C13-E0F81732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2C2039-10AB-4919-9202-C0C81078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FC9D-C0F0-4818-B664-AD1D5677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D218AB-D804-46C2-97C2-F4F8DAF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F14237-C469-4F81-BD40-00E4463D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6C028C-CA4E-480E-82F7-B4D528D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76C9E2-B2C2-41DC-9276-E62A0880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BEC0D8-71FC-42AB-9883-F027A937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62518-50FE-4FF6-AB3C-A3721BC0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4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40BD2-DEE9-4A71-8908-173D7E89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2EEB5-67CB-4D68-92BD-D7DBEDF9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2D8501-521D-45A3-9170-D43B745E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E9D64-0933-4B63-9FF9-3093E60B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5525-0123-43F4-9EE6-DD6A2839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A5E7BF-EFB0-4964-9A7A-3566BD27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5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CE3C4-368C-4DC6-9B00-ACE6CB9E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1D61C2-24CA-496C-B1A1-1C596F89C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7BCF97-A3AA-421F-9563-FA5079C22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5184B8-8AC3-4161-85D1-487EBEAA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5E6698-E2A4-45D0-8D91-75E9F940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90BB52-CFF2-4989-9AE5-662A318F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2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014CBC-C561-4728-8B0D-8915A230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43F990-F9DD-4414-A735-0F40212E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DE3231-9A6F-45CF-8B57-9F8A065C1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29/10/2023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14727-B1B7-4164-8991-F11B5EA39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6ACF0-CB27-4DAF-9C0C-900F21A2D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3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sv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.svg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332BF1-62F0-40C3-A057-6D1F03AE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119" y="5078102"/>
            <a:ext cx="5196043" cy="8162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endParaRPr lang="es-AR" sz="2100" b="1" cap="all" spc="45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s-AR" sz="1350" b="1" cap="all" spc="450" dirty="0">
                <a:solidFill>
                  <a:srgbClr val="7030A0"/>
                </a:solidFill>
                <a:latin typeface="Constantia" panose="02030602050306030303" pitchFamily="18" charset="0"/>
                <a:cs typeface="+mj-cs"/>
              </a:rPr>
              <a:t>Mg. verónica Bejarsky </a:t>
            </a:r>
            <a:r>
              <a:rPr lang="es-AR" sz="1200" cap="all" spc="450" dirty="0">
                <a:latin typeface="+mj-lt"/>
                <a:cs typeface="+mj-cs"/>
              </a:rPr>
              <a:t>	</a:t>
            </a:r>
          </a:p>
          <a:p>
            <a:endParaRPr lang="es-AR" sz="2100" cap="all" spc="450" dirty="0">
              <a:latin typeface="+mj-lt"/>
              <a:cs typeface="+mj-cs"/>
            </a:endParaRPr>
          </a:p>
        </p:txBody>
      </p:sp>
      <p:pic>
        <p:nvPicPr>
          <p:cNvPr id="4" name="Picture 3" descr="Gráficos de formas abstractas con diferentes colores llenos de vida">
            <a:extLst>
              <a:ext uri="{FF2B5EF4-FFF2-40B4-BE49-F238E27FC236}">
                <a16:creationId xmlns:a16="http://schemas.microsoft.com/office/drawing/2014/main" id="{33A7E7AE-4626-CA4D-A210-48D4E0B3C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1" r="30747" b="2"/>
          <a:stretch/>
        </p:blipFill>
        <p:spPr>
          <a:xfrm>
            <a:off x="5712162" y="839360"/>
            <a:ext cx="3431839" cy="5169555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247DB76-6527-4807-A527-0DEC1FF58C9F}"/>
              </a:ext>
            </a:extLst>
          </p:cNvPr>
          <p:cNvSpPr txBox="1">
            <a:spLocks/>
          </p:cNvSpPr>
          <p:nvPr/>
        </p:nvSpPr>
        <p:spPr>
          <a:xfrm>
            <a:off x="150666" y="1916832"/>
            <a:ext cx="5680916" cy="33178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10000"/>
              </a:lnSpc>
              <a:spcBef>
                <a:spcPct val="0"/>
              </a:spcBef>
            </a:pPr>
            <a:endParaRPr lang="es-AR" sz="2100" b="1" cap="all" spc="450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  <a:p>
            <a:pPr defTabSz="685800">
              <a:lnSpc>
                <a:spcPct val="110000"/>
              </a:lnSpc>
              <a:spcBef>
                <a:spcPct val="0"/>
              </a:spcBef>
            </a:pPr>
            <a:r>
              <a:rPr lang="es-AR" sz="4000" b="1" cap="all" spc="450" dirty="0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t> </a:t>
            </a:r>
            <a:r>
              <a:rPr lang="es-AR" sz="4000" b="1" cap="all" spc="450" dirty="0">
                <a:solidFill>
                  <a:srgbClr val="0070C0"/>
                </a:solidFill>
                <a:latin typeface="Bembo"/>
              </a:rPr>
              <a:t>ANÁLISIS</a:t>
            </a:r>
          </a:p>
          <a:p>
            <a:pPr defTabSz="685800">
              <a:lnSpc>
                <a:spcPct val="110000"/>
              </a:lnSpc>
              <a:spcBef>
                <a:spcPct val="0"/>
              </a:spcBef>
            </a:pPr>
            <a:r>
              <a:rPr lang="es-AR" sz="4000" b="1" cap="all" spc="450" dirty="0">
                <a:solidFill>
                  <a:srgbClr val="0070C0"/>
                </a:solidFill>
                <a:latin typeface="Bembo"/>
              </a:rPr>
              <a:t>MATEMÁTICO III </a:t>
            </a:r>
            <a:r>
              <a:rPr lang="es-AR" sz="4000" cap="all" spc="450" dirty="0">
                <a:solidFill>
                  <a:srgbClr val="000000">
                    <a:lumMod val="85000"/>
                    <a:lumOff val="15000"/>
                  </a:srgbClr>
                </a:solidFill>
                <a:latin typeface="Bembo"/>
              </a:rPr>
              <a:t>	</a:t>
            </a:r>
          </a:p>
          <a:p>
            <a:pPr defTabSz="685800">
              <a:spcBef>
                <a:spcPts val="750"/>
              </a:spcBef>
            </a:pPr>
            <a:endParaRPr lang="es-AR" sz="2100" cap="all" spc="450" dirty="0">
              <a:solidFill>
                <a:srgbClr val="000000">
                  <a:lumMod val="85000"/>
                  <a:lumOff val="15000"/>
                </a:srgbClr>
              </a:solidFill>
              <a:latin typeface="Bembo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A960CC60-72AA-4544-A89B-581DB012C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983" y="4814451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421440" imgH="1440360" progId="PBrush">
                  <p:embed/>
                </p:oleObj>
              </mc:Choice>
              <mc:Fallback>
                <p:oleObj name="Bitmap Image" r:id="rId3" imgW="3421440" imgH="1440360" progId="PBrush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A960CC60-72AA-4544-A89B-581DB012C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2983" y="4814451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06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92EE6B-3830-4CCF-9054-D5255916B318}"/>
              </a:ext>
            </a:extLst>
          </p:cNvPr>
          <p:cNvSpPr txBox="1"/>
          <p:nvPr/>
        </p:nvSpPr>
        <p:spPr>
          <a:xfrm>
            <a:off x="323528" y="857248"/>
            <a:ext cx="816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</a:t>
            </a:r>
            <a:r>
              <a:rPr lang="es-MX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 la solución general del sistema de ecuaciones </a:t>
            </a:r>
            <a:r>
              <a:rPr lang="es-AR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diferenciales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43237C-29E8-4F7E-97E0-E5A25E374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416382"/>
            <a:ext cx="2507197" cy="7925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0897DE2-64F3-46BB-87B8-4AC904DCA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23" y="2243980"/>
            <a:ext cx="7491109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9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10CF6B-B23B-4CF2-A9D7-CDFA3BE2E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724596"/>
            <a:ext cx="7539307" cy="31874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7F3151-FCCF-4BC9-992B-B1C79FEBF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885389"/>
            <a:ext cx="6699486" cy="13362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9051CE-95B3-4D20-85B0-8ABF7F5AF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040" y="5317610"/>
            <a:ext cx="6048672" cy="15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9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B76269-F186-421A-A2F1-13EE539769DD}"/>
              </a:ext>
            </a:extLst>
          </p:cNvPr>
          <p:cNvSpPr txBox="1"/>
          <p:nvPr/>
        </p:nvSpPr>
        <p:spPr>
          <a:xfrm>
            <a:off x="439948" y="857248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</a:t>
            </a:r>
            <a:r>
              <a:rPr lang="es-MX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 la solución del sistema de ecuaciones </a:t>
            </a:r>
            <a:r>
              <a:rPr lang="es-AR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diferenciales con valores iniciales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5D8634-FAE7-4571-BBEE-8D6B0DE36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520347"/>
            <a:ext cx="3010161" cy="6553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2F0FF5-8A90-4DFB-8AE6-E520BE599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150200"/>
            <a:ext cx="6480720" cy="37907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DD5350D-7098-4380-AAEF-CE93C0DCB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490" y="6010119"/>
            <a:ext cx="3917019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0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9E2A0A-C693-4502-9DB8-FBF8469B8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966824"/>
            <a:ext cx="1842613" cy="4001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1F4F31-1AD0-4DA5-8871-8D8A58D32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527" y="1570133"/>
            <a:ext cx="6706945" cy="16421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822D0B3-2410-4621-B4C1-45D5DACFF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98" y="3429000"/>
            <a:ext cx="2796826" cy="33033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851D87D-41E0-4CC4-A432-D1E04E8AA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193" y="4071338"/>
            <a:ext cx="6451304" cy="23924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6FE2630-A000-4286-AD99-030413C12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4832" y="4420769"/>
            <a:ext cx="2125012" cy="15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3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70FEF4-5271-47B1-9ADE-4761748C1801}"/>
              </a:ext>
            </a:extLst>
          </p:cNvPr>
          <p:cNvSpPr txBox="1"/>
          <p:nvPr/>
        </p:nvSpPr>
        <p:spPr>
          <a:xfrm>
            <a:off x="455972" y="857248"/>
            <a:ext cx="74283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TRANSFORMADA DE LAPLACE </a:t>
            </a: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MX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una herramienta útil para resolver ecuaciones diferenciales ordinarias lineales, especialmente aquellas </a:t>
            </a:r>
            <a:r>
              <a:rPr lang="es-MX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 coeficientes constantes</a:t>
            </a:r>
            <a:r>
              <a:rPr lang="es-MX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aplicabilidad se limitada en casos de ecuaciones no lineales o con coeficientes variables. </a:t>
            </a: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Además, la elección de usar la transformada de Laplace dependerá de la complejidad de la ecuación y de las condiciones del problema específico.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7EF955-A429-4F74-9D0A-601E0E9CBD30}"/>
              </a:ext>
            </a:extLst>
          </p:cNvPr>
          <p:cNvSpPr txBox="1"/>
          <p:nvPr/>
        </p:nvSpPr>
        <p:spPr>
          <a:xfrm>
            <a:off x="323528" y="2954303"/>
            <a:ext cx="83357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método de resolución:</a:t>
            </a: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método va a constar de varios pasos; son siempre los mismos, lo que cambia es la ecuación diferencial a resolver, por lo tanto, hay poco lugar para la creatividad en este tipo de cálculos. Los pasos del método son los siguientes:</a:t>
            </a: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▷Paso 1º: 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calcular la transformada de Laplace de toda la ecuación diferencial </a:t>
            </a: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Aplicamos la transformada de Laplace a toda la ecuación diferencial. Hay que prestar especial atención a la transformada de Laplace de la derivada de la función.</a:t>
            </a:r>
          </a:p>
          <a:p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318EB84-C1F5-476B-8670-A3DC5AE18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339" y="5343311"/>
            <a:ext cx="3452159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7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70FEF4-5271-47B1-9ADE-4761748C1801}"/>
              </a:ext>
            </a:extLst>
          </p:cNvPr>
          <p:cNvSpPr txBox="1"/>
          <p:nvPr/>
        </p:nvSpPr>
        <p:spPr>
          <a:xfrm>
            <a:off x="455972" y="857248"/>
            <a:ext cx="742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TRANSFORMADA DE LAPLACE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AD1A45-07C4-4307-883C-FB8D48020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17" y="1372896"/>
            <a:ext cx="9030483" cy="1272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9B429D-01CF-4DC2-A896-4A0037041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1" y="2955082"/>
            <a:ext cx="8907730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70FEF4-5271-47B1-9ADE-4761748C1801}"/>
              </a:ext>
            </a:extLst>
          </p:cNvPr>
          <p:cNvSpPr txBox="1"/>
          <p:nvPr/>
        </p:nvSpPr>
        <p:spPr>
          <a:xfrm>
            <a:off x="455972" y="857248"/>
            <a:ext cx="742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TRANSFORMADA DE LAPLACE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03F830-E722-460D-BECA-8931006737B9}"/>
              </a:ext>
            </a:extLst>
          </p:cNvPr>
          <p:cNvSpPr txBox="1"/>
          <p:nvPr/>
        </p:nvSpPr>
        <p:spPr>
          <a:xfrm>
            <a:off x="611560" y="1199915"/>
            <a:ext cx="7428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Resolver la siguiente ecuación diferencial usando la transformada de Laplace con valores iniciales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1869460-EEB1-4345-B738-EF6A596CD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739" y="1772816"/>
            <a:ext cx="1878019" cy="64633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E5A68F9-3103-459F-B559-AA8449EDB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86546"/>
            <a:ext cx="1904085" cy="404733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D3FB589-297D-49ED-A876-D8FBA9889332}"/>
              </a:ext>
            </a:extLst>
          </p:cNvPr>
          <p:cNvSpPr txBox="1"/>
          <p:nvPr/>
        </p:nvSpPr>
        <p:spPr>
          <a:xfrm>
            <a:off x="611560" y="2636912"/>
            <a:ext cx="698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primer lugar se aplica la transformada en ambos miembros: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33ACC35-2574-4588-840B-B4F8D50DB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3147035"/>
            <a:ext cx="441998" cy="56392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F5F0D2F-98DE-4947-B8D5-B7D88A75C0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6961" y="3047967"/>
            <a:ext cx="1699407" cy="66299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4820BA5-5867-471F-A19E-1FF933BEA6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568" y="3900760"/>
            <a:ext cx="7200800" cy="25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4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70FEF4-5271-47B1-9ADE-4761748C1801}"/>
              </a:ext>
            </a:extLst>
          </p:cNvPr>
          <p:cNvSpPr txBox="1"/>
          <p:nvPr/>
        </p:nvSpPr>
        <p:spPr>
          <a:xfrm>
            <a:off x="455972" y="857248"/>
            <a:ext cx="742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TRANSFORMADA DE LAPLACE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89F6AA-7A64-4787-8F0A-D8583553B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389664"/>
            <a:ext cx="6241321" cy="5639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81635C-08CB-43D5-91FE-A7A2C57D5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133" y="2028755"/>
            <a:ext cx="6393734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2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70FEF4-5271-47B1-9ADE-4761748C1801}"/>
              </a:ext>
            </a:extLst>
          </p:cNvPr>
          <p:cNvSpPr txBox="1"/>
          <p:nvPr/>
        </p:nvSpPr>
        <p:spPr>
          <a:xfrm>
            <a:off x="455972" y="857248"/>
            <a:ext cx="742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TRANSFORMADA DE LAPLACE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14D767-B510-4022-9CED-401E2A5B3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371755"/>
            <a:ext cx="6332769" cy="29568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B20AE5-2FDB-406F-B216-572759C1B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4473746"/>
            <a:ext cx="6195597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70FEF4-5271-47B1-9ADE-4761748C1801}"/>
              </a:ext>
            </a:extLst>
          </p:cNvPr>
          <p:cNvSpPr txBox="1"/>
          <p:nvPr/>
        </p:nvSpPr>
        <p:spPr>
          <a:xfrm>
            <a:off x="455972" y="857248"/>
            <a:ext cx="742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TRANSFORMADA DE LAPLACE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91DC1F-D921-439F-8CDE-147E5187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556792"/>
            <a:ext cx="6096528" cy="156223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08D93ED-1422-4FF7-89D6-BD1F70911299}"/>
              </a:ext>
            </a:extLst>
          </p:cNvPr>
          <p:cNvSpPr txBox="1"/>
          <p:nvPr/>
        </p:nvSpPr>
        <p:spPr>
          <a:xfrm>
            <a:off x="569770" y="3269367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Según la tabla de transformadas de Laplace inversa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solución de la ecuación diferencial es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B71A095-BC13-4760-AE55-89E53B638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3789039"/>
            <a:ext cx="1830852" cy="4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3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539552" y="1390960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cs typeface="Times New Roman" panose="02020603050405020304" pitchFamily="18" charset="0"/>
              </a:rPr>
              <a:t>CLASE 9</a:t>
            </a:r>
          </a:p>
          <a:p>
            <a:endParaRPr lang="es-AR" sz="2000" b="1" i="0" u="none" strike="noStrike" baseline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s-MX" sz="2000" b="1" u="sng" dirty="0">
                <a:cs typeface="Times New Roman" panose="02020603050405020304" pitchFamily="18" charset="0"/>
              </a:rPr>
              <a:t>UNIDAD IV</a:t>
            </a:r>
            <a:r>
              <a:rPr lang="es-MX" sz="2000" b="1" dirty="0">
                <a:cs typeface="Times New Roman" panose="02020603050405020304" pitchFamily="18" charset="0"/>
              </a:rPr>
              <a:t>:  </a:t>
            </a:r>
            <a:r>
              <a:rPr lang="es-AR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ECUACIONES DIFERENCIALES DE ORDEN SUPERIOR</a:t>
            </a:r>
            <a:endParaRPr lang="es-AR" sz="2000" b="1" i="0" u="none" strike="noStrike" baseline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A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Resolución de sistemas de ecuaciones diferenciales.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Resolución de sistemas de ecuaciones diferenciales con condiciones iniciales mediante transformada de Laplace. </a:t>
            </a: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1067606" y="260648"/>
            <a:ext cx="6120680" cy="9120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AR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MATEMÁTICO III</a:t>
            </a:r>
            <a:endParaRPr lang="es-AR" sz="2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0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EC9D4A-02E5-41B4-A96B-0A710FB4A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725737"/>
            <a:ext cx="5608806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6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529176" y="927267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BIBLIOGRAFÍA:</a:t>
            </a:r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0352" y="12252"/>
            <a:ext cx="1689994" cy="1689994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1547664" y="312711"/>
            <a:ext cx="5976664" cy="9120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s-AR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MATEMÁTICO III</a:t>
            </a:r>
            <a:endParaRPr lang="es-AR" sz="21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9691" y="6246810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876BCD-D22D-4CEC-810A-81A609C609AD}"/>
              </a:ext>
            </a:extLst>
          </p:cNvPr>
          <p:cNvSpPr txBox="1"/>
          <p:nvPr/>
        </p:nvSpPr>
        <p:spPr>
          <a:xfrm>
            <a:off x="496387" y="1742987"/>
            <a:ext cx="812071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 </a:t>
            </a:r>
            <a:endParaRPr lang="es-AR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STEWART, James. </a:t>
            </a:r>
            <a:r>
              <a:rPr lang="es-AR" sz="16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Cálculo multivariable</a:t>
            </a: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4a ed. México, D.F: Thomson </a:t>
            </a:r>
            <a:r>
              <a:rPr lang="es-A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2002. </a:t>
            </a:r>
            <a:r>
              <a:rPr lang="es-A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xxiv</a:t>
            </a: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640-1151, 44 p. ISBN: 9789687529523.</a:t>
            </a:r>
          </a:p>
          <a:p>
            <a:endParaRPr lang="es-AR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APOSTOL, Tom M. </a:t>
            </a:r>
            <a:r>
              <a:rPr lang="es-AR" sz="1600" b="0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Calculus</a:t>
            </a:r>
            <a:r>
              <a:rPr lang="es-A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Volumen 2. 2a ed. Barcelona: ISBN: 8429150013.</a:t>
            </a:r>
          </a:p>
          <a:p>
            <a:endParaRPr lang="es-MX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ZILL, Dennis G. </a:t>
            </a:r>
            <a:r>
              <a:rPr lang="es-MX" sz="16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Ecuaciones diferenciales con aplicaciones de modelado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8a ed. </a:t>
            </a:r>
            <a:r>
              <a:rPr lang="es-MX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México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D.F.: Thomson </a:t>
            </a:r>
            <a:r>
              <a:rPr lang="es-MX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2007. </a:t>
            </a:r>
            <a:r>
              <a:rPr lang="es-MX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xii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[447] p</a:t>
            </a:r>
            <a:r>
              <a:rPr lang="es-MX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ISBN: 9789706864871 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E74783E-38F0-4908-A121-80145C7BC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498" y="4460550"/>
            <a:ext cx="1653941" cy="19495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74BA38-069A-4E5E-B642-D17DB2692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463987"/>
            <a:ext cx="1653941" cy="194957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95ECC37-D184-4076-B600-0819CF595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045" y="4454367"/>
            <a:ext cx="1415908" cy="19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7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E94F8E-D3E7-4987-B005-5DDA6F8E831C}"/>
              </a:ext>
            </a:extLst>
          </p:cNvPr>
          <p:cNvSpPr txBox="1"/>
          <p:nvPr/>
        </p:nvSpPr>
        <p:spPr>
          <a:xfrm>
            <a:off x="647564" y="476672"/>
            <a:ext cx="78488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i="0" u="none" strike="noStrike" baseline="0" dirty="0">
                <a:solidFill>
                  <a:srgbClr val="009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ECUACIONES DIFERENCIALES </a:t>
            </a:r>
            <a:endParaRPr lang="es-MX" b="1" dirty="0">
              <a:solidFill>
                <a:srgbClr val="009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MX" sz="1800" b="1" i="0" u="none" strike="noStrike" baseline="0" dirty="0">
              <a:solidFill>
                <a:srgbClr val="009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clases anteriores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analizamos ecuaciones diferenciales que contienen una función incógnita. </a:t>
            </a:r>
          </a:p>
          <a:p>
            <a:pPr algn="l"/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Pero. c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frecuencia, debemos tratar con sistemas de ecuaciones diferenciales. </a:t>
            </a:r>
          </a:p>
          <a:p>
            <a:pPr algn="l"/>
            <a:r>
              <a:rPr lang="es-MX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MX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ecuaciones diferenciales ordinarias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 dos o más ecuaciones que implican derivadas de dos o más funciones incógnitas de una sola variable independiente. </a:t>
            </a:r>
          </a:p>
          <a:p>
            <a:pPr algn="l"/>
            <a:r>
              <a:rPr lang="es-MX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ejemplo, si </a:t>
            </a:r>
            <a:r>
              <a:rPr lang="es-MX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MX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denotan a las variables dependientes y </a:t>
            </a:r>
            <a:r>
              <a:rPr lang="es-MX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denota a la variable independiente, entonces un sistema de dos ecuaciones diferenciales de primer orden está dado por: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C75E08-F9A1-4987-A8EB-3C3748E4D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501008"/>
            <a:ext cx="2016224" cy="166557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F72D491-AB16-432D-9D21-09ED872F74E7}"/>
              </a:ext>
            </a:extLst>
          </p:cNvPr>
          <p:cNvSpPr txBox="1"/>
          <p:nvPr/>
        </p:nvSpPr>
        <p:spPr>
          <a:xfrm>
            <a:off x="618270" y="5221953"/>
            <a:ext cx="8051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>
                <a:latin typeface="Times New Roman" panose="02020603050405020304" pitchFamily="18" charset="0"/>
              </a:rPr>
              <a:t>Una </a:t>
            </a:r>
            <a:r>
              <a:rPr lang="es-MX" sz="1800" b="1" i="0" u="none" strike="noStrike" baseline="0" dirty="0">
                <a:latin typeface="Times New Roman" panose="02020603050405020304" pitchFamily="18" charset="0"/>
              </a:rPr>
              <a:t>solución </a:t>
            </a:r>
            <a:r>
              <a:rPr lang="es-MX" dirty="0">
                <a:latin typeface="Times New Roman" panose="02020603050405020304" pitchFamily="18" charset="0"/>
              </a:rPr>
              <a:t>a este</a:t>
            </a:r>
            <a:r>
              <a:rPr lang="es-MX" sz="1800" b="0" i="0" u="none" strike="noStrike" baseline="0" dirty="0">
                <a:latin typeface="Times New Roman" panose="02020603050405020304" pitchFamily="18" charset="0"/>
              </a:rPr>
              <a:t> sistema, es un par de funciones derivables </a:t>
            </a:r>
            <a:r>
              <a:rPr lang="es-MX" sz="1800" b="0" i="1" u="none" strike="noStrike" baseline="0" dirty="0">
                <a:latin typeface="Times New Roman" panose="02020603050405020304" pitchFamily="18" charset="0"/>
              </a:rPr>
              <a:t>x=</a:t>
            </a:r>
            <a:r>
              <a:rPr lang="es-MX" sz="1800" b="0" i="1" u="none" strike="noStrike" baseline="0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s-MX" sz="1800" b="0" i="0" u="none" strike="noStrike" baseline="0" dirty="0">
                <a:latin typeface="MathematicalPi-One"/>
              </a:rPr>
              <a:t> </a:t>
            </a:r>
            <a:r>
              <a:rPr lang="es-MX" sz="800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s-MX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s-MX" sz="1800" b="0" i="1" u="none" strike="noStrike" baseline="0" dirty="0">
                <a:latin typeface="Times New Roman" panose="02020603050405020304" pitchFamily="18" charset="0"/>
              </a:rPr>
              <a:t>t</a:t>
            </a:r>
            <a:r>
              <a:rPr lang="es-MX" sz="1800" b="0" i="0" u="none" strike="noStrike" baseline="0" dirty="0">
                <a:latin typeface="Times New Roman" panose="02020603050405020304" pitchFamily="18" charset="0"/>
              </a:rPr>
              <a:t>), </a:t>
            </a:r>
            <a:r>
              <a:rPr lang="es-MX" sz="1800" b="0" i="1" u="none" strike="noStrike" baseline="0" dirty="0">
                <a:latin typeface="Times New Roman" panose="02020603050405020304" pitchFamily="18" charset="0"/>
              </a:rPr>
              <a:t>y =</a:t>
            </a:r>
            <a:r>
              <a:rPr lang="es-MX" sz="1800" b="0" i="1" u="none" strike="noStrike" baseline="0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s-MX" sz="1800" b="0" i="0" u="none" strike="noStrike" baseline="0" dirty="0">
                <a:latin typeface="MathematicalPi-One"/>
              </a:rPr>
              <a:t> </a:t>
            </a:r>
            <a:r>
              <a:rPr lang="es-MX" sz="800" b="0" i="0" u="none" strike="noStrike" baseline="0" dirty="0">
                <a:latin typeface="Times New Roman" panose="02020603050405020304" pitchFamily="18" charset="0"/>
              </a:rPr>
              <a:t>2</a:t>
            </a:r>
            <a:r>
              <a:rPr lang="es-MX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s-MX" sz="1800" b="0" i="1" u="none" strike="noStrike" baseline="0" dirty="0">
                <a:latin typeface="Times New Roman" panose="02020603050405020304" pitchFamily="18" charset="0"/>
              </a:rPr>
              <a:t>t</a:t>
            </a:r>
            <a:r>
              <a:rPr lang="es-MX" sz="1800" b="0" i="0" u="none" strike="noStrike" baseline="0" dirty="0">
                <a:latin typeface="Times New Roman" panose="02020603050405020304" pitchFamily="18" charset="0"/>
              </a:rPr>
              <a:t>), definidas en un intervalo común </a:t>
            </a:r>
            <a:r>
              <a:rPr lang="es-MX" sz="1800" b="0" i="1" u="none" strike="noStrike" baseline="0" dirty="0">
                <a:latin typeface="Times New Roman" panose="02020603050405020304" pitchFamily="18" charset="0"/>
              </a:rPr>
              <a:t>I</a:t>
            </a:r>
            <a:r>
              <a:rPr lang="es-MX" sz="1800" b="0" i="0" u="none" strike="noStrike" baseline="0" dirty="0">
                <a:latin typeface="Times New Roman" panose="02020603050405020304" pitchFamily="18" charset="0"/>
              </a:rPr>
              <a:t>, que satisface cada ecuación del sistema en este intervalo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226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D00A5-5D1B-41F0-A7B0-2DBEB2D4C969}"/>
              </a:ext>
            </a:extLst>
          </p:cNvPr>
          <p:cNvSpPr txBox="1"/>
          <p:nvPr/>
        </p:nvSpPr>
        <p:spPr>
          <a:xfrm>
            <a:off x="539552" y="712496"/>
            <a:ext cx="727280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SISTEMAS LINEALES DE PRIMER ORDEN</a:t>
            </a:r>
          </a:p>
          <a:p>
            <a:pPr algn="l"/>
            <a:r>
              <a:rPr lang="es-MX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sistema de ecuaciones diferenciales del tipo: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11A57F-1DA3-44ED-815D-147B9F6DC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602" y="1389604"/>
            <a:ext cx="5646404" cy="14466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D3D9994-EDC5-4976-86BB-C015F8576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09" y="2878999"/>
            <a:ext cx="7940827" cy="18445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1522B4-873F-4189-9421-D87625121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69" y="4885415"/>
            <a:ext cx="5776461" cy="116596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52CF2EE-7139-483A-B815-1C3D6C9402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911" y="4990695"/>
            <a:ext cx="2072820" cy="9678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7D29BCA-9FCF-4B4D-A2B3-B376ED35E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709" y="6230862"/>
            <a:ext cx="4198984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2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0FD9D4-9C9B-4C8B-8D88-CD7E3569F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752402"/>
            <a:ext cx="6502707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6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309D827-0F86-4F77-8140-0F08E920A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48" y="980728"/>
            <a:ext cx="7488832" cy="42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0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92EE6B-3830-4CCF-9054-D5255916B318}"/>
              </a:ext>
            </a:extLst>
          </p:cNvPr>
          <p:cNvSpPr txBox="1"/>
          <p:nvPr/>
        </p:nvSpPr>
        <p:spPr>
          <a:xfrm>
            <a:off x="323528" y="857248"/>
            <a:ext cx="816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</a:t>
            </a:r>
            <a:r>
              <a:rPr lang="es-MX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 la solución general del sistema de ecuaciones </a:t>
            </a:r>
            <a:r>
              <a:rPr lang="es-AR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diferenciales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1FD2AB-11F2-4275-A500-78A87B42F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985" y="1484784"/>
            <a:ext cx="3238781" cy="99068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A6A6FAE-D6DD-4E72-95B1-88D196F9EF74}"/>
              </a:ext>
            </a:extLst>
          </p:cNvPr>
          <p:cNvSpPr txBox="1"/>
          <p:nvPr/>
        </p:nvSpPr>
        <p:spPr>
          <a:xfrm>
            <a:off x="560165" y="4297304"/>
            <a:ext cx="4616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Planteamos el polinomio característico</a:t>
            </a:r>
            <a:r>
              <a:rPr lang="es-A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B43B180-41BE-467B-834D-2AD18E786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75" y="2554953"/>
            <a:ext cx="4686706" cy="13183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E2E4D-E448-4C0E-9467-E87E396599BE}"/>
                  </a:ext>
                </a:extLst>
              </p:cNvPr>
              <p:cNvSpPr txBox="1"/>
              <p:nvPr/>
            </p:nvSpPr>
            <p:spPr>
              <a:xfrm>
                <a:off x="4719837" y="4343470"/>
                <a:ext cx="1018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s-AR" dirty="0"/>
                  <a:t>=0</a:t>
                </a: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E2E4D-E448-4C0E-9467-E87E39659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37" y="4343470"/>
                <a:ext cx="1018036" cy="276999"/>
              </a:xfrm>
              <a:prstGeom prst="rect">
                <a:avLst/>
              </a:prstGeom>
              <a:blipFill>
                <a:blip r:embed="rId6"/>
                <a:stretch>
                  <a:fillRect l="-599" t="-28889" r="-13772" b="-5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FE753EE-DDE9-4B9A-B600-F3AFDEAEA00D}"/>
                  </a:ext>
                </a:extLst>
              </p:cNvPr>
              <p:cNvSpPr txBox="1"/>
              <p:nvPr/>
            </p:nvSpPr>
            <p:spPr>
              <a:xfrm>
                <a:off x="2123728" y="4792394"/>
                <a:ext cx="3691780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AR" dirty="0"/>
                  <a:t>=0</a:t>
                </a: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FE753EE-DDE9-4B9A-B600-F3AFDEAE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792394"/>
                <a:ext cx="3691780" cy="738215"/>
              </a:xfrm>
              <a:prstGeom prst="rect">
                <a:avLst/>
              </a:prstGeom>
              <a:blipFill>
                <a:blip r:embed="rId7"/>
                <a:stretch>
                  <a:fillRect r="-29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082D19B8-A4AA-4AAF-A7BD-9FEF0B3B1B37}"/>
              </a:ext>
            </a:extLst>
          </p:cNvPr>
          <p:cNvSpPr txBox="1"/>
          <p:nvPr/>
        </p:nvSpPr>
        <p:spPr>
          <a:xfrm>
            <a:off x="725141" y="60007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raíces son: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8D66A70-9594-4A7A-B24B-AA4893B08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3833" y="6185418"/>
            <a:ext cx="219475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7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A33332-6228-4B8C-AB81-9873FAF2D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75" y="2479439"/>
            <a:ext cx="7483488" cy="41913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A8F3205-9444-40C6-9622-848245C7F21C}"/>
                  </a:ext>
                </a:extLst>
              </p:cNvPr>
              <p:cNvSpPr txBox="1"/>
              <p:nvPr/>
            </p:nvSpPr>
            <p:spPr>
              <a:xfrm>
                <a:off x="391395" y="732433"/>
                <a:ext cx="2808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el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autovalor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AR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AR" dirty="0"/>
                  <a:t>: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A8F3205-9444-40C6-9622-848245C7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95" y="732433"/>
                <a:ext cx="2808312" cy="369332"/>
              </a:xfrm>
              <a:prstGeom prst="rect">
                <a:avLst/>
              </a:prstGeom>
              <a:blipFill>
                <a:blip r:embed="rId5"/>
                <a:stretch>
                  <a:fillRect l="-1735"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C56C42D-28F8-4E53-86CF-43CD05340688}"/>
                  </a:ext>
                </a:extLst>
              </p:cNvPr>
              <p:cNvSpPr txBox="1"/>
              <p:nvPr/>
            </p:nvSpPr>
            <p:spPr>
              <a:xfrm>
                <a:off x="391395" y="1272298"/>
                <a:ext cx="5332734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A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A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s-A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A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A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AR" sz="1400" dirty="0"/>
                  <a:t> .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A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A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1400" dirty="0"/>
                  <a:t>=</a:t>
                </a:r>
                <a:r>
                  <a:rPr lang="es-AR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A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s-AR" sz="14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s-A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A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1400" dirty="0"/>
                  <a:t>0</a:t>
                </a: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C56C42D-28F8-4E53-86CF-43CD05340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95" y="1272298"/>
                <a:ext cx="5332734" cy="569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58B80BA-92E5-4A3A-B2B2-A6C477FD6097}"/>
                  </a:ext>
                </a:extLst>
              </p:cNvPr>
              <p:cNvSpPr txBox="1"/>
              <p:nvPr/>
            </p:nvSpPr>
            <p:spPr>
              <a:xfrm>
                <a:off x="5724129" y="1101765"/>
                <a:ext cx="24027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58B80BA-92E5-4A3A-B2B2-A6C477FD6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9" y="1101765"/>
                <a:ext cx="24027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E757A57-09BF-4211-8534-BFBC4718B969}"/>
                  </a:ext>
                </a:extLst>
              </p:cNvPr>
              <p:cNvSpPr txBox="1"/>
              <p:nvPr/>
            </p:nvSpPr>
            <p:spPr>
              <a:xfrm>
                <a:off x="6199041" y="1424162"/>
                <a:ext cx="15586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E757A57-09BF-4211-8534-BFBC4718B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041" y="1424162"/>
                <a:ext cx="155862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FAD3FFC-5496-4CB1-A98D-E8EF76813813}"/>
                  </a:ext>
                </a:extLst>
              </p:cNvPr>
              <p:cNvSpPr txBox="1"/>
              <p:nvPr/>
            </p:nvSpPr>
            <p:spPr>
              <a:xfrm>
                <a:off x="7620085" y="1812864"/>
                <a:ext cx="1029013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FAD3FFC-5496-4CB1-A98D-E8EF7681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5" y="1812864"/>
                <a:ext cx="1029013" cy="8249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3DB9FE-9A31-466D-BA7D-16798B7AF0C3}"/>
                  </a:ext>
                </a:extLst>
              </p:cNvPr>
              <p:cNvSpPr txBox="1"/>
              <p:nvPr/>
            </p:nvSpPr>
            <p:spPr>
              <a:xfrm>
                <a:off x="5862453" y="1958659"/>
                <a:ext cx="4586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el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autovector</m:t>
                    </m:r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3DB9FE-9A31-466D-BA7D-16798B7AF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453" y="1958659"/>
                <a:ext cx="4586286" cy="369332"/>
              </a:xfrm>
              <a:prstGeom prst="rect">
                <a:avLst/>
              </a:prstGeom>
              <a:blipFill>
                <a:blip r:embed="rId10"/>
                <a:stretch>
                  <a:fillRect l="-1197" t="-9836" b="-229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99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39948" y="32448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SISTEMAS DE ECUACIONES DIFERENCIALES</a:t>
            </a:r>
            <a:endParaRPr lang="es-MX" sz="20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804" y="342742"/>
            <a:ext cx="1029013" cy="102901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B562AC-33F2-45E3-ACF2-0EA87BF30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052736"/>
            <a:ext cx="6768752" cy="23191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7A1CC2-D594-43B2-B92A-CFADC40A3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3449563"/>
            <a:ext cx="5760640" cy="27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82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2f789d-87d1-4dc9-9a51-1fd80dd83c97">
      <UserInfo>
        <DisplayName>BEJARSKY VERONICA LETICIA</DisplayName>
        <AccountId>2618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DD3EFF8-2C10-43B9-90BA-FFC108BA19C3}"/>
</file>

<file path=customXml/itemProps2.xml><?xml version="1.0" encoding="utf-8"?>
<ds:datastoreItem xmlns:ds="http://schemas.openxmlformats.org/officeDocument/2006/customXml" ds:itemID="{CC046307-F466-492D-972E-C19B5E3215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DA4D1D-5356-4373-AA12-4ABBCA514080}">
  <ds:schemaRefs>
    <ds:schemaRef ds:uri="http://schemas.microsoft.com/office/2006/metadata/properties"/>
    <ds:schemaRef ds:uri="http://schemas.microsoft.com/office/infopath/2007/PartnerControls"/>
    <ds:schemaRef ds:uri="1d7875e3-742a-43a4-8e07-d31e00d55ea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8515</TotalTime>
  <Words>710</Words>
  <Application>Microsoft Office PowerPoint</Application>
  <PresentationFormat>Presentación en pantalla (4:3)</PresentationFormat>
  <Paragraphs>97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Arial</vt:lpstr>
      <vt:lpstr>Bembo</vt:lpstr>
      <vt:lpstr>Calibri</vt:lpstr>
      <vt:lpstr>Calibri Light</vt:lpstr>
      <vt:lpstr>Cambria Math</vt:lpstr>
      <vt:lpstr>Constantia</vt:lpstr>
      <vt:lpstr>MathematicalPi-One</vt:lpstr>
      <vt:lpstr>Times New Roman</vt:lpstr>
      <vt:lpstr>Wingdings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Matemático I</dc:title>
  <dc:creator>asd</dc:creator>
  <cp:lastModifiedBy>BEJARSKY VERONICA LETICIA</cp:lastModifiedBy>
  <cp:revision>176</cp:revision>
  <cp:lastPrinted>2018-08-08T12:20:48Z</cp:lastPrinted>
  <dcterms:created xsi:type="dcterms:W3CDTF">2018-07-25T20:14:51Z</dcterms:created>
  <dcterms:modified xsi:type="dcterms:W3CDTF">2023-10-29T22:58:27Z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