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6D4"/>
    <a:srgbClr val="F67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7.wmf"/><Relationship Id="rId16" Type="http://schemas.openxmlformats.org/officeDocument/2006/relationships/image" Target="../media/image20.wmf"/><Relationship Id="rId1" Type="http://schemas.openxmlformats.org/officeDocument/2006/relationships/image" Target="../media/image6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4195-4BB3-4A08-A04F-6E3ADF48F3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1F3A-B939-4BA7-9884-AD13A9793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24.bin"/><Relationship Id="rId8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se descubrió la electricidad? - V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7504" y="188640"/>
            <a:ext cx="9036496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bg1"/>
                    </a:gs>
                    <a:gs pos="24000">
                      <a:schemeClr val="bg1"/>
                    </a:gs>
                    <a:gs pos="97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CIRCUITOS LÓGICOS</a:t>
            </a:r>
            <a:endParaRPr lang="es-ES" sz="7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bg1"/>
                  </a:gs>
                  <a:gs pos="24000">
                    <a:schemeClr val="bg1"/>
                  </a:gs>
                  <a:gs pos="97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70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70 Conector recto"/>
          <p:cNvCxnSpPr/>
          <p:nvPr/>
        </p:nvCxnSpPr>
        <p:spPr>
          <a:xfrm flipV="1">
            <a:off x="2915816" y="4293096"/>
            <a:ext cx="1440160" cy="1368152"/>
          </a:xfrm>
          <a:prstGeom prst="line">
            <a:avLst/>
          </a:prstGeom>
          <a:ln w="25400">
            <a:gradFill>
              <a:gsLst>
                <a:gs pos="49000">
                  <a:srgbClr val="002060"/>
                </a:gs>
                <a:gs pos="50000">
                  <a:srgbClr val="002060"/>
                </a:gs>
                <a:gs pos="52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2555776" y="4968464"/>
            <a:ext cx="108012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>
            <a:off x="4630688" y="4968464"/>
            <a:ext cx="170550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382216" y="692696"/>
            <a:ext cx="8496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s-AR" sz="3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Es </a:t>
            </a:r>
            <a:r>
              <a:rPr lang="es-AR" sz="3200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una representación </a:t>
            </a:r>
            <a:r>
              <a:rPr lang="es-AR" sz="3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de las proposiciones </a:t>
            </a:r>
          </a:p>
          <a:p>
            <a:pPr marL="457200" indent="-457200">
              <a:buFontTx/>
              <a:buChar char="-"/>
            </a:pPr>
            <a:r>
              <a:rPr lang="es-AR" sz="3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Pensamos </a:t>
            </a:r>
            <a:r>
              <a:rPr lang="es-AR" sz="3200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que se trata de un cable con un interruptor por el que puede pasar la corriente eléctrica, o no (esto se identifica con el verdadero o falso)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3" name="6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09298"/>
              </p:ext>
            </p:extLst>
          </p:nvPr>
        </p:nvGraphicFramePr>
        <p:xfrm>
          <a:off x="3828314" y="4942086"/>
          <a:ext cx="720080" cy="78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8314" y="4942086"/>
                        <a:ext cx="720080" cy="78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7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580000">
                                      <p:cBhvr>
                                        <p:cTn id="6" dur="1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251520" y="191690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3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Hay dos tipos de circuitos lógicos:</a:t>
            </a:r>
          </a:p>
          <a:p>
            <a:endParaRPr lang="en-US" sz="3200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51520" y="126231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28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CIRCUITO EN SERIE</a:t>
            </a:r>
            <a:endParaRPr lang="es-419" sz="2800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4355976" y="908720"/>
            <a:ext cx="0" cy="594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4572911" y="128251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28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CIRCUITO EN PARALELO</a:t>
            </a:r>
            <a:endParaRPr lang="es-419" sz="2800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H="1">
            <a:off x="0" y="9087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107504" y="2962005"/>
            <a:ext cx="4032448" cy="762146"/>
            <a:chOff x="107504" y="2962005"/>
            <a:chExt cx="4032448" cy="762146"/>
          </a:xfrm>
        </p:grpSpPr>
        <p:graphicFrame>
          <p:nvGraphicFramePr>
            <p:cNvPr id="63" name="6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39153"/>
                </p:ext>
              </p:extLst>
            </p:nvPr>
          </p:nvGraphicFramePr>
          <p:xfrm>
            <a:off x="1187624" y="3205285"/>
            <a:ext cx="472381" cy="511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7624" y="3205285"/>
                          <a:ext cx="472381" cy="5117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28 Grupo"/>
            <p:cNvGrpSpPr/>
            <p:nvPr/>
          </p:nvGrpSpPr>
          <p:grpSpPr>
            <a:xfrm>
              <a:off x="107504" y="2962005"/>
              <a:ext cx="4032448" cy="420318"/>
              <a:chOff x="395536" y="2962005"/>
              <a:chExt cx="4032448" cy="420318"/>
            </a:xfrm>
          </p:grpSpPr>
          <p:cxnSp>
            <p:nvCxnSpPr>
              <p:cNvPr id="7" name="6 Conector recto"/>
              <p:cNvCxnSpPr/>
              <p:nvPr/>
            </p:nvCxnSpPr>
            <p:spPr>
              <a:xfrm>
                <a:off x="395536" y="3382323"/>
                <a:ext cx="936104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 flipH="1">
                <a:off x="3518426" y="3382323"/>
                <a:ext cx="909558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 flipV="1">
                <a:off x="1331640" y="2962005"/>
                <a:ext cx="540060" cy="42031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>
                <a:off x="2051720" y="3382323"/>
                <a:ext cx="75583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19 Conector recto"/>
              <p:cNvCxnSpPr/>
              <p:nvPr/>
            </p:nvCxnSpPr>
            <p:spPr>
              <a:xfrm flipV="1">
                <a:off x="2797201" y="2962005"/>
                <a:ext cx="540060" cy="42031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2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7536369"/>
                </p:ext>
              </p:extLst>
            </p:nvPr>
          </p:nvGraphicFramePr>
          <p:xfrm>
            <a:off x="2699792" y="3212976"/>
            <a:ext cx="3937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0" name="62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3212976"/>
                          <a:ext cx="39370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59 Grupo"/>
          <p:cNvGrpSpPr/>
          <p:nvPr/>
        </p:nvGrpSpPr>
        <p:grpSpPr>
          <a:xfrm>
            <a:off x="4870635" y="2427365"/>
            <a:ext cx="3904750" cy="2063543"/>
            <a:chOff x="4870635" y="2427365"/>
            <a:chExt cx="3904750" cy="2063543"/>
          </a:xfrm>
        </p:grpSpPr>
        <p:graphicFrame>
          <p:nvGraphicFramePr>
            <p:cNvPr id="35" name="3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4993713"/>
                </p:ext>
              </p:extLst>
            </p:nvPr>
          </p:nvGraphicFramePr>
          <p:xfrm>
            <a:off x="6732240" y="2660417"/>
            <a:ext cx="472381" cy="511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32240" y="2660417"/>
                          <a:ext cx="472381" cy="5117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37 Conector recto"/>
            <p:cNvCxnSpPr/>
            <p:nvPr/>
          </p:nvCxnSpPr>
          <p:spPr>
            <a:xfrm>
              <a:off x="4870635" y="3502836"/>
              <a:ext cx="936104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flipH="1">
              <a:off x="7865827" y="3498380"/>
              <a:ext cx="90955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flipV="1">
              <a:off x="5818715" y="2847683"/>
              <a:ext cx="0" cy="130139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5818715" y="4149080"/>
              <a:ext cx="755830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flipV="1">
              <a:off x="6564196" y="3728762"/>
              <a:ext cx="540060" cy="42031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3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82508"/>
                </p:ext>
              </p:extLst>
            </p:nvPr>
          </p:nvGraphicFramePr>
          <p:xfrm>
            <a:off x="6754819" y="3979733"/>
            <a:ext cx="3937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8" imgW="126720" imgH="164880" progId="Equation.DSMT4">
                    <p:embed/>
                  </p:oleObj>
                </mc:Choice>
                <mc:Fallback>
                  <p:oleObj name="Equation" r:id="rId8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4819" y="3979733"/>
                          <a:ext cx="39370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42 Conector recto"/>
            <p:cNvCxnSpPr/>
            <p:nvPr/>
          </p:nvCxnSpPr>
          <p:spPr>
            <a:xfrm>
              <a:off x="5806739" y="2847683"/>
              <a:ext cx="755830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flipV="1">
              <a:off x="6552220" y="2427365"/>
              <a:ext cx="540060" cy="42031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 flipV="1">
              <a:off x="7865827" y="2847680"/>
              <a:ext cx="0" cy="13014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flipH="1">
              <a:off x="7217755" y="4149077"/>
              <a:ext cx="648072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flipH="1">
              <a:off x="7217755" y="2847680"/>
              <a:ext cx="636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6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44738"/>
              </p:ext>
            </p:extLst>
          </p:nvPr>
        </p:nvGraphicFramePr>
        <p:xfrm>
          <a:off x="1529605" y="4941168"/>
          <a:ext cx="1139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368280" imgH="164880" progId="Equation.DSMT4">
                  <p:embed/>
                </p:oleObj>
              </mc:Choice>
              <mc:Fallback>
                <p:oleObj name="Equation" r:id="rId9" imgW="368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9605" y="4941168"/>
                        <a:ext cx="11398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6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79933"/>
              </p:ext>
            </p:extLst>
          </p:nvPr>
        </p:nvGraphicFramePr>
        <p:xfrm>
          <a:off x="6115320" y="4941168"/>
          <a:ext cx="1139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1" imgW="368280" imgH="164880" progId="Equation.DSMT4">
                  <p:embed/>
                </p:oleObj>
              </mc:Choice>
              <mc:Fallback>
                <p:oleObj name="Equation" r:id="rId11" imgW="368280" imgH="164880" progId="Equation.DSMT4">
                  <p:embed/>
                  <p:pic>
                    <p:nvPicPr>
                      <p:cNvPr id="0" name="6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320" y="4941168"/>
                        <a:ext cx="1139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6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251520" y="191690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u="sng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Ejercicio</a:t>
            </a:r>
            <a:r>
              <a:rPr lang="es-419" sz="3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: Escribir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 la proposición </a:t>
            </a:r>
            <a:r>
              <a:rPr lang="es-ES" sz="3200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compuesta que representa el siguiente circuito y 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simplificarla</a:t>
            </a:r>
            <a:endParaRPr lang="es-ES" sz="3200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H="1">
            <a:off x="36004" y="530120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6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29045"/>
              </p:ext>
            </p:extLst>
          </p:nvPr>
        </p:nvGraphicFramePr>
        <p:xfrm>
          <a:off x="683568" y="5733033"/>
          <a:ext cx="825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5733033"/>
                        <a:ext cx="82550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6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95904"/>
              </p:ext>
            </p:extLst>
          </p:nvPr>
        </p:nvGraphicFramePr>
        <p:xfrm>
          <a:off x="4491181" y="5805264"/>
          <a:ext cx="433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5" imgW="139680" imgH="126720" progId="Equation.DSMT4">
                  <p:embed/>
                </p:oleObj>
              </mc:Choice>
              <mc:Fallback>
                <p:oleObj name="Equation" r:id="rId5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181" y="5805264"/>
                        <a:ext cx="4333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79 Grupo"/>
          <p:cNvGrpSpPr/>
          <p:nvPr/>
        </p:nvGrpSpPr>
        <p:grpSpPr>
          <a:xfrm>
            <a:off x="526743" y="1997008"/>
            <a:ext cx="8263212" cy="2674778"/>
            <a:chOff x="0" y="42433"/>
            <a:chExt cx="2948306" cy="864522"/>
          </a:xfrm>
        </p:grpSpPr>
        <p:cxnSp>
          <p:nvCxnSpPr>
            <p:cNvPr id="99" name="315 Conector recto"/>
            <p:cNvCxnSpPr/>
            <p:nvPr/>
          </p:nvCxnSpPr>
          <p:spPr>
            <a:xfrm>
              <a:off x="2539160" y="154919"/>
              <a:ext cx="0" cy="22733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78 Grupo"/>
            <p:cNvGrpSpPr/>
            <p:nvPr/>
          </p:nvGrpSpPr>
          <p:grpSpPr>
            <a:xfrm>
              <a:off x="0" y="42433"/>
              <a:ext cx="2948306" cy="864522"/>
              <a:chOff x="0" y="42452"/>
              <a:chExt cx="2948356" cy="864903"/>
            </a:xfrm>
          </p:grpSpPr>
          <p:grpSp>
            <p:nvGrpSpPr>
              <p:cNvPr id="101" name="64 Grupo"/>
              <p:cNvGrpSpPr/>
              <p:nvPr/>
            </p:nvGrpSpPr>
            <p:grpSpPr>
              <a:xfrm>
                <a:off x="254558" y="509115"/>
                <a:ext cx="2446021" cy="398240"/>
                <a:chOff x="0" y="-1"/>
                <a:chExt cx="2446278" cy="398370"/>
              </a:xfrm>
            </p:grpSpPr>
            <p:grpSp>
              <p:nvGrpSpPr>
                <p:cNvPr id="128" name="318 Grupo"/>
                <p:cNvGrpSpPr/>
                <p:nvPr/>
              </p:nvGrpSpPr>
              <p:grpSpPr>
                <a:xfrm>
                  <a:off x="0" y="-1"/>
                  <a:ext cx="1057807" cy="398370"/>
                  <a:chOff x="251460" y="677502"/>
                  <a:chExt cx="1058643" cy="608010"/>
                </a:xfrm>
              </p:grpSpPr>
              <p:grpSp>
                <p:nvGrpSpPr>
                  <p:cNvPr id="134" name="319 Grupo"/>
                  <p:cNvGrpSpPr/>
                  <p:nvPr/>
                </p:nvGrpSpPr>
                <p:grpSpPr>
                  <a:xfrm>
                    <a:off x="396723" y="1043523"/>
                    <a:ext cx="759994" cy="241989"/>
                    <a:chOff x="391966" y="703396"/>
                    <a:chExt cx="1486111" cy="241989"/>
                  </a:xfrm>
                </p:grpSpPr>
                <p:cxnSp>
                  <p:nvCxnSpPr>
                    <p:cNvPr id="144" name="320 Conector recto"/>
                    <p:cNvCxnSpPr/>
                    <p:nvPr/>
                  </p:nvCxnSpPr>
                  <p:spPr>
                    <a:xfrm>
                      <a:off x="391966" y="940335"/>
                      <a:ext cx="495301" cy="0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321 Conector recto"/>
                    <p:cNvCxnSpPr/>
                    <p:nvPr/>
                  </p:nvCxnSpPr>
                  <p:spPr>
                    <a:xfrm>
                      <a:off x="1382776" y="945385"/>
                      <a:ext cx="495301" cy="0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322 Conector recto"/>
                    <p:cNvCxnSpPr/>
                    <p:nvPr/>
                  </p:nvCxnSpPr>
                  <p:spPr>
                    <a:xfrm flipV="1">
                      <a:off x="887476" y="703396"/>
                      <a:ext cx="428624" cy="238125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5" name="324 Grupo"/>
                  <p:cNvGrpSpPr/>
                  <p:nvPr/>
                </p:nvGrpSpPr>
                <p:grpSpPr>
                  <a:xfrm>
                    <a:off x="393664" y="677502"/>
                    <a:ext cx="762726" cy="240992"/>
                    <a:chOff x="388719" y="180639"/>
                    <a:chExt cx="1492097" cy="240992"/>
                  </a:xfrm>
                </p:grpSpPr>
                <p:cxnSp>
                  <p:nvCxnSpPr>
                    <p:cNvPr id="140" name="325 Conector recto"/>
                    <p:cNvCxnSpPr/>
                    <p:nvPr/>
                  </p:nvCxnSpPr>
                  <p:spPr>
                    <a:xfrm>
                      <a:off x="388719" y="418766"/>
                      <a:ext cx="495300" cy="0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326 Conector recto"/>
                    <p:cNvCxnSpPr/>
                    <p:nvPr/>
                  </p:nvCxnSpPr>
                  <p:spPr>
                    <a:xfrm>
                      <a:off x="1385516" y="421631"/>
                      <a:ext cx="495300" cy="0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327 Conector recto"/>
                    <p:cNvCxnSpPr/>
                    <p:nvPr/>
                  </p:nvCxnSpPr>
                  <p:spPr>
                    <a:xfrm flipV="1">
                      <a:off x="890215" y="180639"/>
                      <a:ext cx="428624" cy="238125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6" name="329 Conector recto"/>
                  <p:cNvCxnSpPr/>
                  <p:nvPr/>
                </p:nvCxnSpPr>
                <p:spPr>
                  <a:xfrm>
                    <a:off x="401702" y="915628"/>
                    <a:ext cx="0" cy="36195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330 Conector recto"/>
                  <p:cNvCxnSpPr/>
                  <p:nvPr/>
                </p:nvCxnSpPr>
                <p:spPr>
                  <a:xfrm>
                    <a:off x="1152714" y="918494"/>
                    <a:ext cx="0" cy="36195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331 Conector recto"/>
                  <p:cNvCxnSpPr/>
                  <p:nvPr/>
                </p:nvCxnSpPr>
                <p:spPr>
                  <a:xfrm>
                    <a:off x="1152714" y="1096215"/>
                    <a:ext cx="157389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332 Conector recto"/>
                  <p:cNvCxnSpPr/>
                  <p:nvPr/>
                </p:nvCxnSpPr>
                <p:spPr>
                  <a:xfrm flipH="1">
                    <a:off x="251460" y="1099081"/>
                    <a:ext cx="150331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9" name="338 Grupo"/>
                <p:cNvGrpSpPr/>
                <p:nvPr/>
              </p:nvGrpSpPr>
              <p:grpSpPr>
                <a:xfrm>
                  <a:off x="1058503" y="110493"/>
                  <a:ext cx="1387775" cy="166891"/>
                  <a:chOff x="1309551" y="753054"/>
                  <a:chExt cx="2715342" cy="449712"/>
                </a:xfrm>
              </p:grpSpPr>
              <p:cxnSp>
                <p:nvCxnSpPr>
                  <p:cNvPr id="130" name="339 Conector recto"/>
                  <p:cNvCxnSpPr/>
                  <p:nvPr/>
                </p:nvCxnSpPr>
                <p:spPr>
                  <a:xfrm>
                    <a:off x="1309551" y="1194453"/>
                    <a:ext cx="1190552" cy="1253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340 Conector recto"/>
                  <p:cNvCxnSpPr/>
                  <p:nvPr/>
                </p:nvCxnSpPr>
                <p:spPr>
                  <a:xfrm>
                    <a:off x="3100878" y="1194453"/>
                    <a:ext cx="924015" cy="8313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341 Conector recto"/>
                  <p:cNvCxnSpPr/>
                  <p:nvPr/>
                </p:nvCxnSpPr>
                <p:spPr>
                  <a:xfrm flipV="1">
                    <a:off x="2478901" y="753054"/>
                    <a:ext cx="351310" cy="447483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73 Grupo"/>
              <p:cNvGrpSpPr/>
              <p:nvPr/>
            </p:nvGrpSpPr>
            <p:grpSpPr>
              <a:xfrm>
                <a:off x="0" y="42452"/>
                <a:ext cx="2948356" cy="746618"/>
                <a:chOff x="0" y="42452"/>
                <a:chExt cx="2948356" cy="746618"/>
              </a:xfrm>
            </p:grpSpPr>
            <p:grpSp>
              <p:nvGrpSpPr>
                <p:cNvPr id="103" name="303 Grupo"/>
                <p:cNvGrpSpPr/>
                <p:nvPr/>
              </p:nvGrpSpPr>
              <p:grpSpPr>
                <a:xfrm>
                  <a:off x="1135464" y="42452"/>
                  <a:ext cx="1403999" cy="119064"/>
                  <a:chOff x="1126949" y="-28025"/>
                  <a:chExt cx="2748465" cy="119064"/>
                </a:xfrm>
              </p:grpSpPr>
              <p:cxnSp>
                <p:nvCxnSpPr>
                  <p:cNvPr id="124" name="304 Conector recto"/>
                  <p:cNvCxnSpPr/>
                  <p:nvPr/>
                </p:nvCxnSpPr>
                <p:spPr>
                  <a:xfrm>
                    <a:off x="1126949" y="91039"/>
                    <a:ext cx="1104420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305 Conector recto"/>
                  <p:cNvCxnSpPr/>
                  <p:nvPr/>
                </p:nvCxnSpPr>
                <p:spPr>
                  <a:xfrm>
                    <a:off x="2735935" y="91038"/>
                    <a:ext cx="1139479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306 Conector recto"/>
                  <p:cNvCxnSpPr/>
                  <p:nvPr/>
                </p:nvCxnSpPr>
                <p:spPr>
                  <a:xfrm flipV="1">
                    <a:off x="2234629" y="-28025"/>
                    <a:ext cx="253100" cy="119063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314 Conector recto"/>
                <p:cNvCxnSpPr/>
                <p:nvPr/>
              </p:nvCxnSpPr>
              <p:spPr>
                <a:xfrm>
                  <a:off x="1138813" y="154074"/>
                  <a:ext cx="0" cy="227308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336 Conector recto"/>
                <p:cNvCxnSpPr/>
                <p:nvPr/>
              </p:nvCxnSpPr>
              <p:spPr>
                <a:xfrm flipV="1">
                  <a:off x="649793" y="90435"/>
                  <a:ext cx="199786" cy="17514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" name="343 Grupo"/>
                <p:cNvGrpSpPr/>
                <p:nvPr/>
              </p:nvGrpSpPr>
              <p:grpSpPr>
                <a:xfrm>
                  <a:off x="1138814" y="226083"/>
                  <a:ext cx="1400641" cy="157797"/>
                  <a:chOff x="1136560" y="236654"/>
                  <a:chExt cx="1400900" cy="240686"/>
                </a:xfrm>
              </p:grpSpPr>
              <p:grpSp>
                <p:nvGrpSpPr>
                  <p:cNvPr id="115" name="344 Grupo"/>
                  <p:cNvGrpSpPr/>
                  <p:nvPr/>
                </p:nvGrpSpPr>
                <p:grpSpPr>
                  <a:xfrm>
                    <a:off x="1136560" y="239214"/>
                    <a:ext cx="875388" cy="238125"/>
                    <a:chOff x="1139767" y="91826"/>
                    <a:chExt cx="1711755" cy="238125"/>
                  </a:xfrm>
                </p:grpSpPr>
                <p:cxnSp>
                  <p:nvCxnSpPr>
                    <p:cNvPr id="120" name="345 Conector recto"/>
                    <p:cNvCxnSpPr/>
                    <p:nvPr/>
                  </p:nvCxnSpPr>
                  <p:spPr>
                    <a:xfrm>
                      <a:off x="1139767" y="329951"/>
                      <a:ext cx="495299" cy="0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346 Conector recto"/>
                    <p:cNvCxnSpPr/>
                    <p:nvPr/>
                  </p:nvCxnSpPr>
                  <p:spPr>
                    <a:xfrm>
                      <a:off x="2133951" y="327392"/>
                      <a:ext cx="717571" cy="0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347 Conector recto"/>
                    <p:cNvCxnSpPr/>
                    <p:nvPr/>
                  </p:nvCxnSpPr>
                  <p:spPr>
                    <a:xfrm flipV="1">
                      <a:off x="1635066" y="91826"/>
                      <a:ext cx="428625" cy="238125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" name="349 Grupo"/>
                  <p:cNvGrpSpPr/>
                  <p:nvPr/>
                </p:nvGrpSpPr>
                <p:grpSpPr>
                  <a:xfrm>
                    <a:off x="2007127" y="236654"/>
                    <a:ext cx="530333" cy="240686"/>
                    <a:chOff x="2012135" y="89266"/>
                    <a:chExt cx="1037026" cy="240686"/>
                  </a:xfrm>
                </p:grpSpPr>
                <p:cxnSp>
                  <p:nvCxnSpPr>
                    <p:cNvPr id="117" name="351 Conector recto"/>
                    <p:cNvCxnSpPr/>
                    <p:nvPr/>
                  </p:nvCxnSpPr>
                  <p:spPr>
                    <a:xfrm>
                      <a:off x="2553860" y="329952"/>
                      <a:ext cx="495301" cy="0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352 Conector recto"/>
                    <p:cNvCxnSpPr/>
                    <p:nvPr/>
                  </p:nvCxnSpPr>
                  <p:spPr>
                    <a:xfrm flipV="1">
                      <a:off x="2012135" y="89266"/>
                      <a:ext cx="428624" cy="238127"/>
                    </a:xfrm>
                    <a:prstGeom prst="line">
                      <a:avLst/>
                    </a:prstGeom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8" name="316 Conector recto"/>
                <p:cNvCxnSpPr/>
                <p:nvPr/>
              </p:nvCxnSpPr>
              <p:spPr>
                <a:xfrm>
                  <a:off x="2538884" y="267956"/>
                  <a:ext cx="156816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334 Conector recto"/>
                <p:cNvCxnSpPr/>
                <p:nvPr/>
              </p:nvCxnSpPr>
              <p:spPr>
                <a:xfrm>
                  <a:off x="254558" y="267956"/>
                  <a:ext cx="396167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354 Conector recto"/>
                <p:cNvCxnSpPr/>
                <p:nvPr/>
              </p:nvCxnSpPr>
              <p:spPr>
                <a:xfrm>
                  <a:off x="897653" y="267956"/>
                  <a:ext cx="241709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355 Conector recto"/>
                <p:cNvCxnSpPr/>
                <p:nvPr/>
              </p:nvCxnSpPr>
              <p:spPr>
                <a:xfrm>
                  <a:off x="2692958" y="267956"/>
                  <a:ext cx="2720" cy="52111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356 Conector recto"/>
                <p:cNvCxnSpPr/>
                <p:nvPr/>
              </p:nvCxnSpPr>
              <p:spPr>
                <a:xfrm>
                  <a:off x="254558" y="267956"/>
                  <a:ext cx="2720" cy="52111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358 Conector recto"/>
                <p:cNvCxnSpPr/>
                <p:nvPr/>
              </p:nvCxnSpPr>
              <p:spPr>
                <a:xfrm>
                  <a:off x="0" y="532562"/>
                  <a:ext cx="252683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headEnd type="oval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357 Conector recto"/>
                <p:cNvCxnSpPr/>
                <p:nvPr/>
              </p:nvCxnSpPr>
              <p:spPr>
                <a:xfrm>
                  <a:off x="2696308" y="532562"/>
                  <a:ext cx="252048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148" name="14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647236"/>
              </p:ext>
            </p:extLst>
          </p:nvPr>
        </p:nvGraphicFramePr>
        <p:xfrm>
          <a:off x="2469070" y="2533428"/>
          <a:ext cx="472381" cy="51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070" y="2533428"/>
                        <a:ext cx="472381" cy="51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333778"/>
              </p:ext>
            </p:extLst>
          </p:nvPr>
        </p:nvGraphicFramePr>
        <p:xfrm>
          <a:off x="2633811" y="3789040"/>
          <a:ext cx="354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14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811" y="3789040"/>
                        <a:ext cx="3540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850219"/>
              </p:ext>
            </p:extLst>
          </p:nvPr>
        </p:nvGraphicFramePr>
        <p:xfrm>
          <a:off x="2339752" y="4581128"/>
          <a:ext cx="709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11" imgW="228600" imgH="126720" progId="Equation.DSMT4">
                  <p:embed/>
                </p:oleObj>
              </mc:Choice>
              <mc:Fallback>
                <p:oleObj name="Equation" r:id="rId11" imgW="228600" imgH="126720" progId="Equation.DSMT4">
                  <p:embed/>
                  <p:pic>
                    <p:nvPicPr>
                      <p:cNvPr id="0" name="14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581128"/>
                        <a:ext cx="709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62126"/>
              </p:ext>
            </p:extLst>
          </p:nvPr>
        </p:nvGraphicFramePr>
        <p:xfrm>
          <a:off x="5553075" y="2117725"/>
          <a:ext cx="3540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14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2117725"/>
                        <a:ext cx="3540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879720"/>
              </p:ext>
            </p:extLst>
          </p:nvPr>
        </p:nvGraphicFramePr>
        <p:xfrm>
          <a:off x="4620747" y="2897288"/>
          <a:ext cx="3540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15" imgW="114120" imgH="126720" progId="Equation.DSMT4">
                  <p:embed/>
                </p:oleObj>
              </mc:Choice>
              <mc:Fallback>
                <p:oleObj name="Equation" r:id="rId15" imgW="114120" imgH="126720" progId="Equation.DSMT4">
                  <p:embed/>
                  <p:pic>
                    <p:nvPicPr>
                      <p:cNvPr id="0" name="1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47" y="2897288"/>
                        <a:ext cx="3540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05524"/>
              </p:ext>
            </p:extLst>
          </p:nvPr>
        </p:nvGraphicFramePr>
        <p:xfrm>
          <a:off x="6235700" y="2852738"/>
          <a:ext cx="7445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17" imgW="241200" imgH="164880" progId="Equation.DSMT4">
                  <p:embed/>
                </p:oleObj>
              </mc:Choice>
              <mc:Fallback>
                <p:oleObj name="Equation" r:id="rId17" imgW="241200" imgH="164880" progId="Equation.DSMT4">
                  <p:embed/>
                  <p:pic>
                    <p:nvPicPr>
                      <p:cNvPr id="0" name="1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852738"/>
                        <a:ext cx="7445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2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897747"/>
              </p:ext>
            </p:extLst>
          </p:nvPr>
        </p:nvGraphicFramePr>
        <p:xfrm>
          <a:off x="5987702" y="4077072"/>
          <a:ext cx="7445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19" imgW="241200" imgH="164880" progId="Equation.DSMT4">
                  <p:embed/>
                </p:oleObj>
              </mc:Choice>
              <mc:Fallback>
                <p:oleObj name="Equation" r:id="rId19" imgW="241200" imgH="164880" progId="Equation.DSMT4">
                  <p:embed/>
                  <p:pic>
                    <p:nvPicPr>
                      <p:cNvPr id="0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702" y="4077072"/>
                        <a:ext cx="7445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653746"/>
              </p:ext>
            </p:extLst>
          </p:nvPr>
        </p:nvGraphicFramePr>
        <p:xfrm>
          <a:off x="539552" y="5595515"/>
          <a:ext cx="5111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21" imgW="164880" imgH="253800" progId="Equation.DSMT4">
                  <p:embed/>
                </p:oleObj>
              </mc:Choice>
              <mc:Fallback>
                <p:oleObj name="Equation" r:id="rId21" imgW="164880" imgH="253800" progId="Equation.DSMT4">
                  <p:embed/>
                  <p:pic>
                    <p:nvPicPr>
                      <p:cNvPr id="0" name="6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95515"/>
                        <a:ext cx="5111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26329"/>
              </p:ext>
            </p:extLst>
          </p:nvPr>
        </p:nvGraphicFramePr>
        <p:xfrm>
          <a:off x="3981698" y="5589240"/>
          <a:ext cx="5111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23" imgW="164880" imgH="253800" progId="Equation.DSMT4">
                  <p:embed/>
                </p:oleObj>
              </mc:Choice>
              <mc:Fallback>
                <p:oleObj name="Equation" r:id="rId23" imgW="164880" imgH="253800" progId="Equation.DSMT4">
                  <p:embed/>
                  <p:pic>
                    <p:nvPicPr>
                      <p:cNvPr id="0" name="2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698" y="5589240"/>
                        <a:ext cx="5111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2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09750"/>
              </p:ext>
            </p:extLst>
          </p:nvPr>
        </p:nvGraphicFramePr>
        <p:xfrm>
          <a:off x="7445201" y="5582890"/>
          <a:ext cx="5111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25" imgW="164880" imgH="253800" progId="Equation.DSMT4">
                  <p:embed/>
                </p:oleObj>
              </mc:Choice>
              <mc:Fallback>
                <p:oleObj name="Equation" r:id="rId25" imgW="164880" imgH="253800" progId="Equation.DSMT4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201" y="5582890"/>
                        <a:ext cx="5111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2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37258"/>
              </p:ext>
            </p:extLst>
          </p:nvPr>
        </p:nvGraphicFramePr>
        <p:xfrm>
          <a:off x="4924921" y="5589240"/>
          <a:ext cx="5111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27" imgW="164880" imgH="253800" progId="Equation.DSMT4">
                  <p:embed/>
                </p:oleObj>
              </mc:Choice>
              <mc:Fallback>
                <p:oleObj name="Equation" r:id="rId27" imgW="164880" imgH="253800" progId="Equation.DSMT4">
                  <p:embed/>
                  <p:pic>
                    <p:nvPicPr>
                      <p:cNvPr id="0" name="2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921" y="5589240"/>
                        <a:ext cx="5111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2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72301"/>
              </p:ext>
            </p:extLst>
          </p:nvPr>
        </p:nvGraphicFramePr>
        <p:xfrm>
          <a:off x="1489075" y="5588000"/>
          <a:ext cx="28352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29" imgW="914400" imgH="253800" progId="Equation.DSMT4">
                  <p:embed/>
                </p:oleObj>
              </mc:Choice>
              <mc:Fallback>
                <p:oleObj name="Equation" r:id="rId29" imgW="914400" imgH="253800" progId="Equation.DSMT4">
                  <p:embed/>
                  <p:pic>
                    <p:nvPicPr>
                      <p:cNvPr id="0" name="6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5588000"/>
                        <a:ext cx="28352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59457"/>
              </p:ext>
            </p:extLst>
          </p:nvPr>
        </p:nvGraphicFramePr>
        <p:xfrm>
          <a:off x="2409577" y="5589588"/>
          <a:ext cx="1730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0" name="2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577" y="5589588"/>
                        <a:ext cx="1730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14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41764"/>
              </p:ext>
            </p:extLst>
          </p:nvPr>
        </p:nvGraphicFramePr>
        <p:xfrm>
          <a:off x="5176862" y="5588571"/>
          <a:ext cx="16922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33" imgW="545760" imgH="253800" progId="Equation.DSMT4">
                  <p:embed/>
                </p:oleObj>
              </mc:Choice>
              <mc:Fallback>
                <p:oleObj name="Equation" r:id="rId33" imgW="545760" imgH="253800" progId="Equation.DSMT4">
                  <p:embed/>
                  <p:pic>
                    <p:nvPicPr>
                      <p:cNvPr id="0" name="2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62" y="5588571"/>
                        <a:ext cx="16922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14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07944"/>
              </p:ext>
            </p:extLst>
          </p:nvPr>
        </p:nvGraphicFramePr>
        <p:xfrm>
          <a:off x="6790010" y="5795963"/>
          <a:ext cx="10223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35" imgW="330120" imgH="164880" progId="Equation.DSMT4">
                  <p:embed/>
                </p:oleObj>
              </mc:Choice>
              <mc:Fallback>
                <p:oleObj name="Equation" r:id="rId35" imgW="330120" imgH="164880" progId="Equation.DSMT4">
                  <p:embed/>
                  <p:pic>
                    <p:nvPicPr>
                      <p:cNvPr id="0" name="14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010" y="5795963"/>
                        <a:ext cx="10223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2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6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261716"/>
              </p:ext>
            </p:extLst>
          </p:nvPr>
        </p:nvGraphicFramePr>
        <p:xfrm>
          <a:off x="7668344" y="332656"/>
          <a:ext cx="668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215640" imgH="152280" progId="Equation.DSMT4">
                  <p:embed/>
                </p:oleObj>
              </mc:Choice>
              <mc:Fallback>
                <p:oleObj name="Equation" r:id="rId3" imgW="2156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8344" y="332656"/>
                        <a:ext cx="668337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596241"/>
              </p:ext>
            </p:extLst>
          </p:nvPr>
        </p:nvGraphicFramePr>
        <p:xfrm>
          <a:off x="152400" y="115888"/>
          <a:ext cx="7392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2387520" imgH="279360" progId="Equation.DSMT4">
                  <p:embed/>
                </p:oleObj>
              </mc:Choice>
              <mc:Fallback>
                <p:oleObj name="Equation" r:id="rId5" imgW="2387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5888"/>
                        <a:ext cx="73929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Cerrar llave"/>
          <p:cNvSpPr/>
          <p:nvPr/>
        </p:nvSpPr>
        <p:spPr>
          <a:xfrm rot="5400000">
            <a:off x="2303748" y="8620"/>
            <a:ext cx="432048" cy="2232248"/>
          </a:xfrm>
          <a:prstGeom prst="rightBrace">
            <a:avLst/>
          </a:prstGeom>
          <a:ln w="25400">
            <a:solidFill>
              <a:srgbClr val="F67E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CuadroTexto"/>
          <p:cNvSpPr txBox="1"/>
          <p:nvPr/>
        </p:nvSpPr>
        <p:spPr>
          <a:xfrm>
            <a:off x="1583668" y="1347825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F67EE8"/>
                </a:solidFill>
              </a:rPr>
              <a:t>absorción</a:t>
            </a:r>
            <a:endParaRPr lang="en-US" sz="3200" dirty="0">
              <a:solidFill>
                <a:srgbClr val="F67EE8"/>
              </a:solidFill>
            </a:endParaRPr>
          </a:p>
        </p:txBody>
      </p:sp>
      <p:sp>
        <p:nvSpPr>
          <p:cNvPr id="66" name="65 Cerrar llave"/>
          <p:cNvSpPr/>
          <p:nvPr/>
        </p:nvSpPr>
        <p:spPr>
          <a:xfrm rot="5400000">
            <a:off x="5094058" y="416920"/>
            <a:ext cx="432048" cy="1404156"/>
          </a:xfrm>
          <a:prstGeom prst="rightBrace">
            <a:avLst/>
          </a:prstGeom>
          <a:ln w="25400">
            <a:solidFill>
              <a:srgbClr val="F67E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66 CuadroTexto"/>
          <p:cNvSpPr txBox="1"/>
          <p:nvPr/>
        </p:nvSpPr>
        <p:spPr>
          <a:xfrm>
            <a:off x="4608004" y="1347825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F67EE8"/>
                </a:solidFill>
              </a:rPr>
              <a:t>inverso</a:t>
            </a:r>
            <a:endParaRPr lang="en-US" sz="3200" dirty="0">
              <a:solidFill>
                <a:srgbClr val="F67EE8"/>
              </a:solidFill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99870"/>
              </p:ext>
            </p:extLst>
          </p:nvPr>
        </p:nvGraphicFramePr>
        <p:xfrm>
          <a:off x="492125" y="2659063"/>
          <a:ext cx="64484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7" imgW="2082600" imgH="253800" progId="Equation.DSMT4">
                  <p:embed/>
                </p:oleObj>
              </mc:Choice>
              <mc:Fallback>
                <p:oleObj name="Equation" r:id="rId7" imgW="2082600" imgH="253800" progId="Equation.DSMT4">
                  <p:embed/>
                  <p:pic>
                    <p:nvPicPr>
                      <p:cNvPr id="0" name="2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659063"/>
                        <a:ext cx="64484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32494"/>
              </p:ext>
            </p:extLst>
          </p:nvPr>
        </p:nvGraphicFramePr>
        <p:xfrm>
          <a:off x="7164288" y="2929036"/>
          <a:ext cx="668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9" imgW="215640" imgH="152280" progId="Equation.DSMT4">
                  <p:embed/>
                </p:oleObj>
              </mc:Choice>
              <mc:Fallback>
                <p:oleObj name="Equation" r:id="rId9" imgW="215640" imgH="152280" progId="Equation.DSMT4">
                  <p:embed/>
                  <p:pic>
                    <p:nvPicPr>
                      <p:cNvPr id="0" name="6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929036"/>
                        <a:ext cx="6683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69 Cerrar llave"/>
          <p:cNvSpPr/>
          <p:nvPr/>
        </p:nvSpPr>
        <p:spPr>
          <a:xfrm rot="5400000">
            <a:off x="5607115" y="2583196"/>
            <a:ext cx="432048" cy="1962218"/>
          </a:xfrm>
          <a:prstGeom prst="rightBrace">
            <a:avLst/>
          </a:prstGeom>
          <a:ln w="25400">
            <a:solidFill>
              <a:srgbClr val="F67E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70 CuadroTexto"/>
          <p:cNvSpPr txBox="1"/>
          <p:nvPr/>
        </p:nvSpPr>
        <p:spPr>
          <a:xfrm>
            <a:off x="5078003" y="3780329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F67EE8"/>
                </a:solidFill>
              </a:rPr>
              <a:t>neutro</a:t>
            </a:r>
            <a:endParaRPr lang="en-US" sz="3200" dirty="0">
              <a:solidFill>
                <a:srgbClr val="F67EE8"/>
              </a:solidFill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948297"/>
              </p:ext>
            </p:extLst>
          </p:nvPr>
        </p:nvGraphicFramePr>
        <p:xfrm>
          <a:off x="2843808" y="4797425"/>
          <a:ext cx="39719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1" imgW="1282680" imgH="253800" progId="Equation.DSMT4">
                  <p:embed/>
                </p:oleObj>
              </mc:Choice>
              <mc:Fallback>
                <p:oleObj name="Equation" r:id="rId11" imgW="1282680" imgH="253800" progId="Equation.DSMT4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97425"/>
                        <a:ext cx="39719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658516"/>
              </p:ext>
            </p:extLst>
          </p:nvPr>
        </p:nvGraphicFramePr>
        <p:xfrm>
          <a:off x="2342765" y="2852936"/>
          <a:ext cx="354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765" y="2852936"/>
                        <a:ext cx="3540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773190"/>
              </p:ext>
            </p:extLst>
          </p:nvPr>
        </p:nvGraphicFramePr>
        <p:xfrm>
          <a:off x="5004048" y="2720975"/>
          <a:ext cx="5111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20975"/>
                        <a:ext cx="5111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81400"/>
              </p:ext>
            </p:extLst>
          </p:nvPr>
        </p:nvGraphicFramePr>
        <p:xfrm>
          <a:off x="5310082" y="4941168"/>
          <a:ext cx="7461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7" imgW="241200" imgH="164880" progId="Equation.DSMT4">
                  <p:embed/>
                </p:oleObj>
              </mc:Choice>
              <mc:Fallback>
                <p:oleObj name="Equation" r:id="rId17" imgW="241200" imgH="164880" progId="Equation.DSMT4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082" y="4941168"/>
                        <a:ext cx="7461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8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6" grpId="0" animBg="1"/>
      <p:bldP spid="67" grpId="0"/>
      <p:bldP spid="70" grpId="0" animBg="1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843275" y="2967335"/>
            <a:ext cx="14574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8000" b="1" cap="none" spc="0" dirty="0" smtClean="0">
                <a:ln w="11430"/>
                <a:gradFill>
                  <a:gsLst>
                    <a:gs pos="0">
                      <a:srgbClr val="EE16D4"/>
                    </a:gs>
                    <a:gs pos="25000">
                      <a:srgbClr val="7030A0"/>
                    </a:gs>
                    <a:gs pos="50000">
                      <a:srgbClr val="00B0F0"/>
                    </a:gs>
                    <a:gs pos="75000">
                      <a:srgbClr val="7030A0"/>
                    </a:gs>
                    <a:gs pos="100000">
                      <a:srgbClr val="EE16D4"/>
                    </a:gs>
                  </a:gsLst>
                  <a:lin ang="5400000" scaled="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Fin</a:t>
            </a:r>
            <a:endParaRPr lang="es-ES" sz="8000" b="1" cap="none" spc="0" dirty="0">
              <a:ln w="11430"/>
              <a:gradFill>
                <a:gsLst>
                  <a:gs pos="0">
                    <a:srgbClr val="EE16D4"/>
                  </a:gs>
                  <a:gs pos="25000">
                    <a:srgbClr val="7030A0"/>
                  </a:gs>
                  <a:gs pos="50000">
                    <a:srgbClr val="00B0F0"/>
                  </a:gs>
                  <a:gs pos="75000">
                    <a:srgbClr val="7030A0"/>
                  </a:gs>
                  <a:gs pos="100000">
                    <a:srgbClr val="EE16D4"/>
                  </a:gs>
                </a:gsLst>
                <a:lin ang="5400000" scaled="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5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262825-9129-4072-8144-E88E1F18A543}"/>
</file>

<file path=customXml/itemProps2.xml><?xml version="1.0" encoding="utf-8"?>
<ds:datastoreItem xmlns:ds="http://schemas.openxmlformats.org/officeDocument/2006/customXml" ds:itemID="{A286BC70-3E03-4512-B231-1C212B66DC92}"/>
</file>

<file path=customXml/itemProps3.xml><?xml version="1.0" encoding="utf-8"?>
<ds:datastoreItem xmlns:ds="http://schemas.openxmlformats.org/officeDocument/2006/customXml" ds:itemID="{3843F5E4-5CF8-4B87-955D-53053F1E572F}"/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69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Tema de Office</vt:lpstr>
      <vt:lpstr>Equation</vt:lpstr>
      <vt:lpstr>MathType 6.0 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Erica</dc:creator>
  <cp:lastModifiedBy>Erica</cp:lastModifiedBy>
  <cp:revision>15</cp:revision>
  <dcterms:created xsi:type="dcterms:W3CDTF">2020-08-06T19:18:04Z</dcterms:created>
  <dcterms:modified xsi:type="dcterms:W3CDTF">2020-08-06T22:33:34Z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