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https://the-hollywood-gossip-res.cloudinary.com/iu/s--uwJiCu2Q--/t_full/cs_srgb,f_auto,fl_strip_profile.lossy,q_auto:420/v1400716265/domino-fail.gi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4.wmf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png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Demostración por </a:t>
            </a:r>
            <a:br>
              <a:rPr lang="es-AR" dirty="0"/>
            </a:br>
            <a:r>
              <a:rPr lang="es-AR" dirty="0"/>
              <a:t>Inducción matemática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1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Antes de comenzar: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Sumatoria :</a:t>
            </a:r>
          </a:p>
          <a:p>
            <a:pPr marL="0" indent="0">
              <a:buNone/>
            </a:pPr>
            <a:r>
              <a:rPr lang="es-AR" dirty="0"/>
              <a:t>Ejemplo: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Factorial de n:               se define como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547429"/>
              </p:ext>
            </p:extLst>
          </p:nvPr>
        </p:nvGraphicFramePr>
        <p:xfrm>
          <a:off x="4875391" y="2001614"/>
          <a:ext cx="3161026" cy="62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3" imgW="2184120" imgH="431640" progId="Equation.DSMT4">
                  <p:embed/>
                </p:oleObj>
              </mc:Choice>
              <mc:Fallback>
                <p:oleObj name="Equation" r:id="rId3" imgW="2184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5391" y="2001614"/>
                        <a:ext cx="3161026" cy="624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33824"/>
              </p:ext>
            </p:extLst>
          </p:nvPr>
        </p:nvGraphicFramePr>
        <p:xfrm>
          <a:off x="3910191" y="2542553"/>
          <a:ext cx="2566712" cy="57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5" imgW="1930320" imgH="431640" progId="Equation.DSMT4">
                  <p:embed/>
                </p:oleObj>
              </mc:Choice>
              <mc:Fallback>
                <p:oleObj name="Equation" r:id="rId5" imgW="1930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0191" y="2542553"/>
                        <a:ext cx="2566712" cy="574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06424"/>
              </p:ext>
            </p:extLst>
          </p:nvPr>
        </p:nvGraphicFramePr>
        <p:xfrm>
          <a:off x="4030841" y="3309739"/>
          <a:ext cx="2217196" cy="56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7" imgW="1688760" imgH="431640" progId="Equation.DSMT4">
                  <p:embed/>
                </p:oleObj>
              </mc:Choice>
              <mc:Fallback>
                <p:oleObj name="Equation" r:id="rId7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0841" y="3309739"/>
                        <a:ext cx="2217196" cy="56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64071"/>
              </p:ext>
            </p:extLst>
          </p:nvPr>
        </p:nvGraphicFramePr>
        <p:xfrm>
          <a:off x="4779962" y="4375547"/>
          <a:ext cx="526134" cy="51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9962" y="4375547"/>
                        <a:ext cx="526134" cy="51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80879"/>
              </p:ext>
            </p:extLst>
          </p:nvPr>
        </p:nvGraphicFramePr>
        <p:xfrm>
          <a:off x="7691191" y="4414803"/>
          <a:ext cx="1627508" cy="90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1" imgW="914400" imgH="507960" progId="Equation.DSMT4">
                  <p:embed/>
                </p:oleObj>
              </mc:Choice>
              <mc:Fallback>
                <p:oleObj name="Equation" r:id="rId11" imgW="914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91191" y="4414803"/>
                        <a:ext cx="1627508" cy="90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875303"/>
              </p:ext>
            </p:extLst>
          </p:nvPr>
        </p:nvGraphicFramePr>
        <p:xfrm>
          <a:off x="9768177" y="4634713"/>
          <a:ext cx="1101591" cy="39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3" imgW="495000" imgH="177480" progId="Equation.DSMT4">
                  <p:embed/>
                </p:oleObj>
              </mc:Choice>
              <mc:Fallback>
                <p:oleObj name="Equation" r:id="rId13" imgW="495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68177" y="4634713"/>
                        <a:ext cx="1101591" cy="395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32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Vimos razonamientos deductivos: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A partir de un cierto número de premisas que consideramos ( o sabemos )que son ciertas, demostramos la validez de una conclusión usando las leyes lógicas y reglas de inferencia.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25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Inducción matemática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Otra forma de demostrar, pero sólo es válida para los números naturales.</a:t>
            </a:r>
          </a:p>
          <a:p>
            <a:endParaRPr lang="es-AR" dirty="0"/>
          </a:p>
          <a:p>
            <a:r>
              <a:rPr lang="es-AR" dirty="0"/>
              <a:t>Se sabe que una afirmación es verdadero para algunos números naturales. Se desea demostrar que es válido para todos los números naturales. </a:t>
            </a:r>
          </a:p>
        </p:txBody>
      </p:sp>
    </p:spTree>
    <p:extLst>
      <p:ext uri="{BB962C8B-B14F-4D97-AF65-F5344CB8AC3E}">
        <p14:creationId xmlns:p14="http://schemas.microsoft.com/office/powerpoint/2010/main" val="205483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¿QUÉ CONDICIONES DEBEN CUMPLIRSE PARA QUE CAIGAN TODAS LAS FICHAS?</a:t>
            </a:r>
          </a:p>
        </p:txBody>
      </p:sp>
      <p:pic>
        <p:nvPicPr>
          <p:cNvPr id="4" name="Picture 2" descr="D:\Users\vbravobarletta\Pictures\imagen dominó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67" y="318219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Users\vbravobarletta\Pictures\dominó rojo y neg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503" y="3125139"/>
            <a:ext cx="3401624" cy="19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mino Fail!"/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84" y="3385488"/>
            <a:ext cx="3431598" cy="144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69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 dominó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Si nos imaginamos una fila de infinitas fichas de dominó, dispuestas de manera vertical y lo suficientemente cerca una de otra, al caerse la primera ficha, se caerá la segunda, luego la tercera y así sucesivamente.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3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473813"/>
          </a:xfrm>
        </p:spPr>
        <p:txBody>
          <a:bodyPr>
            <a:normAutofit fontScale="90000"/>
          </a:bodyPr>
          <a:lstStyle/>
          <a:p>
            <a:r>
              <a:rPr lang="es-AR" dirty="0"/>
              <a:t>Un esquema proposicional         es verdadero para todos los números naturales</a:t>
            </a:r>
            <a:br>
              <a:rPr lang="es-AR" dirty="0"/>
            </a:br>
            <a:r>
              <a:rPr lang="es-AR" dirty="0"/>
              <a:t>   , si se cumplen las siguientes condiciones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1448" y="2545723"/>
            <a:ext cx="8915400" cy="3777622"/>
          </a:xfrm>
        </p:spPr>
        <p:txBody>
          <a:bodyPr/>
          <a:lstStyle/>
          <a:p>
            <a:r>
              <a:rPr lang="es-AR" dirty="0"/>
              <a:t>Paso Base:             es verdadera. ( el esquema proposicional es verdadero si n=1)</a:t>
            </a:r>
          </a:p>
          <a:p>
            <a:r>
              <a:rPr lang="es-AR" dirty="0"/>
              <a:t>Hipótesis inductiva:  Se supone que              es verdadera para cualquier valor natural de h</a:t>
            </a:r>
          </a:p>
          <a:p>
            <a:r>
              <a:rPr lang="es-AR" dirty="0"/>
              <a:t>Tesis de inducción: Se  demuestra  que                es verdadera, sabiendo que               es verdadera. </a:t>
            </a:r>
          </a:p>
          <a:p>
            <a:endParaRPr lang="es-AR" dirty="0"/>
          </a:p>
          <a:p>
            <a:r>
              <a:rPr lang="es-AR" dirty="0"/>
              <a:t>Luego podemos afirmar que            es verdadera, para todo n natural.</a:t>
            </a:r>
            <a:endParaRPr lang="en-U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278004"/>
              </p:ext>
            </p:extLst>
          </p:nvPr>
        </p:nvGraphicFramePr>
        <p:xfrm>
          <a:off x="8034807" y="624108"/>
          <a:ext cx="928888" cy="57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330120" imgH="203040" progId="Equation.DSMT4">
                  <p:embed/>
                </p:oleObj>
              </mc:Choice>
              <mc:Fallback>
                <p:oleObj name="Equation" r:id="rId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4807" y="624108"/>
                        <a:ext cx="928888" cy="571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02942"/>
              </p:ext>
            </p:extLst>
          </p:nvPr>
        </p:nvGraphicFramePr>
        <p:xfrm>
          <a:off x="2589212" y="1712076"/>
          <a:ext cx="350770" cy="38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9212" y="1712076"/>
                        <a:ext cx="350770" cy="385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34771"/>
              </p:ext>
            </p:extLst>
          </p:nvPr>
        </p:nvGraphicFramePr>
        <p:xfrm>
          <a:off x="4248239" y="2545722"/>
          <a:ext cx="643946" cy="42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8239" y="2545722"/>
                        <a:ext cx="643946" cy="429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15250"/>
              </p:ext>
            </p:extLst>
          </p:nvPr>
        </p:nvGraphicFramePr>
        <p:xfrm>
          <a:off x="7048768" y="3262371"/>
          <a:ext cx="604925" cy="37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48768" y="3262371"/>
                        <a:ext cx="604925" cy="37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68593"/>
              </p:ext>
            </p:extLst>
          </p:nvPr>
        </p:nvGraphicFramePr>
        <p:xfrm>
          <a:off x="7514441" y="3932930"/>
          <a:ext cx="766204" cy="299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11" imgW="520560" imgH="203040" progId="Equation.DSMT4">
                  <p:embed/>
                </p:oleObj>
              </mc:Choice>
              <mc:Fallback>
                <p:oleObj name="Equation" r:id="rId11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14441" y="3932930"/>
                        <a:ext cx="766204" cy="299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26349"/>
              </p:ext>
            </p:extLst>
          </p:nvPr>
        </p:nvGraphicFramePr>
        <p:xfrm>
          <a:off x="3643313" y="4231936"/>
          <a:ext cx="604925" cy="37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3313" y="4231936"/>
                        <a:ext cx="604925" cy="37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61687"/>
              </p:ext>
            </p:extLst>
          </p:nvPr>
        </p:nvGraphicFramePr>
        <p:xfrm>
          <a:off x="6419850" y="5015517"/>
          <a:ext cx="485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4" imgW="330120" imgH="203040" progId="Equation.DSMT4">
                  <p:embed/>
                </p:oleObj>
              </mc:Choice>
              <mc:Fallback>
                <p:oleObj name="Equation" r:id="rId14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19850" y="5015517"/>
                        <a:ext cx="4857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92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54362" y="1444325"/>
            <a:ext cx="8915400" cy="4531472"/>
          </a:xfrm>
        </p:spPr>
        <p:txBody>
          <a:bodyPr/>
          <a:lstStyle/>
          <a:p>
            <a:r>
              <a:rPr lang="es-AR" dirty="0"/>
              <a:t>Demostrar por inducción :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r>
              <a:rPr lang="es-AR" dirty="0"/>
              <a:t>Paso base:                         se cumple</a:t>
            </a:r>
          </a:p>
          <a:p>
            <a:r>
              <a:rPr lang="es-AR" dirty="0"/>
              <a:t>Hipótesis inductiva: Supongo cierto,                               queremos demostrar que</a:t>
            </a:r>
          </a:p>
          <a:p>
            <a:endParaRPr lang="es-AR" dirty="0"/>
          </a:p>
          <a:p>
            <a:r>
              <a:rPr lang="es-AR" dirty="0"/>
              <a:t>  Tesis inductiva: </a:t>
            </a:r>
          </a:p>
          <a:p>
            <a:pPr marL="0" indent="0">
              <a:buNone/>
            </a:pPr>
            <a:r>
              <a:rPr lang="es-AR" dirty="0"/>
              <a:t>Demostración</a:t>
            </a:r>
            <a:endParaRPr lang="en-U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29686"/>
              </p:ext>
            </p:extLst>
          </p:nvPr>
        </p:nvGraphicFramePr>
        <p:xfrm>
          <a:off x="4941642" y="1720912"/>
          <a:ext cx="1523552" cy="73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927000" imgH="444240" progId="Equation.DSMT4">
                  <p:embed/>
                </p:oleObj>
              </mc:Choice>
              <mc:Fallback>
                <p:oleObj name="Equation" r:id="rId3" imgW="927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1642" y="1720912"/>
                        <a:ext cx="1523552" cy="73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81328"/>
              </p:ext>
            </p:extLst>
          </p:nvPr>
        </p:nvGraphicFramePr>
        <p:xfrm>
          <a:off x="4040926" y="266894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028520" imgH="419040" progId="Equation.DSMT4">
                  <p:embed/>
                </p:oleObj>
              </mc:Choice>
              <mc:Fallback>
                <p:oleObj name="Equation" r:id="rId5" imgW="1028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0926" y="2668940"/>
                        <a:ext cx="1028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to 5"/>
              <p:cNvSpPr txBox="1"/>
              <p:nvPr/>
            </p:nvSpPr>
            <p:spPr>
              <a:xfrm>
                <a:off x="6711950" y="2833688"/>
                <a:ext cx="1524000" cy="7302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Obje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50" y="2833688"/>
                <a:ext cx="1524000" cy="730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43780"/>
              </p:ext>
            </p:extLst>
          </p:nvPr>
        </p:nvGraphicFramePr>
        <p:xfrm>
          <a:off x="3314521" y="3424743"/>
          <a:ext cx="20669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8" imgW="1257120" imgH="444240" progId="Equation.DSMT4">
                  <p:embed/>
                </p:oleObj>
              </mc:Choice>
              <mc:Fallback>
                <p:oleObj name="Equation" r:id="rId8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4521" y="3424743"/>
                        <a:ext cx="20669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to 7"/>
              <p:cNvSpPr txBox="1"/>
              <p:nvPr/>
            </p:nvSpPr>
            <p:spPr>
              <a:xfrm>
                <a:off x="2508250" y="4945062"/>
                <a:ext cx="8911687" cy="1500707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A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s-A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s-A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1+2+3+…</m:t>
                              </m:r>
                              <m:r>
                                <a:rPr lang="es-A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groupChr>
                        </m:e>
                        <m:lim>
                          <m:nary>
                            <m:naryPr>
                              <m:chr m:val="∑"/>
                              <m:ctrlPr>
                                <a:rPr lang="es-A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lim>
                      </m:limLow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limLow>
                        <m:limLowPr>
                          <m:ctrlP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s-A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es-A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s-A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A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s-A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s-A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𝑝𝑜𝑟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h𝑖𝑝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𝑡𝑒𝑠𝑖𝑠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𝑖𝑛𝑑𝑢𝑐𝑡𝑖𝑣𝑎</m:t>
                              </m:r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lim>
                      </m:limLow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Obje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0" y="4945062"/>
                <a:ext cx="8911687" cy="1500707"/>
              </a:xfrm>
              <a:prstGeom prst="rect">
                <a:avLst/>
              </a:prstGeom>
              <a:blipFill>
                <a:blip r:embed="rId10"/>
                <a:stretch>
                  <a:fillRect b="-4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5402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75DB04-864A-4F24-BC9C-BDF41E97E388}"/>
</file>

<file path=customXml/itemProps2.xml><?xml version="1.0" encoding="utf-8"?>
<ds:datastoreItem xmlns:ds="http://schemas.openxmlformats.org/officeDocument/2006/customXml" ds:itemID="{141DBD97-1FCD-42E7-BA4A-7FB37184ED1B}"/>
</file>

<file path=customXml/itemProps3.xml><?xml version="1.0" encoding="utf-8"?>
<ds:datastoreItem xmlns:ds="http://schemas.openxmlformats.org/officeDocument/2006/customXml" ds:itemID="{5FA0DD5B-BCED-4327-97BF-84D8F2088531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280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Espiral</vt:lpstr>
      <vt:lpstr>Equation</vt:lpstr>
      <vt:lpstr>Demostración por  Inducción matemática</vt:lpstr>
      <vt:lpstr>Antes de comenzar:</vt:lpstr>
      <vt:lpstr>Vimos razonamientos deductivos:</vt:lpstr>
      <vt:lpstr>Inducción matemática</vt:lpstr>
      <vt:lpstr>¿QUÉ CONDICIONES DEBEN CUMPLIRSE PARA QUE CAIGAN TODAS LAS FICHAS?</vt:lpstr>
      <vt:lpstr>Efecto dominó</vt:lpstr>
      <vt:lpstr>Un esquema proposicional         es verdadero para todos los números naturales    , si se cumplen las siguientes condiciones </vt:lpstr>
      <vt:lpstr>Ejemplo:</vt:lpstr>
    </vt:vector>
  </TitlesOfParts>
  <Company>Bangho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Demostración: Inducción matemática</dc:title>
  <dc:creator>Cuenta Microsoft</dc:creator>
  <cp:lastModifiedBy>Mastrangelo Susana</cp:lastModifiedBy>
  <cp:revision>18</cp:revision>
  <dcterms:created xsi:type="dcterms:W3CDTF">2020-03-22T20:53:12Z</dcterms:created>
  <dcterms:modified xsi:type="dcterms:W3CDTF">2020-03-26T14:55:47Z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