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3" r:id="rId3"/>
    <p:sldId id="377" r:id="rId4"/>
    <p:sldId id="352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07/05/2024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08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20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54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36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79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321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65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27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5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36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61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49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6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11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71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07/05/2024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9786" y="3886200"/>
            <a:ext cx="7929618" cy="1752600"/>
          </a:xfrm>
        </p:spPr>
        <p:txBody>
          <a:bodyPr/>
          <a:lstStyle/>
          <a:p>
            <a:r>
              <a:rPr lang="es-ES" b="1" i="1" dirty="0">
                <a:solidFill>
                  <a:srgbClr val="FF0000"/>
                </a:solidFill>
              </a:rPr>
              <a:t>Leyes de Newton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24001" y="638132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2 Marcador de contenido"/>
              <p:cNvSpPr txBox="1">
                <a:spLocks/>
              </p:cNvSpPr>
              <p:nvPr/>
            </p:nvSpPr>
            <p:spPr>
              <a:xfrm>
                <a:off x="182984" y="1784725"/>
                <a:ext cx="10972800" cy="438057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s-E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con que la Tierra atrae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los objetos se llama 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</a:t>
                </a:r>
                <a:r>
                  <a:rPr lang="es-A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PESO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Antes la ley de Newton se escribía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s-E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nary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s-E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m.a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Ahora se va a escribir 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:r>
                  <a:rPr lang="es-AR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m.g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aceleración de la gravedad vale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=9,8 m/s</a:t>
                </a:r>
                <a:r>
                  <a:rPr lang="es-E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A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4" y="1784725"/>
                <a:ext cx="10972800" cy="4380579"/>
              </a:xfrm>
              <a:prstGeom prst="rect">
                <a:avLst/>
              </a:prstGeom>
              <a:blipFill>
                <a:blip r:embed="rId4"/>
                <a:stretch>
                  <a:fillRect t="-1532" r="-1167" b="-19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4 Grupo"/>
          <p:cNvGrpSpPr/>
          <p:nvPr/>
        </p:nvGrpSpPr>
        <p:grpSpPr>
          <a:xfrm>
            <a:off x="5303912" y="2450678"/>
            <a:ext cx="1172695" cy="1404156"/>
            <a:chOff x="4155353" y="2420888"/>
            <a:chExt cx="1172695" cy="1404156"/>
          </a:xfrm>
        </p:grpSpPr>
        <p:sp>
          <p:nvSpPr>
            <p:cNvPr id="13" name="5 Rectángulo"/>
            <p:cNvSpPr/>
            <p:nvPr/>
          </p:nvSpPr>
          <p:spPr>
            <a:xfrm rot="5400000">
              <a:off x="4163053" y="2644615"/>
              <a:ext cx="488655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4" name="6 Conector recto de flecha"/>
            <p:cNvCxnSpPr/>
            <p:nvPr/>
          </p:nvCxnSpPr>
          <p:spPr>
            <a:xfrm>
              <a:off x="4427984" y="2924944"/>
              <a:ext cx="0" cy="900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7 Conector recto de flecha"/>
            <p:cNvCxnSpPr/>
            <p:nvPr/>
          </p:nvCxnSpPr>
          <p:spPr>
            <a:xfrm>
              <a:off x="5004048" y="2492896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 CuadroTexto"/>
            <p:cNvSpPr txBox="1"/>
            <p:nvPr/>
          </p:nvSpPr>
          <p:spPr>
            <a:xfrm>
              <a:off x="4499992" y="3356992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" name="9 CuadroTexto"/>
            <p:cNvSpPr txBox="1"/>
            <p:nvPr/>
          </p:nvSpPr>
          <p:spPr>
            <a:xfrm>
              <a:off x="5004048" y="2420888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69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627654" y="1838262"/>
            <a:ext cx="53848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Cuerpo apoyado sobre el piso.</a:t>
            </a:r>
          </a:p>
          <a:p>
            <a:pPr marL="0" indent="0">
              <a:buFont typeface="Wingdings 3"/>
              <a:buNone/>
            </a:pPr>
            <a:endParaRPr lang="es-AR" dirty="0"/>
          </a:p>
        </p:txBody>
      </p:sp>
      <p:sp>
        <p:nvSpPr>
          <p:cNvPr id="20" name="3 Marcador de contenido"/>
          <p:cNvSpPr txBox="1">
            <a:spLocks/>
          </p:cNvSpPr>
          <p:nvPr/>
        </p:nvSpPr>
        <p:spPr>
          <a:xfrm>
            <a:off x="6173189" y="1838261"/>
            <a:ext cx="4316288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Cuerpo que cuelga de una soga.</a:t>
            </a:r>
          </a:p>
          <a:p>
            <a:endParaRPr lang="es-AR" dirty="0"/>
          </a:p>
        </p:txBody>
      </p:sp>
      <p:grpSp>
        <p:nvGrpSpPr>
          <p:cNvPr id="21" name="15 Grupo"/>
          <p:cNvGrpSpPr/>
          <p:nvPr/>
        </p:nvGrpSpPr>
        <p:grpSpPr>
          <a:xfrm>
            <a:off x="7104344" y="2564905"/>
            <a:ext cx="2088000" cy="1424759"/>
            <a:chOff x="5580344" y="2564904"/>
            <a:chExt cx="2088000" cy="1424759"/>
          </a:xfrm>
        </p:grpSpPr>
        <p:sp>
          <p:nvSpPr>
            <p:cNvPr id="22" name="5 Rectángulo"/>
            <p:cNvSpPr/>
            <p:nvPr/>
          </p:nvSpPr>
          <p:spPr>
            <a:xfrm rot="5400000">
              <a:off x="6379900" y="3493308"/>
              <a:ext cx="488655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11 Conector recto"/>
            <p:cNvCxnSpPr/>
            <p:nvPr/>
          </p:nvCxnSpPr>
          <p:spPr>
            <a:xfrm>
              <a:off x="5580344" y="2564904"/>
              <a:ext cx="2088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12 Conector recto"/>
            <p:cNvCxnSpPr/>
            <p:nvPr/>
          </p:nvCxnSpPr>
          <p:spPr>
            <a:xfrm>
              <a:off x="6588224" y="2564904"/>
              <a:ext cx="0" cy="9277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004517" y="2624857"/>
            <a:ext cx="2268000" cy="488656"/>
            <a:chOff x="2783632" y="2652312"/>
            <a:chExt cx="2268000" cy="488656"/>
          </a:xfrm>
        </p:grpSpPr>
        <p:cxnSp>
          <p:nvCxnSpPr>
            <p:cNvPr id="26" name="10 Conector recto"/>
            <p:cNvCxnSpPr/>
            <p:nvPr/>
          </p:nvCxnSpPr>
          <p:spPr>
            <a:xfrm>
              <a:off x="2783632" y="3140968"/>
              <a:ext cx="2268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14 Rectángulo"/>
            <p:cNvSpPr/>
            <p:nvPr/>
          </p:nvSpPr>
          <p:spPr>
            <a:xfrm rot="5400000">
              <a:off x="3655430" y="2644612"/>
              <a:ext cx="488655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28" name="2 Marcador de contenido"/>
          <p:cNvSpPr txBox="1">
            <a:spLocks/>
          </p:cNvSpPr>
          <p:nvPr/>
        </p:nvSpPr>
        <p:spPr>
          <a:xfrm>
            <a:off x="690645" y="3734008"/>
            <a:ext cx="424428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Cuerpo cayendo por acción de su propio peso</a:t>
            </a:r>
            <a:r>
              <a:rPr lang="es-ES" sz="2400"/>
              <a:t>.</a:t>
            </a:r>
          </a:p>
          <a:p>
            <a:pPr marL="0" indent="0" algn="just">
              <a:buFont typeface="Wingdings 3"/>
              <a:buNone/>
            </a:pPr>
            <a:endParaRPr lang="es-ES" dirty="0"/>
          </a:p>
        </p:txBody>
      </p:sp>
      <p:grpSp>
        <p:nvGrpSpPr>
          <p:cNvPr id="29" name="23 Grupo"/>
          <p:cNvGrpSpPr/>
          <p:nvPr/>
        </p:nvGrpSpPr>
        <p:grpSpPr>
          <a:xfrm>
            <a:off x="1984375" y="4680699"/>
            <a:ext cx="2268000" cy="1368152"/>
            <a:chOff x="1367896" y="2780928"/>
            <a:chExt cx="2268000" cy="1368152"/>
          </a:xfrm>
        </p:grpSpPr>
        <p:grpSp>
          <p:nvGrpSpPr>
            <p:cNvPr id="30" name="4 Grupo"/>
            <p:cNvGrpSpPr/>
            <p:nvPr/>
          </p:nvGrpSpPr>
          <p:grpSpPr>
            <a:xfrm>
              <a:off x="2195736" y="2780928"/>
              <a:ext cx="1367542" cy="648074"/>
              <a:chOff x="4155353" y="2492896"/>
              <a:chExt cx="1367542" cy="648074"/>
            </a:xfrm>
          </p:grpSpPr>
          <p:sp>
            <p:nvSpPr>
              <p:cNvPr id="32" name="5 Rectángulo"/>
              <p:cNvSpPr/>
              <p:nvPr/>
            </p:nvSpPr>
            <p:spPr>
              <a:xfrm rot="5400000">
                <a:off x="4163053" y="2644615"/>
                <a:ext cx="488655" cy="50405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3" name="7 Conector recto de flecha"/>
              <p:cNvCxnSpPr/>
              <p:nvPr/>
            </p:nvCxnSpPr>
            <p:spPr>
              <a:xfrm>
                <a:off x="5004048" y="2492896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4" name="9 CuadroTexto"/>
              <p:cNvSpPr txBox="1"/>
              <p:nvPr/>
            </p:nvSpPr>
            <p:spPr>
              <a:xfrm>
                <a:off x="5198895" y="2677562"/>
                <a:ext cx="3240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cxnSp>
          <p:nvCxnSpPr>
            <p:cNvPr id="31" name="10 Conector recto"/>
            <p:cNvCxnSpPr/>
            <p:nvPr/>
          </p:nvCxnSpPr>
          <p:spPr>
            <a:xfrm>
              <a:off x="1367896" y="4149080"/>
              <a:ext cx="226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" name="3 Marcador de contenido"/>
          <p:cNvSpPr txBox="1">
            <a:spLocks/>
          </p:cNvSpPr>
          <p:nvPr/>
        </p:nvSpPr>
        <p:spPr>
          <a:xfrm>
            <a:off x="6127025" y="4278380"/>
            <a:ext cx="4316288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Cuerpo que es empujado por 2 fuerzas. F1&gt;F2</a:t>
            </a:r>
          </a:p>
          <a:p>
            <a:pPr marL="0" indent="0">
              <a:buFont typeface="Wingdings 3"/>
              <a:buNone/>
            </a:pPr>
            <a:endParaRPr lang="es-AR" dirty="0"/>
          </a:p>
        </p:txBody>
      </p:sp>
      <p:grpSp>
        <p:nvGrpSpPr>
          <p:cNvPr id="42" name="24 Grupo"/>
          <p:cNvGrpSpPr/>
          <p:nvPr/>
        </p:nvGrpSpPr>
        <p:grpSpPr>
          <a:xfrm>
            <a:off x="6901329" y="5322324"/>
            <a:ext cx="2469680" cy="882680"/>
            <a:chOff x="5342680" y="2699628"/>
            <a:chExt cx="2469680" cy="882680"/>
          </a:xfrm>
        </p:grpSpPr>
        <p:sp>
          <p:nvSpPr>
            <p:cNvPr id="43" name="12 Rectángulo"/>
            <p:cNvSpPr/>
            <p:nvPr/>
          </p:nvSpPr>
          <p:spPr>
            <a:xfrm>
              <a:off x="6211163" y="2934236"/>
              <a:ext cx="929771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4" name="13 Conector recto"/>
            <p:cNvCxnSpPr/>
            <p:nvPr/>
          </p:nvCxnSpPr>
          <p:spPr>
            <a:xfrm>
              <a:off x="5477224" y="3582308"/>
              <a:ext cx="232929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14 Elipse"/>
            <p:cNvSpPr/>
            <p:nvPr/>
          </p:nvSpPr>
          <p:spPr>
            <a:xfrm>
              <a:off x="6845117" y="3402288"/>
              <a:ext cx="147908" cy="1800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15 Elipse"/>
            <p:cNvSpPr/>
            <p:nvPr/>
          </p:nvSpPr>
          <p:spPr>
            <a:xfrm>
              <a:off x="6401392" y="3402288"/>
              <a:ext cx="147908" cy="1800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7" name="16 Conector recto de flecha"/>
            <p:cNvCxnSpPr/>
            <p:nvPr/>
          </p:nvCxnSpPr>
          <p:spPr>
            <a:xfrm>
              <a:off x="5342680" y="3186264"/>
              <a:ext cx="8134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17 Conector recto de flecha"/>
            <p:cNvCxnSpPr/>
            <p:nvPr/>
          </p:nvCxnSpPr>
          <p:spPr>
            <a:xfrm flipH="1">
              <a:off x="7164288" y="321297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18 CuadroTexto"/>
            <p:cNvSpPr txBox="1"/>
            <p:nvPr/>
          </p:nvSpPr>
          <p:spPr>
            <a:xfrm>
              <a:off x="5477224" y="2708920"/>
              <a:ext cx="4806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50" name="22 CuadroTexto"/>
            <p:cNvSpPr txBox="1"/>
            <p:nvPr/>
          </p:nvSpPr>
          <p:spPr>
            <a:xfrm>
              <a:off x="7331711" y="2699628"/>
              <a:ext cx="4806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51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263351" y="1708281"/>
            <a:ext cx="11682015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cuerpos unidos por una soga que son arrastrados por una fuerza F.</a:t>
            </a:r>
          </a:p>
          <a:p>
            <a:endParaRPr lang="es-AR" dirty="0"/>
          </a:p>
        </p:txBody>
      </p:sp>
      <p:grpSp>
        <p:nvGrpSpPr>
          <p:cNvPr id="37" name="35 Grupo"/>
          <p:cNvGrpSpPr/>
          <p:nvPr/>
        </p:nvGrpSpPr>
        <p:grpSpPr>
          <a:xfrm>
            <a:off x="659847" y="2570868"/>
            <a:ext cx="3240360" cy="972072"/>
            <a:chOff x="2987824" y="2528936"/>
            <a:chExt cx="3240360" cy="972072"/>
          </a:xfrm>
        </p:grpSpPr>
        <p:cxnSp>
          <p:nvCxnSpPr>
            <p:cNvPr id="38" name="5 Conector recto"/>
            <p:cNvCxnSpPr/>
            <p:nvPr/>
          </p:nvCxnSpPr>
          <p:spPr>
            <a:xfrm>
              <a:off x="3240104" y="3501008"/>
              <a:ext cx="22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13 Rectángulo"/>
            <p:cNvSpPr/>
            <p:nvPr/>
          </p:nvSpPr>
          <p:spPr>
            <a:xfrm>
              <a:off x="3203848" y="2845236"/>
              <a:ext cx="640371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0" name="18 Conector recto"/>
            <p:cNvCxnSpPr/>
            <p:nvPr/>
          </p:nvCxnSpPr>
          <p:spPr>
            <a:xfrm>
              <a:off x="2987824" y="3501008"/>
              <a:ext cx="29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19 Elipse"/>
            <p:cNvSpPr/>
            <p:nvPr/>
          </p:nvSpPr>
          <p:spPr>
            <a:xfrm>
              <a:off x="3635896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2" name="20 Elipse"/>
            <p:cNvSpPr/>
            <p:nvPr/>
          </p:nvSpPr>
          <p:spPr>
            <a:xfrm>
              <a:off x="3275856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3" name="21 Conector recto de flecha"/>
            <p:cNvCxnSpPr/>
            <p:nvPr/>
          </p:nvCxnSpPr>
          <p:spPr>
            <a:xfrm>
              <a:off x="5436096" y="3140968"/>
              <a:ext cx="792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23 CuadroTexto"/>
            <p:cNvSpPr txBox="1"/>
            <p:nvPr/>
          </p:nvSpPr>
          <p:spPr>
            <a:xfrm>
              <a:off x="5688160" y="2816968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" name="27 Rectángulo"/>
            <p:cNvSpPr/>
            <p:nvPr/>
          </p:nvSpPr>
          <p:spPr>
            <a:xfrm>
              <a:off x="4795725" y="2852936"/>
              <a:ext cx="640371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28 Elipse"/>
            <p:cNvSpPr/>
            <p:nvPr/>
          </p:nvSpPr>
          <p:spPr>
            <a:xfrm>
              <a:off x="5220072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29 Elipse"/>
            <p:cNvSpPr/>
            <p:nvPr/>
          </p:nvSpPr>
          <p:spPr>
            <a:xfrm>
              <a:off x="4932040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8" name="30 Conector recto"/>
            <p:cNvCxnSpPr/>
            <p:nvPr/>
          </p:nvCxnSpPr>
          <p:spPr>
            <a:xfrm>
              <a:off x="3852032" y="3140968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31 CuadroTexto"/>
            <p:cNvSpPr txBox="1"/>
            <p:nvPr/>
          </p:nvSpPr>
          <p:spPr>
            <a:xfrm>
              <a:off x="3347864" y="2960984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" name="32 CuadroTexto"/>
            <p:cNvSpPr txBox="1"/>
            <p:nvPr/>
          </p:nvSpPr>
          <p:spPr>
            <a:xfrm>
              <a:off x="4968080" y="2960984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" name="33 CuadroTexto"/>
            <p:cNvSpPr txBox="1"/>
            <p:nvPr/>
          </p:nvSpPr>
          <p:spPr>
            <a:xfrm>
              <a:off x="3239912" y="252893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34 CuadroTexto"/>
            <p:cNvSpPr txBox="1"/>
            <p:nvPr/>
          </p:nvSpPr>
          <p:spPr>
            <a:xfrm>
              <a:off x="4896096" y="252893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mB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90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263351" y="1708281"/>
            <a:ext cx="11682015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cuerpos que pasan por una polea. PB &gt; PA</a:t>
            </a:r>
          </a:p>
          <a:p>
            <a:pPr algn="just">
              <a:buClrTx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grpSp>
        <p:nvGrpSpPr>
          <p:cNvPr id="27" name="32 Grupo"/>
          <p:cNvGrpSpPr/>
          <p:nvPr/>
        </p:nvGrpSpPr>
        <p:grpSpPr>
          <a:xfrm>
            <a:off x="4511824" y="2508358"/>
            <a:ext cx="2196208" cy="2695598"/>
            <a:chOff x="3851920" y="1700864"/>
            <a:chExt cx="2196208" cy="2695598"/>
          </a:xfrm>
        </p:grpSpPr>
        <p:cxnSp>
          <p:nvCxnSpPr>
            <p:cNvPr id="28" name="4 Conector recto"/>
            <p:cNvCxnSpPr/>
            <p:nvPr/>
          </p:nvCxnSpPr>
          <p:spPr>
            <a:xfrm>
              <a:off x="4644008" y="1988840"/>
              <a:ext cx="0" cy="93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6 Conector recto"/>
            <p:cNvCxnSpPr/>
            <p:nvPr/>
          </p:nvCxnSpPr>
          <p:spPr>
            <a:xfrm>
              <a:off x="5220072" y="2061120"/>
              <a:ext cx="0" cy="176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 Elipse"/>
            <p:cNvSpPr>
              <a:spLocks noChangeAspect="1"/>
            </p:cNvSpPr>
            <p:nvPr/>
          </p:nvSpPr>
          <p:spPr>
            <a:xfrm>
              <a:off x="4644008" y="1700864"/>
              <a:ext cx="576000" cy="576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1" name="9 Conector recto de flecha"/>
            <p:cNvCxnSpPr/>
            <p:nvPr/>
          </p:nvCxnSpPr>
          <p:spPr>
            <a:xfrm>
              <a:off x="5724128" y="3861048"/>
              <a:ext cx="0" cy="5354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10 CuadroTexto"/>
            <p:cNvSpPr txBox="1"/>
            <p:nvPr/>
          </p:nvSpPr>
          <p:spPr>
            <a:xfrm>
              <a:off x="5724128" y="3923764"/>
              <a:ext cx="3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" name="16 CuadroTexto"/>
            <p:cNvSpPr txBox="1"/>
            <p:nvPr/>
          </p:nvSpPr>
          <p:spPr>
            <a:xfrm>
              <a:off x="5004048" y="3861096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4" name="27 CuadroTexto"/>
            <p:cNvSpPr txBox="1"/>
            <p:nvPr/>
          </p:nvSpPr>
          <p:spPr>
            <a:xfrm>
              <a:off x="4427984" y="2924944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29 CuadroTexto"/>
            <p:cNvSpPr txBox="1"/>
            <p:nvPr/>
          </p:nvSpPr>
          <p:spPr>
            <a:xfrm>
              <a:off x="3851920" y="2204864"/>
              <a:ext cx="3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1" name="30 Conector recto de flecha"/>
            <p:cNvCxnSpPr/>
            <p:nvPr/>
          </p:nvCxnSpPr>
          <p:spPr>
            <a:xfrm flipV="1">
              <a:off x="4211960" y="2132856"/>
              <a:ext cx="0" cy="512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06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271946" y="1788974"/>
            <a:ext cx="11025006" cy="4929411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</a:pP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dos cuerpos de masas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 y m2 que están unidos por una polea. Uno está en un plano horizontal y el otro cuelga de una soga.</a:t>
            </a:r>
          </a:p>
          <a:p>
            <a:pPr marL="0" indent="0">
              <a:buFont typeface="Wingdings 3"/>
              <a:buNone/>
            </a:pPr>
            <a:endParaRPr lang="es-AR" dirty="0"/>
          </a:p>
        </p:txBody>
      </p:sp>
      <p:grpSp>
        <p:nvGrpSpPr>
          <p:cNvPr id="22" name="24 Grupo"/>
          <p:cNvGrpSpPr/>
          <p:nvPr/>
        </p:nvGrpSpPr>
        <p:grpSpPr>
          <a:xfrm>
            <a:off x="4007768" y="3056904"/>
            <a:ext cx="2664248" cy="2161296"/>
            <a:chOff x="2483816" y="2132856"/>
            <a:chExt cx="2664248" cy="2161296"/>
          </a:xfrm>
        </p:grpSpPr>
        <p:sp>
          <p:nvSpPr>
            <p:cNvPr id="23" name="11 CuadroTexto"/>
            <p:cNvSpPr txBox="1"/>
            <p:nvPr/>
          </p:nvSpPr>
          <p:spPr>
            <a:xfrm>
              <a:off x="3851952" y="2132856"/>
              <a:ext cx="28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4" name="4 Conector recto"/>
            <p:cNvCxnSpPr/>
            <p:nvPr/>
          </p:nvCxnSpPr>
          <p:spPr>
            <a:xfrm flipH="1">
              <a:off x="3347864" y="2636912"/>
              <a:ext cx="136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5 Conector recto"/>
            <p:cNvCxnSpPr/>
            <p:nvPr/>
          </p:nvCxnSpPr>
          <p:spPr>
            <a:xfrm>
              <a:off x="4932088" y="2852936"/>
              <a:ext cx="0" cy="9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6 Elipse"/>
            <p:cNvSpPr>
              <a:spLocks noChangeAspect="1"/>
            </p:cNvSpPr>
            <p:nvPr/>
          </p:nvSpPr>
          <p:spPr>
            <a:xfrm>
              <a:off x="4572048" y="2636912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9 CuadroTexto"/>
            <p:cNvSpPr txBox="1"/>
            <p:nvPr/>
          </p:nvSpPr>
          <p:spPr>
            <a:xfrm>
              <a:off x="4716064" y="3789088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2915864" y="2420888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39" name="12 Conector recto de flecha"/>
            <p:cNvCxnSpPr/>
            <p:nvPr/>
          </p:nvCxnSpPr>
          <p:spPr>
            <a:xfrm>
              <a:off x="3779960" y="2492896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5 Conector recto"/>
            <p:cNvCxnSpPr/>
            <p:nvPr/>
          </p:nvCxnSpPr>
          <p:spPr>
            <a:xfrm flipH="1">
              <a:off x="2483816" y="2789312"/>
              <a:ext cx="22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6 Conector recto"/>
            <p:cNvCxnSpPr/>
            <p:nvPr/>
          </p:nvCxnSpPr>
          <p:spPr>
            <a:xfrm flipH="1">
              <a:off x="4428032" y="2780928"/>
              <a:ext cx="332168" cy="3612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8 Conector recto"/>
            <p:cNvCxnSpPr/>
            <p:nvPr/>
          </p:nvCxnSpPr>
          <p:spPr>
            <a:xfrm>
              <a:off x="4428032" y="3142152"/>
              <a:ext cx="0" cy="115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93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246804" y="1739949"/>
            <a:ext cx="11266344" cy="500141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buClrTx/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Cuerpo que cae por un plano inclinado</a:t>
            </a: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Descomposición de la fuerza peso en 2 direcciones: una paralela al plano inclinado y otra perpendicular.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45 Grupo"/>
          <p:cNvGrpSpPr/>
          <p:nvPr/>
        </p:nvGrpSpPr>
        <p:grpSpPr>
          <a:xfrm>
            <a:off x="3359696" y="2684843"/>
            <a:ext cx="2988296" cy="1633355"/>
            <a:chOff x="2915816" y="1691516"/>
            <a:chExt cx="2988296" cy="1633355"/>
          </a:xfrm>
        </p:grpSpPr>
        <p:grpSp>
          <p:nvGrpSpPr>
            <p:cNvPr id="23" name="28 Grupo"/>
            <p:cNvGrpSpPr/>
            <p:nvPr/>
          </p:nvGrpSpPr>
          <p:grpSpPr>
            <a:xfrm rot="1965675">
              <a:off x="4404924" y="2004839"/>
              <a:ext cx="929771" cy="648072"/>
              <a:chOff x="4209492" y="2871520"/>
              <a:chExt cx="929771" cy="648072"/>
            </a:xfrm>
          </p:grpSpPr>
          <p:sp>
            <p:nvSpPr>
              <p:cNvPr id="42" name="20 Rectángulo"/>
              <p:cNvSpPr/>
              <p:nvPr/>
            </p:nvSpPr>
            <p:spPr>
              <a:xfrm>
                <a:off x="4209492" y="2871520"/>
                <a:ext cx="929771" cy="50405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22 Elipse"/>
              <p:cNvSpPr/>
              <p:nvPr/>
            </p:nvSpPr>
            <p:spPr>
              <a:xfrm>
                <a:off x="4843446" y="3339572"/>
                <a:ext cx="147908" cy="1800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23 Elipse"/>
              <p:cNvSpPr/>
              <p:nvPr/>
            </p:nvSpPr>
            <p:spPr>
              <a:xfrm>
                <a:off x="4399721" y="3339572"/>
                <a:ext cx="147908" cy="1800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4" name="25 Conector recto de flecha"/>
            <p:cNvCxnSpPr/>
            <p:nvPr/>
          </p:nvCxnSpPr>
          <p:spPr>
            <a:xfrm>
              <a:off x="5364088" y="2564904"/>
              <a:ext cx="540024" cy="325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7 CuadroTexto"/>
            <p:cNvSpPr txBox="1"/>
            <p:nvPr/>
          </p:nvSpPr>
          <p:spPr>
            <a:xfrm>
              <a:off x="5580112" y="2348880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6" name="39 Grupo"/>
            <p:cNvGrpSpPr/>
            <p:nvPr/>
          </p:nvGrpSpPr>
          <p:grpSpPr>
            <a:xfrm>
              <a:off x="2915816" y="1916832"/>
              <a:ext cx="2960384" cy="1408039"/>
              <a:chOff x="3475552" y="3273258"/>
              <a:chExt cx="2960384" cy="1408039"/>
            </a:xfrm>
          </p:grpSpPr>
          <p:sp>
            <p:nvSpPr>
              <p:cNvPr id="38" name="26 CuadroTexto"/>
              <p:cNvSpPr txBox="1"/>
              <p:nvPr/>
            </p:nvSpPr>
            <p:spPr>
              <a:xfrm>
                <a:off x="5635792" y="4373520"/>
                <a:ext cx="50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°</a:t>
                </a:r>
              </a:p>
            </p:txBody>
          </p:sp>
          <p:cxnSp>
            <p:nvCxnSpPr>
              <p:cNvPr id="39" name="21 Conector recto"/>
              <p:cNvCxnSpPr/>
              <p:nvPr/>
            </p:nvCxnSpPr>
            <p:spPr>
              <a:xfrm>
                <a:off x="3475552" y="4653136"/>
                <a:ext cx="29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29 Conector recto"/>
              <p:cNvCxnSpPr/>
              <p:nvPr/>
            </p:nvCxnSpPr>
            <p:spPr>
              <a:xfrm>
                <a:off x="3995936" y="3273258"/>
                <a:ext cx="2440000" cy="1388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40 CuadroTexto"/>
            <p:cNvSpPr txBox="1"/>
            <p:nvPr/>
          </p:nvSpPr>
          <p:spPr>
            <a:xfrm>
              <a:off x="5004096" y="1691516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5" name="Arco 4">
            <a:extLst>
              <a:ext uri="{FF2B5EF4-FFF2-40B4-BE49-F238E27FC236}">
                <a16:creationId xmlns:a16="http://schemas.microsoft.com/office/drawing/2014/main" id="{AF6F4013-A12D-7005-9FAF-1A9665393487}"/>
              </a:ext>
            </a:extLst>
          </p:cNvPr>
          <p:cNvSpPr/>
          <p:nvPr/>
        </p:nvSpPr>
        <p:spPr>
          <a:xfrm rot="2815842" flipH="1" flipV="1">
            <a:off x="5525894" y="3804137"/>
            <a:ext cx="509303" cy="589256"/>
          </a:xfrm>
          <a:prstGeom prst="arc">
            <a:avLst>
              <a:gd name="adj1" fmla="val 163084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192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260795" y="1642415"/>
            <a:ext cx="10011670" cy="610706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que acelera el cuerpo es </a:t>
            </a:r>
            <a:r>
              <a:rPr lang="es-E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s-E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N no tienen influencia sobre lo que pasa en el eje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porque apuntan en la dirección del eje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ClrTx/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m.a</a:t>
            </a:r>
            <a:r>
              <a:rPr lang="es-E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E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m.a</a:t>
            </a:r>
            <a:r>
              <a:rPr lang="es-E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. </a:t>
            </a:r>
            <a:r>
              <a:rPr lang="es-E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200" dirty="0">
                <a:latin typeface="Symbol" panose="05050102010706020507" pitchFamily="18" charset="2"/>
                <a:ea typeface="Segoe UI Emoji" panose="020B0502040204020203" pitchFamily="34" charset="0"/>
                <a:cs typeface="Times New Roman" panose="02020603050405020304" pitchFamily="18" charset="0"/>
              </a:rPr>
              <a:t>q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m.a</a:t>
            </a:r>
            <a:r>
              <a:rPr lang="es-E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g. </a:t>
            </a:r>
            <a:r>
              <a:rPr lang="es-E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200" dirty="0">
                <a:latin typeface="Symbol" panose="05050102010706020507" pitchFamily="18" charset="2"/>
                <a:ea typeface="Segoe UI Emoji" panose="020B0502040204020203" pitchFamily="34" charset="0"/>
                <a:cs typeface="Times New Roman" panose="02020603050405020304" pitchFamily="18" charset="0"/>
              </a:rPr>
              <a:t>q</a:t>
            </a: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m.a</a:t>
            </a:r>
            <a:r>
              <a:rPr lang="es-E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AR" sz="2400" b="1" dirty="0"/>
              <a:t>a = g . </a:t>
            </a:r>
            <a:r>
              <a:rPr lang="es-AR" sz="2400" b="1" dirty="0" err="1"/>
              <a:t>sen</a:t>
            </a:r>
            <a:r>
              <a:rPr lang="es-AR" sz="2400" b="1" dirty="0"/>
              <a:t> </a:t>
            </a:r>
            <a:r>
              <a:rPr lang="es-AR" sz="2400" b="1" dirty="0">
                <a:latin typeface="Symbol" panose="05050102010706020507" pitchFamily="18" charset="2"/>
                <a:ea typeface="Segoe UI Emoji" panose="020B0502040204020203" pitchFamily="34" charset="0"/>
                <a:cs typeface="Times New Roman" panose="02020603050405020304" pitchFamily="18" charset="0"/>
              </a:rPr>
              <a:t>q</a:t>
            </a: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ClrTx/>
              <a:buFont typeface="Wingdings" panose="05000000000000000000" pitchFamily="2" charset="2"/>
              <a:buChar char="ü"/>
            </a:pPr>
            <a:endParaRPr lang="es-A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Tx/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con la que un cuerpo cae por un </a:t>
            </a:r>
            <a:r>
              <a:rPr lang="es-A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 sin rozamiento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depende de la masa.</a:t>
            </a:r>
            <a:endParaRPr lang="es-ES" sz="22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Font typeface="Wingdings 3"/>
              <a:buNone/>
            </a:pPr>
            <a:endParaRPr lang="es-E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797" y="2506189"/>
            <a:ext cx="4308579" cy="2382391"/>
          </a:xfrm>
          <a:prstGeom prst="rect">
            <a:avLst/>
          </a:prstGeom>
        </p:spPr>
      </p:pic>
      <p:cxnSp>
        <p:nvCxnSpPr>
          <p:cNvPr id="28" name="25 Conector recto de flecha"/>
          <p:cNvCxnSpPr/>
          <p:nvPr/>
        </p:nvCxnSpPr>
        <p:spPr>
          <a:xfrm>
            <a:off x="10710742" y="3884318"/>
            <a:ext cx="713850" cy="308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27 CuadroTexto"/>
          <p:cNvSpPr txBox="1"/>
          <p:nvPr/>
        </p:nvSpPr>
        <p:spPr>
          <a:xfrm>
            <a:off x="11005004" y="3658244"/>
            <a:ext cx="3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6001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4031" y="1962174"/>
            <a:ext cx="11754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«E</a:t>
            </a:r>
            <a:r>
              <a:rPr lang="es-A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una rama de la física que estudia el movimiento de los cuerpos y las causas que lo producen.</a:t>
            </a: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79795" y="1196752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>
                <a:latin typeface="Times New Roman" pitchFamily="18" charset="0"/>
                <a:cs typeface="Times New Roman" pitchFamily="18" charset="0"/>
              </a:rPr>
              <a:t>¿Qué es la Dinámica? 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719736" y="2890458"/>
            <a:ext cx="2922481" cy="3850910"/>
            <a:chOff x="3719736" y="2890458"/>
            <a:chExt cx="2922481" cy="385091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736" y="2890458"/>
              <a:ext cx="2922481" cy="3520261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3719736" y="6341258"/>
              <a:ext cx="2922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Isaac Newton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120079" y="3311830"/>
            <a:ext cx="5494505" cy="819137"/>
            <a:chOff x="7120079" y="3311830"/>
            <a:chExt cx="5494505" cy="819137"/>
          </a:xfrm>
        </p:grpSpPr>
        <p:sp>
          <p:nvSpPr>
            <p:cNvPr id="24" name="CuadroTexto 23"/>
            <p:cNvSpPr txBox="1"/>
            <p:nvPr/>
          </p:nvSpPr>
          <p:spPr>
            <a:xfrm>
              <a:off x="9264352" y="3311830"/>
              <a:ext cx="33502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AR" sz="2500" b="1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Leyes de NEWTON </a:t>
              </a: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7120079" y="3346137"/>
              <a:ext cx="2000257" cy="784830"/>
              <a:chOff x="7120079" y="3346137"/>
              <a:chExt cx="2000257" cy="784830"/>
            </a:xfrm>
          </p:grpSpPr>
          <p:sp>
            <p:nvSpPr>
              <p:cNvPr id="23" name="CuadroTexto 22"/>
              <p:cNvSpPr txBox="1"/>
              <p:nvPr/>
            </p:nvSpPr>
            <p:spPr>
              <a:xfrm>
                <a:off x="7120079" y="3346137"/>
                <a:ext cx="151216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Año 1687</a:t>
                </a:r>
              </a:p>
            </p:txBody>
          </p:sp>
          <p:sp>
            <p:nvSpPr>
              <p:cNvPr id="17" name="Flecha derecha 16"/>
              <p:cNvSpPr/>
              <p:nvPr/>
            </p:nvSpPr>
            <p:spPr>
              <a:xfrm>
                <a:off x="8688288" y="3789040"/>
                <a:ext cx="432048" cy="223680"/>
              </a:xfrm>
              <a:prstGeom prst="rightArrow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7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3352" y="1118489"/>
            <a:ext cx="11754023" cy="785813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LEY DE NEWTON o PRINCIPIO DE INERCIA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3352" y="1875597"/>
            <a:ext cx="1175402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«Todo objeto continúa en estado de reposo o de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 a menos que sobre el actúe una fuerza</a:t>
            </a: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487750" y="2808329"/>
                <a:ext cx="578799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t-IT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it-IT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nary>
                  </m:oMath>
                </a14:m>
                <a:r>
                  <a:rPr lang="it-I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it-IT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it-I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0 ( v = cte )</a:t>
                </a:r>
                <a:endParaRPr lang="es-AR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50" y="2808329"/>
                <a:ext cx="5787994" cy="477054"/>
              </a:xfrm>
              <a:prstGeom prst="rect">
                <a:avLst/>
              </a:prstGeom>
              <a:blipFill>
                <a:blip r:embed="rId4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212" y="3934014"/>
            <a:ext cx="3797163" cy="21333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r="13741"/>
          <a:stretch/>
        </p:blipFill>
        <p:spPr>
          <a:xfrm>
            <a:off x="391376" y="3551252"/>
            <a:ext cx="2362851" cy="26459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3107" y="3551252"/>
            <a:ext cx="2654263" cy="25427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16" y="3551252"/>
            <a:ext cx="2433201" cy="22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0082" y="1875597"/>
            <a:ext cx="11754023" cy="229356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LEY DE NEWTON o PRINCIPIO DE MASA</a:t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3352" y="1875597"/>
            <a:ext cx="1175402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existe una fuerza neta que actúa sobre un cuerpo, este experimenta una aceleración en la misma dirección de la fuerza.</a:t>
            </a: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s-AR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2 Marcador de contenido"/>
              <p:cNvSpPr txBox="1">
                <a:spLocks/>
              </p:cNvSpPr>
              <p:nvPr/>
            </p:nvSpPr>
            <p:spPr>
              <a:xfrm>
                <a:off x="260082" y="3140968"/>
                <a:ext cx="11724082" cy="431670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/>
                <a:r>
                  <a:rPr lang="es-E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 aceleración será mayor cuanto mayor sea la fuerza que actúa: </a:t>
                </a:r>
                <a:r>
                  <a:rPr lang="es-E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E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</a:t>
                </a:r>
                <a:r>
                  <a:rPr lang="es-ES" sz="2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directamente proporcional </a:t>
                </a:r>
                <a:r>
                  <a:rPr lang="es-E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la fuerza aplicada.</a:t>
                </a:r>
              </a:p>
              <a:p>
                <a:pPr algn="just"/>
                <a:endParaRPr lang="es-E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 aceleración será menor cuanto más cantidad de materia tenga el cuerpo: </a:t>
                </a:r>
                <a:r>
                  <a:rPr lang="es-E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E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será </a:t>
                </a:r>
                <a:r>
                  <a:rPr lang="es-ES" sz="2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inversamente proporcional</a:t>
                </a:r>
                <a:r>
                  <a:rPr lang="es-E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la masa del objeto.</a:t>
                </a:r>
              </a:p>
              <a:p>
                <a:pPr marL="0" indent="0" algn="ctr">
                  <a:buNone/>
                </a:pP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s-AR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A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Font typeface="Wingdings 3"/>
                  <a:buNone/>
                </a:pPr>
                <a:r>
                  <a:rPr lang="el-G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s-A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lang="es-AR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m.a</a:t>
                </a:r>
                <a:endParaRPr lang="es-E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Font typeface="Wingdings 3"/>
                  <a:buNone/>
                </a:pPr>
                <a:endParaRPr lang="es-A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82" y="3140968"/>
                <a:ext cx="11724082" cy="4316701"/>
              </a:xfrm>
              <a:prstGeom prst="rect">
                <a:avLst/>
              </a:prstGeom>
              <a:blipFill>
                <a:blip r:embed="rId4"/>
                <a:stretch>
                  <a:fillRect t="-1271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86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0082" y="1628800"/>
            <a:ext cx="11754023" cy="229356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LEY DE NEWTON o PRINCIPIO DE MASA</a:t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r="2947" b="21514"/>
          <a:stretch/>
        </p:blipFill>
        <p:spPr>
          <a:xfrm>
            <a:off x="2485790" y="1628800"/>
            <a:ext cx="6696744" cy="10792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3839" b="8025"/>
          <a:stretch/>
        </p:blipFill>
        <p:spPr>
          <a:xfrm>
            <a:off x="2485790" y="2959271"/>
            <a:ext cx="6696744" cy="179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b="11406"/>
          <a:stretch/>
        </p:blipFill>
        <p:spPr>
          <a:xfrm>
            <a:off x="2485790" y="4804398"/>
            <a:ext cx="6696744" cy="19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30141" y="1413941"/>
            <a:ext cx="11754023" cy="229356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3ª LEY DE NEWTON o PRINCIPIO DE ACCIÓN Y REACCIÓN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60082" y="3140968"/>
            <a:ext cx="11724082" cy="431670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3"/>
              <a:buNone/>
            </a:pP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6870" y="1833540"/>
            <a:ext cx="75253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fuerzas siempre actúan por pares iguales y opuestos.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 el cuerpo A ejerce una fuerza F</a:t>
            </a:r>
            <a:r>
              <a:rPr lang="es-E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el cuerpo B, este ejerce una fuerza de igual magnitud pero de dirección  opuesta F</a:t>
            </a:r>
            <a:r>
              <a:rPr lang="es-E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sobre el cuerpo A.”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F</a:t>
            </a:r>
            <a:r>
              <a:rPr lang="es-E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fuerzas de acción y reacción son iguales y opuestas </a:t>
            </a: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pero </a:t>
            </a:r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nunca se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anulan porque actúan sobre cuerpos distintos.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9210" t="39833" r="6730" b="3972"/>
          <a:stretch/>
        </p:blipFill>
        <p:spPr>
          <a:xfrm>
            <a:off x="7682618" y="2645499"/>
            <a:ext cx="4371113" cy="25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3352" y="1461120"/>
            <a:ext cx="11754023" cy="229356"/>
          </a:xfrm>
        </p:spPr>
        <p:txBody>
          <a:bodyPr>
            <a:noAutofit/>
          </a:bodyPr>
          <a:lstStyle/>
          <a:p>
            <a:r>
              <a:rPr lang="es-A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Fuerza, masa y aceleración</a:t>
            </a: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AR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</a:t>
            </a: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influencia externa sobre un cuerpo que causa su aceleración.</a:t>
            </a:r>
          </a:p>
          <a:p>
            <a:pPr algn="just"/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 fuerza empieza a actuar, el cuerpo que estaba quieto se empieza a mover.</a:t>
            </a: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se impide que el cuerpo se mueva, lo que hace la fuerza es deformarlo o romperlo.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la podemos medir en:</a:t>
            </a:r>
          </a:p>
          <a:p>
            <a:pPr marL="0" indent="0">
              <a:buFont typeface="Wingdings 3"/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Kilogramo fuerza: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cuerpo que tiene una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 Kg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pesa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Un cuerpo que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 una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1 Kg.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Newton = 1 kg x 1 m / 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Font typeface="Wingdings 3"/>
              <a:buNone/>
            </a:pPr>
            <a:endParaRPr lang="en-US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n-US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Equivalencia entre </a:t>
            </a:r>
            <a:r>
              <a:rPr lang="es-A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N</a:t>
            </a:r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s-A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N</a:t>
            </a:r>
            <a:endParaRPr lang="es-ES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grpSp>
        <p:nvGrpSpPr>
          <p:cNvPr id="12" name="7 Grupo"/>
          <p:cNvGrpSpPr/>
          <p:nvPr/>
        </p:nvGrpSpPr>
        <p:grpSpPr>
          <a:xfrm>
            <a:off x="4367808" y="2091225"/>
            <a:ext cx="2664296" cy="792088"/>
            <a:chOff x="3059832" y="2699628"/>
            <a:chExt cx="2664296" cy="801380"/>
          </a:xfrm>
        </p:grpSpPr>
        <p:sp>
          <p:nvSpPr>
            <p:cNvPr id="13" name="8 Rectángulo"/>
            <p:cNvSpPr/>
            <p:nvPr/>
          </p:nvSpPr>
          <p:spPr>
            <a:xfrm>
              <a:off x="3954729" y="2852936"/>
              <a:ext cx="905303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4" name="9 Conector recto"/>
            <p:cNvCxnSpPr/>
            <p:nvPr/>
          </p:nvCxnSpPr>
          <p:spPr>
            <a:xfrm>
              <a:off x="3240104" y="3501008"/>
              <a:ext cx="22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 Elipse"/>
            <p:cNvSpPr/>
            <p:nvPr/>
          </p:nvSpPr>
          <p:spPr>
            <a:xfrm>
              <a:off x="4572000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1 Elipse"/>
            <p:cNvSpPr/>
            <p:nvPr/>
          </p:nvSpPr>
          <p:spPr>
            <a:xfrm>
              <a:off x="4139952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12 Conector recto de flecha"/>
            <p:cNvCxnSpPr/>
            <p:nvPr/>
          </p:nvCxnSpPr>
          <p:spPr>
            <a:xfrm>
              <a:off x="3059832" y="3104964"/>
              <a:ext cx="792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 Conector recto de flecha"/>
            <p:cNvCxnSpPr/>
            <p:nvPr/>
          </p:nvCxnSpPr>
          <p:spPr>
            <a:xfrm>
              <a:off x="5220128" y="3068960"/>
              <a:ext cx="5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4 CuadroTexto"/>
            <p:cNvSpPr txBox="1"/>
            <p:nvPr/>
          </p:nvSpPr>
          <p:spPr>
            <a:xfrm>
              <a:off x="3240104" y="2699628"/>
              <a:ext cx="324000" cy="37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" name="15 CuadroTexto"/>
            <p:cNvSpPr txBox="1"/>
            <p:nvPr/>
          </p:nvSpPr>
          <p:spPr>
            <a:xfrm>
              <a:off x="5328120" y="2744960"/>
              <a:ext cx="324000" cy="37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05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91344" y="1461120"/>
            <a:ext cx="11754023" cy="379624"/>
          </a:xfrm>
        </p:spPr>
        <p:txBody>
          <a:bodyPr>
            <a:noAutofit/>
          </a:bodyPr>
          <a:lstStyle/>
          <a:p>
            <a:r>
              <a:rPr lang="es-A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Fuerza, masa y aceleración</a:t>
            </a: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279795" y="1920399"/>
            <a:ext cx="109718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una magnitud escalar y me indica la cantidad de materia que tiene un determinado cuerpo.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Cuanta más materia tenga un cuerpo, más difícil va a resultar moverlo.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masa se mide en Kilogramos: </a:t>
            </a:r>
            <a:r>
              <a:rPr lang="es-E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5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91344" y="1461120"/>
            <a:ext cx="11754023" cy="379624"/>
          </a:xfrm>
        </p:spPr>
        <p:txBody>
          <a:bodyPr>
            <a:noAutofit/>
          </a:bodyPr>
          <a:lstStyle/>
          <a:p>
            <a:r>
              <a:rPr lang="es-A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Fuerza, masa y aceleración</a:t>
            </a: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A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ACELERACIÓN</a:t>
            </a: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es una magnitud vectorial y me indica qué tan rápido está aumentando o disminuyendo la velocidad de un cuerpo.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se mide en </a:t>
            </a:r>
            <a:r>
              <a:rPr lang="es-E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es-ES" sz="2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AR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cuerpo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tiene una aceleración de 10 m/s</a:t>
            </a:r>
            <a:r>
              <a:rPr lang="es-E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 velocidad aumenta en 10 m /s por cada segundo que pasa.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principio su velocidad es cero, después </a:t>
            </a: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 segundo será de 10 m/s, después de 2 s será de 20 m/s, etc.).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92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FD085B29875249822764A38C5F63B6" ma:contentTypeVersion="10" ma:contentTypeDescription="Crear nuevo documento." ma:contentTypeScope="" ma:versionID="f185db29ca9109873144583840c09242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2667baada98eed12e5d60549b0065684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49AF0-089F-4B07-8E51-C0120718BEE0}"/>
</file>

<file path=customXml/itemProps2.xml><?xml version="1.0" encoding="utf-8"?>
<ds:datastoreItem xmlns:ds="http://schemas.openxmlformats.org/officeDocument/2006/customXml" ds:itemID="{2A5DAD73-65A2-46C3-93C9-D8DE9483CBF7}"/>
</file>

<file path=customXml/itemProps3.xml><?xml version="1.0" encoding="utf-8"?>
<ds:datastoreItem xmlns:ds="http://schemas.openxmlformats.org/officeDocument/2006/customXml" ds:itemID="{B6FAA01F-1E07-4183-A7E1-13FE480EED0B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12047</TotalTime>
  <Words>972</Words>
  <Application>Microsoft Office PowerPoint</Application>
  <PresentationFormat>Panorámica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Lucida Sans Unicode</vt:lpstr>
      <vt:lpstr>Segoe UI Emoji</vt:lpstr>
      <vt:lpstr>Symbol</vt:lpstr>
      <vt:lpstr>Times New Roman</vt:lpstr>
      <vt:lpstr>Verdana</vt:lpstr>
      <vt:lpstr>Wingdings</vt:lpstr>
      <vt:lpstr>Wingdings 2</vt:lpstr>
      <vt:lpstr>Wingdings 3</vt:lpstr>
      <vt:lpstr>Uade</vt:lpstr>
      <vt:lpstr>FÍSICA I</vt:lpstr>
      <vt:lpstr>Presentación de PowerPoint</vt:lpstr>
      <vt:lpstr>1ª LEY DE NEWTON o PRINCIPIO DE INERCIA </vt:lpstr>
      <vt:lpstr>2ª LEY DE NEWTON o PRINCIPIO DE MASA   </vt:lpstr>
      <vt:lpstr>2ª LEY DE NEWTON o PRINCIPIO DE MASA   </vt:lpstr>
      <vt:lpstr>3ª LEY DE NEWTON o PRINCIPIO DE ACCIÓN Y REACCIÓN </vt:lpstr>
      <vt:lpstr>Fuerza, masa y aceleración  </vt:lpstr>
      <vt:lpstr>Fuerza, masa y aceleración  </vt:lpstr>
      <vt:lpstr>Fuerza, masa y aceleración  </vt:lpstr>
      <vt:lpstr>Peso</vt:lpstr>
      <vt:lpstr>Diagramas de cuerpo libre</vt:lpstr>
      <vt:lpstr>Diagramas de cuerpo libre</vt:lpstr>
      <vt:lpstr>Diagramas de cuerpo libre</vt:lpstr>
      <vt:lpstr>Diagramas de cuerpo libre</vt:lpstr>
      <vt:lpstr>Diagramas de cuerpo libre</vt:lpstr>
      <vt:lpstr>Diagramas de cuerpo libre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HANNA WALID</cp:lastModifiedBy>
  <cp:revision>511</cp:revision>
  <dcterms:created xsi:type="dcterms:W3CDTF">2022-08-28T12:02:23Z</dcterms:created>
  <dcterms:modified xsi:type="dcterms:W3CDTF">2024-05-08T00:21:18Z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