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419" r:id="rId2"/>
    <p:sldId id="404" r:id="rId3"/>
    <p:sldId id="420" r:id="rId4"/>
    <p:sldId id="421" r:id="rId5"/>
    <p:sldId id="424" r:id="rId6"/>
    <p:sldId id="425" r:id="rId7"/>
    <p:sldId id="42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22/05/2023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22/05/2023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46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18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4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81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6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2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2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22/05/2023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09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Dinámica del movimiento circular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000232" cy="1147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99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Repaso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Aceleración centrípeta: se encuentra siempre presente, por mas que el movimiento sea MCU (Aceleración angular nula).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Aceleración tangencial: aparece cuando el movimiento es MCUV (aceleración angular no nula).   </a:t>
            </a:r>
            <a:endParaRPr lang="es-EC" sz="2400" dirty="0" smtClean="0"/>
          </a:p>
          <a:p>
            <a:pPr marL="0" indent="0" algn="just">
              <a:buFont typeface="Wingdings 3"/>
              <a:buNone/>
            </a:pPr>
            <a:r>
              <a:rPr lang="es-EC" sz="2400" dirty="0" smtClean="0"/>
              <a:t> </a:t>
            </a:r>
            <a:endParaRPr lang="es-EC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797879"/>
            <a:ext cx="2674180" cy="2863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"/>
              <p:cNvSpPr txBox="1"/>
              <p:nvPr/>
            </p:nvSpPr>
            <p:spPr>
              <a:xfrm>
                <a:off x="695242" y="4178739"/>
                <a:ext cx="1587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2" y="4178739"/>
                <a:ext cx="15871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0"/>
              <p:cNvSpPr txBox="1"/>
              <p:nvPr/>
            </p:nvSpPr>
            <p:spPr>
              <a:xfrm>
                <a:off x="743440" y="4986310"/>
                <a:ext cx="2637389" cy="9541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0" y="4986310"/>
                <a:ext cx="2637389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60"/>
          <p:cNvSpPr txBox="1"/>
          <p:nvPr/>
        </p:nvSpPr>
        <p:spPr>
          <a:xfrm>
            <a:off x="767701" y="4178739"/>
            <a:ext cx="1512326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CL" sz="28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0"/>
              <p:cNvSpPr txBox="1"/>
              <p:nvPr/>
            </p:nvSpPr>
            <p:spPr>
              <a:xfrm>
                <a:off x="4079776" y="4986310"/>
                <a:ext cx="2651495" cy="96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4986310"/>
                <a:ext cx="2651495" cy="969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60"/>
          <p:cNvSpPr txBox="1"/>
          <p:nvPr/>
        </p:nvSpPr>
        <p:spPr>
          <a:xfrm>
            <a:off x="4079776" y="4821665"/>
            <a:ext cx="2736304" cy="12984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C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2700">
              <a:lnSpc>
                <a:spcPct val="100000"/>
              </a:lnSpc>
            </a:pPr>
            <a:r>
              <a:rPr lang="es-AR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 centrípeta </a:t>
            </a:r>
            <a:r>
              <a:rPr lang="es-AR" sz="3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Fcp</a:t>
            </a:r>
            <a:endParaRPr lang="es-AR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80"/>
          <p:cNvSpPr txBox="1"/>
          <p:nvPr/>
        </p:nvSpPr>
        <p:spPr>
          <a:xfrm>
            <a:off x="331351" y="1698855"/>
            <a:ext cx="11525289" cy="1442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algn="just">
              <a:lnSpc>
                <a:spcPts val="3025"/>
              </a:lnSpc>
            </a:pP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z="2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erz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</a:t>
            </a:r>
            <a:r>
              <a:rPr sz="28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íp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erz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AR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yec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túa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eto</a:t>
            </a:r>
            <a:r>
              <a:rPr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imiento</a:t>
            </a:r>
            <a:r>
              <a:rPr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yec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rvil</a:t>
            </a:r>
            <a:r>
              <a:rPr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sz="28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447928" y="2968715"/>
            <a:ext cx="4824536" cy="3240360"/>
            <a:chOff x="3215680" y="3140968"/>
            <a:chExt cx="4824536" cy="3240360"/>
          </a:xfrm>
        </p:grpSpPr>
        <p:sp>
          <p:nvSpPr>
            <p:cNvPr id="17" name="object 81"/>
            <p:cNvSpPr/>
            <p:nvPr/>
          </p:nvSpPr>
          <p:spPr>
            <a:xfrm>
              <a:off x="3215680" y="3140968"/>
              <a:ext cx="4824536" cy="3240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Rectángulo 1"/>
            <p:cNvSpPr/>
            <p:nvPr/>
          </p:nvSpPr>
          <p:spPr>
            <a:xfrm>
              <a:off x="7536160" y="5445224"/>
              <a:ext cx="432048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Elipse 2"/>
            <p:cNvSpPr/>
            <p:nvPr/>
          </p:nvSpPr>
          <p:spPr>
            <a:xfrm>
              <a:off x="7248128" y="5589240"/>
              <a:ext cx="432048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/>
              <p:nvPr/>
            </p:nvSpPr>
            <p:spPr>
              <a:xfrm>
                <a:off x="279795" y="4725414"/>
                <a:ext cx="4628318" cy="9541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95" y="4725414"/>
                <a:ext cx="462831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0"/>
              <p:cNvSpPr txBox="1"/>
              <p:nvPr/>
            </p:nvSpPr>
            <p:spPr>
              <a:xfrm>
                <a:off x="259343" y="3442863"/>
                <a:ext cx="2637389" cy="9541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3" y="3442863"/>
                <a:ext cx="2637389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4439816" y="3068960"/>
            <a:ext cx="5075813" cy="2952328"/>
            <a:chOff x="6384032" y="2780928"/>
            <a:chExt cx="5631841" cy="3240360"/>
          </a:xfrm>
        </p:grpSpPr>
        <p:grpSp>
          <p:nvGrpSpPr>
            <p:cNvPr id="4" name="Grupo 3"/>
            <p:cNvGrpSpPr/>
            <p:nvPr/>
          </p:nvGrpSpPr>
          <p:grpSpPr>
            <a:xfrm>
              <a:off x="6384032" y="2780928"/>
              <a:ext cx="4824536" cy="3240360"/>
              <a:chOff x="3215680" y="3140968"/>
              <a:chExt cx="4824536" cy="3240360"/>
            </a:xfrm>
          </p:grpSpPr>
          <p:sp>
            <p:nvSpPr>
              <p:cNvPr id="17" name="object 81"/>
              <p:cNvSpPr/>
              <p:nvPr/>
            </p:nvSpPr>
            <p:spPr>
              <a:xfrm>
                <a:off x="3215680" y="3140968"/>
                <a:ext cx="4824536" cy="324036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" name="Rectángulo 1"/>
              <p:cNvSpPr/>
              <p:nvPr/>
            </p:nvSpPr>
            <p:spPr>
              <a:xfrm>
                <a:off x="7536160" y="5445224"/>
                <a:ext cx="432048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7248128" y="5589240"/>
                <a:ext cx="432048" cy="2880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8" name="Conector recto de flecha 7"/>
            <p:cNvCxnSpPr/>
            <p:nvPr/>
          </p:nvCxnSpPr>
          <p:spPr>
            <a:xfrm flipV="1">
              <a:off x="10309883" y="4668017"/>
              <a:ext cx="1056765" cy="633191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11190521" y="4715852"/>
              <a:ext cx="825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s-AR" b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tang</a:t>
              </a:r>
              <a:endParaRPr lang="es-AR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2700">
              <a:lnSpc>
                <a:spcPct val="100000"/>
              </a:lnSpc>
            </a:pPr>
            <a:r>
              <a:rPr lang="es-AR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 </a:t>
            </a:r>
            <a:r>
              <a:rPr lang="es-AR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tangencial  Ft</a:t>
            </a:r>
            <a:endParaRPr lang="es-AR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-168696" y="1543733"/>
            <a:ext cx="108924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700" indent="-342900"/>
            <a:r>
              <a:rPr lang="es-AR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Designamos </a:t>
            </a:r>
            <a:r>
              <a:rPr lang="es-AR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este nombre a la componente de la </a:t>
            </a:r>
            <a:r>
              <a:rPr lang="es-AR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 resultante que </a:t>
            </a:r>
            <a:r>
              <a:rPr lang="es-AR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actúa sobre </a:t>
            </a:r>
            <a:r>
              <a:rPr lang="es-AR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AR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cuerpo en movimiento curvilíneo; y que se ubica en el eje tangencial. Esta fuerza es la causa de que exista la aceleración </a:t>
            </a:r>
            <a:r>
              <a:rPr lang="es-AR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tangencial.</a:t>
            </a:r>
            <a:endParaRPr lang="es-AR" sz="28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"/>
              <p:cNvSpPr txBox="1"/>
              <p:nvPr/>
            </p:nvSpPr>
            <p:spPr>
              <a:xfrm>
                <a:off x="275367" y="3568661"/>
                <a:ext cx="1587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7" y="3568661"/>
                <a:ext cx="15871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60"/>
          <p:cNvSpPr txBox="1"/>
          <p:nvPr/>
        </p:nvSpPr>
        <p:spPr>
          <a:xfrm>
            <a:off x="275367" y="3568661"/>
            <a:ext cx="158478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CL" sz="28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"/>
              <p:cNvSpPr txBox="1"/>
              <p:nvPr/>
            </p:nvSpPr>
            <p:spPr>
              <a:xfrm>
                <a:off x="190893" y="4470204"/>
                <a:ext cx="3648178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𝑎𝑛𝑔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3" y="4470204"/>
                <a:ext cx="3648178" cy="558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60"/>
          <p:cNvSpPr txBox="1"/>
          <p:nvPr/>
        </p:nvSpPr>
        <p:spPr>
          <a:xfrm>
            <a:off x="263352" y="4505214"/>
            <a:ext cx="354511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C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2700">
              <a:lnSpc>
                <a:spcPct val="100000"/>
              </a:lnSpc>
            </a:pPr>
            <a:r>
              <a:rPr lang="es-AR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  <a:endParaRPr lang="es-AR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"/>
              <p:cNvSpPr txBox="1"/>
              <p:nvPr/>
            </p:nvSpPr>
            <p:spPr>
              <a:xfrm>
                <a:off x="6139493" y="2804888"/>
                <a:ext cx="3648178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𝑎𝑛𝑔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493" y="2804888"/>
                <a:ext cx="3648178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60"/>
          <p:cNvSpPr txBox="1"/>
          <p:nvPr/>
        </p:nvSpPr>
        <p:spPr>
          <a:xfrm>
            <a:off x="6211952" y="2839898"/>
            <a:ext cx="354511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CL" sz="2800" dirty="0">
              <a:solidFill>
                <a:schemeClr val="tx2"/>
              </a:solidFill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283824" y="1679467"/>
            <a:ext cx="5057775" cy="426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0"/>
              <p:cNvSpPr txBox="1"/>
              <p:nvPr/>
            </p:nvSpPr>
            <p:spPr>
              <a:xfrm>
                <a:off x="6226557" y="1686748"/>
                <a:ext cx="4628318" cy="9541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57" y="1686748"/>
                <a:ext cx="4628318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0"/>
              <p:cNvSpPr txBox="1"/>
              <p:nvPr/>
            </p:nvSpPr>
            <p:spPr>
              <a:xfrm>
                <a:off x="6232582" y="3700962"/>
                <a:ext cx="4023666" cy="9691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𝑇𝑜𝑡</m:t>
                              </m:r>
                            </m:sub>
                          </m:sSub>
                        </m:e>
                      </m:d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L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L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𝑡𝑎𝑛𝑔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582" y="3700962"/>
                <a:ext cx="4023666" cy="969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0"/>
              <p:cNvSpPr txBox="1"/>
              <p:nvPr/>
            </p:nvSpPr>
            <p:spPr>
              <a:xfrm>
                <a:off x="6224713" y="4947647"/>
                <a:ext cx="3126625" cy="10701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L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L" sz="2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AR" sz="2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L" sz="2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AR" sz="2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𝑡𝑎𝑛𝑔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13" y="4947647"/>
                <a:ext cx="3126625" cy="1070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7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2700">
              <a:lnSpc>
                <a:spcPct val="100000"/>
              </a:lnSpc>
            </a:pPr>
            <a:r>
              <a:rPr lang="es-AR" sz="2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"/>
              <p:cNvSpPr txBox="1"/>
              <p:nvPr/>
            </p:nvSpPr>
            <p:spPr>
              <a:xfrm>
                <a:off x="6197347" y="6976930"/>
                <a:ext cx="1587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47" y="6976930"/>
                <a:ext cx="15871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1574367"/>
            <a:ext cx="10297102" cy="38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2700">
              <a:lnSpc>
                <a:spcPct val="100000"/>
              </a:lnSpc>
            </a:pPr>
            <a:r>
              <a:rPr lang="es-AR" sz="2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60"/>
              <p:cNvSpPr txBox="1"/>
              <p:nvPr/>
            </p:nvSpPr>
            <p:spPr>
              <a:xfrm>
                <a:off x="4939212" y="1700808"/>
                <a:ext cx="5179110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8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12" y="1700808"/>
                <a:ext cx="51791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0"/>
              <p:cNvSpPr txBox="1"/>
              <p:nvPr/>
            </p:nvSpPr>
            <p:spPr>
              <a:xfrm>
                <a:off x="4962692" y="4013011"/>
                <a:ext cx="2349489" cy="5572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692" y="4013011"/>
                <a:ext cx="2349489" cy="557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60"/>
              <p:cNvSpPr txBox="1"/>
              <p:nvPr/>
            </p:nvSpPr>
            <p:spPr>
              <a:xfrm>
                <a:off x="7929212" y="3993387"/>
                <a:ext cx="2787365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/>
                      </m:sSub>
                      <m:func>
                        <m:funcPr>
                          <m:ctrlPr>
                            <a:rPr lang="es-A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  <m:r>
                                <a:rPr lang="es-AR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12" y="3993387"/>
                <a:ext cx="2787365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60"/>
              <p:cNvSpPr txBox="1"/>
              <p:nvPr/>
            </p:nvSpPr>
            <p:spPr>
              <a:xfrm>
                <a:off x="4962692" y="2370366"/>
                <a:ext cx="5429499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/>
                      </m:sSub>
                      <m:func>
                        <m:func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5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CL" sz="25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CL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25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5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5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692" y="2370366"/>
                <a:ext cx="5429499" cy="477054"/>
              </a:xfrm>
              <a:prstGeom prst="rect">
                <a:avLst/>
              </a:prstGeom>
              <a:blipFill>
                <a:blip r:embed="rId8"/>
                <a:stretch>
                  <a:fillRect b="-1410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ángulo 35"/>
          <p:cNvSpPr/>
          <p:nvPr/>
        </p:nvSpPr>
        <p:spPr>
          <a:xfrm>
            <a:off x="4511824" y="3386359"/>
            <a:ext cx="10892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700" indent="-342900"/>
            <a:r>
              <a:rPr lang="es-AR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AR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el eje vertical </a:t>
            </a:r>
            <a:endParaRPr lang="es-AR" sz="22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511824" y="947174"/>
            <a:ext cx="10892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700" indent="-342900"/>
            <a:r>
              <a:rPr lang="es-AR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AR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el eje horizontal </a:t>
            </a:r>
            <a:endParaRPr lang="es-AR" sz="22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60"/>
              <p:cNvSpPr txBox="1"/>
              <p:nvPr/>
            </p:nvSpPr>
            <p:spPr>
              <a:xfrm>
                <a:off x="5027993" y="2900395"/>
                <a:ext cx="4487190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/>
                    </m:sSub>
                    <m:func>
                      <m:funcPr>
                        <m:ctrlPr>
                          <a:rPr lang="es-A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AR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  <m:r>
                              <a:rPr lang="es-AR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</m:e>
                    </m:func>
                    <m:r>
                      <a:rPr lang="es-CL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A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50 </m:t>
                        </m:r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s-A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[2,5 </m:t>
                    </m:r>
                    <m:func>
                      <m:funcPr>
                        <m:ctrlPr>
                          <a:rPr lang="es-A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AR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  <m:r>
                              <a:rPr lang="es-AR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</m:e>
                    </m:func>
                    <m:r>
                      <a:rPr lang="es-AR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s-CL" sz="2000" dirty="0" smtClean="0">
                    <a:solidFill>
                      <a:schemeClr val="tx2"/>
                    </a:solidFill>
                  </a:rPr>
                  <a:t>]</a:t>
                </a:r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93" y="2900395"/>
                <a:ext cx="4487190" cy="400110"/>
              </a:xfrm>
              <a:prstGeom prst="rect">
                <a:avLst/>
              </a:prstGeom>
              <a:blipFill>
                <a:blip r:embed="rId9"/>
                <a:stretch>
                  <a:fillRect t="-7692" r="-136" b="-2923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60"/>
              <p:cNvSpPr txBox="1"/>
              <p:nvPr/>
            </p:nvSpPr>
            <p:spPr>
              <a:xfrm>
                <a:off x="7945305" y="4564283"/>
                <a:ext cx="2715679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/>
                      </m:sSub>
                      <m:func>
                        <m:funcPr>
                          <m:ctrlPr>
                            <a:rPr lang="es-A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  <m:r>
                                <a:rPr lang="es-AR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∙9,8</m:t>
                      </m:r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05" y="4564283"/>
                <a:ext cx="271567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60"/>
              <p:cNvSpPr txBox="1"/>
              <p:nvPr/>
            </p:nvSpPr>
            <p:spPr>
              <a:xfrm>
                <a:off x="5040731" y="5349470"/>
                <a:ext cx="2165145" cy="95410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555 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CL" sz="2800" dirty="0" smtClean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31" y="5349470"/>
                <a:ext cx="2165145" cy="954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673585" y="1505872"/>
            <a:ext cx="3780871" cy="4361485"/>
            <a:chOff x="673585" y="1505872"/>
            <a:chExt cx="3780871" cy="4361485"/>
          </a:xfrm>
        </p:grpSpPr>
        <p:grpSp>
          <p:nvGrpSpPr>
            <p:cNvPr id="28" name="Grupo 27"/>
            <p:cNvGrpSpPr/>
            <p:nvPr/>
          </p:nvGrpSpPr>
          <p:grpSpPr>
            <a:xfrm>
              <a:off x="673585" y="1505872"/>
              <a:ext cx="3780871" cy="4361485"/>
              <a:chOff x="263352" y="1527757"/>
              <a:chExt cx="3780871" cy="4361485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5831" y="1527757"/>
                <a:ext cx="3528392" cy="4361485"/>
              </a:xfrm>
              <a:prstGeom prst="rect">
                <a:avLst/>
              </a:prstGeom>
            </p:spPr>
          </p:pic>
          <p:cxnSp>
            <p:nvCxnSpPr>
              <p:cNvPr id="5" name="Conector recto de flecha 4"/>
              <p:cNvCxnSpPr/>
              <p:nvPr/>
            </p:nvCxnSpPr>
            <p:spPr>
              <a:xfrm flipH="1" flipV="1">
                <a:off x="741559" y="4077072"/>
                <a:ext cx="25850" cy="1008112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>
                <a:off x="741559" y="4077072"/>
                <a:ext cx="673921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/>
              <p:nvPr/>
            </p:nvCxnSpPr>
            <p:spPr>
              <a:xfrm>
                <a:off x="767409" y="5085184"/>
                <a:ext cx="673921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 flipV="1">
                <a:off x="1389630" y="4077072"/>
                <a:ext cx="0" cy="1008112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04566" y="4160179"/>
                <a:ext cx="539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</a:t>
                </a:r>
                <a:endParaRPr lang="es-A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041675" y="5125134"/>
                <a:ext cx="539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endParaRPr lang="es-A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Conector recto de flecha 20"/>
              <p:cNvCxnSpPr/>
              <p:nvPr/>
            </p:nvCxnSpPr>
            <p:spPr>
              <a:xfrm flipV="1">
                <a:off x="512685" y="2420888"/>
                <a:ext cx="3146" cy="100811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>
                <a:off x="263352" y="3290969"/>
                <a:ext cx="1048127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uadroTexto 26"/>
              <p:cNvSpPr txBox="1"/>
              <p:nvPr/>
            </p:nvSpPr>
            <p:spPr>
              <a:xfrm>
                <a:off x="741559" y="2708920"/>
                <a:ext cx="300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+</a:t>
                </a:r>
                <a:endParaRPr lang="es-AR" dirty="0"/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683906" y="2348880"/>
              <a:ext cx="443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y</a:t>
              </a:r>
              <a:endParaRPr lang="es-AR" sz="1000" dirty="0"/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1487488" y="3212976"/>
            <a:ext cx="443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/>
              <a:t>x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40174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/>
      <p:bldP spid="35" grpId="0"/>
      <p:bldP spid="38" grpId="0"/>
      <p:bldP spid="39" grpId="0"/>
      <p:bldP spid="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B6E20A-5533-4487-9598-5D681B9DED75}"/>
</file>

<file path=customXml/itemProps2.xml><?xml version="1.0" encoding="utf-8"?>
<ds:datastoreItem xmlns:ds="http://schemas.openxmlformats.org/officeDocument/2006/customXml" ds:itemID="{D582EB44-7F99-4266-BE92-F8CBEDB311A6}"/>
</file>

<file path=customXml/itemProps3.xml><?xml version="1.0" encoding="utf-8"?>
<ds:datastoreItem xmlns:ds="http://schemas.openxmlformats.org/officeDocument/2006/customXml" ds:itemID="{DE02D208-1B9D-4CB3-9E29-B2B5124C1A68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12884</TotalTime>
  <Words>149</Words>
  <Application>Microsoft Office PowerPoint</Application>
  <PresentationFormat>Panorámica</PresentationFormat>
  <Paragraphs>52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Uade</vt:lpstr>
      <vt:lpstr>FÍSICA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563</cp:revision>
  <dcterms:created xsi:type="dcterms:W3CDTF">2022-08-28T12:02:23Z</dcterms:created>
  <dcterms:modified xsi:type="dcterms:W3CDTF">2023-05-22T23:28:15Z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