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6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4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1" r:id="rId3"/>
    <p:sldId id="320" r:id="rId4"/>
    <p:sldId id="332" r:id="rId5"/>
    <p:sldId id="323" r:id="rId6"/>
    <p:sldId id="322" r:id="rId7"/>
    <p:sldId id="325" r:id="rId8"/>
    <p:sldId id="326" r:id="rId9"/>
    <p:sldId id="327" r:id="rId10"/>
    <p:sldId id="328" r:id="rId11"/>
    <p:sldId id="329" r:id="rId12"/>
    <p:sldId id="330" r:id="rId13"/>
    <p:sldId id="331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C8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840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65A41-688D-4F67-BF1B-91BA37C4D3DA}" type="datetimeFigureOut">
              <a:rPr lang="es-ES" smtClean="0"/>
              <a:pPr/>
              <a:t>28/03/2023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417396-FCC3-42C2-B0D6-DC8C54D4EA7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47611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2FAFD-F5AF-4C06-8B5F-7F57C96BE54B}" type="datetimeFigureOut">
              <a:rPr lang="es-ES" smtClean="0"/>
              <a:pPr/>
              <a:t>28/03/2023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DFCC1-1E86-4817-9FDE-E76A9634A9F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69216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4425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728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8500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5214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9362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6990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4396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editar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92687A8-42B3-4040-84F2-8CB6B006681C}" type="datetime1">
              <a:rPr lang="es-ES" smtClean="0"/>
              <a:pPr/>
              <a:t>28/03/2023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s-ES" smtClean="0"/>
              <a:t>Ing. Aer. Walid HANNA</a:t>
            </a:r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4389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Editar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A26D1-D94C-426A-A83A-CB0A6C232D4A}" type="datetime1">
              <a:rPr lang="es-ES" smtClean="0"/>
              <a:pPr/>
              <a:t>28/03/2023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Ing. Aer. Walid HANNA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17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Editar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EBE54-ABBF-4A67-81C4-903CE5096BBE}" type="datetime1">
              <a:rPr lang="es-ES" smtClean="0"/>
              <a:pPr/>
              <a:t>28/03/2023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Ing. Aer. Walid HANNA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069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Editar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8ABC-61C6-48EE-B322-5D45091961B7}" type="datetime1">
              <a:rPr lang="es-ES" smtClean="0"/>
              <a:pPr/>
              <a:t>28/03/2023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Ing. Aer. Walid HANNA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70701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Editar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7A75-6BA7-412F-AE1B-8925679FF4CF}" type="datetime1">
              <a:rPr lang="es-ES" smtClean="0"/>
              <a:pPr/>
              <a:t>28/03/2023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Ing. Aer. Walid HANNA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29269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Editar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Editar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8C5F-0B08-4A94-A369-15FE9A15016B}" type="datetime1">
              <a:rPr lang="es-ES" smtClean="0"/>
              <a:pPr/>
              <a:t>28/03/2023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Ing. Aer. Walid HANNA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58924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Editar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Editar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Editar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Editar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CE10-76B1-4AA6-85FB-1D6B7DAFCF5A}" type="datetime1">
              <a:rPr lang="es-ES" smtClean="0"/>
              <a:pPr/>
              <a:t>28/03/2023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Ing. Aer. Walid HANNA</a:t>
            </a: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51160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C0E28-CE2D-48AE-8645-88E5CC155388}" type="datetime1">
              <a:rPr lang="es-ES" smtClean="0"/>
              <a:pPr/>
              <a:t>28/03/2023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Ing. Aer. Walid HANNA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41699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7094-3916-452B-B7AB-405D4074EF8B}" type="datetime1">
              <a:rPr lang="es-ES" smtClean="0"/>
              <a:pPr/>
              <a:t>28/03/2023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Ing. Aer. Walid HANNA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546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Editar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Editar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302348D6-42D9-4BE7-B3D6-7792E42F103A}" type="datetime1">
              <a:rPr lang="es-ES" smtClean="0"/>
              <a:pPr/>
              <a:t>28/03/2023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Ing. Aer. Walid HANNA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0135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Editar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E8EF6A5-1E76-4513-A34E-26B2823ED5E2}" type="datetime1">
              <a:rPr lang="es-ES" smtClean="0"/>
              <a:pPr/>
              <a:t>28/03/2023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s-ES" smtClean="0"/>
              <a:t>Ing. Aer. Walid HANNA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721665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6827EA3-9B47-443E-91B0-A49F570F1B10}" type="datetime1">
              <a:rPr lang="es-ES" smtClean="0"/>
              <a:pPr/>
              <a:t>28/03/2023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s-ES" smtClean="0"/>
              <a:t>Ing. Aer. Walid HANNA</a:t>
            </a:r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9829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7.png"/><Relationship Id="rId3" Type="http://schemas.openxmlformats.org/officeDocument/2006/relationships/image" Target="../media/image2.jpe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3.jpg"/><Relationship Id="rId9" Type="http://schemas.openxmlformats.org/officeDocument/2006/relationships/image" Target="../media/image10.png"/><Relationship Id="rId14" Type="http://schemas.openxmlformats.org/officeDocument/2006/relationships/image" Target="../media/image7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6.png"/><Relationship Id="rId3" Type="http://schemas.openxmlformats.org/officeDocument/2006/relationships/image" Target="../media/image3.jpg"/><Relationship Id="rId12" Type="http://schemas.openxmlformats.org/officeDocument/2006/relationships/image" Target="../media/image2.jpe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8.png"/><Relationship Id="rId6" Type="http://schemas.openxmlformats.org/officeDocument/2006/relationships/image" Target="../media/image13.png"/><Relationship Id="rId15" Type="http://schemas.openxmlformats.org/officeDocument/2006/relationships/image" Target="../media/image14.png"/><Relationship Id="rId10" Type="http://schemas.openxmlformats.org/officeDocument/2006/relationships/image" Target="../media/image11.png"/><Relationship Id="rId9" Type="http://schemas.openxmlformats.org/officeDocument/2006/relationships/image" Target="../media/image10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image" Target="../media/image2.jpe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1.gif"/><Relationship Id="rId5" Type="http://schemas.openxmlformats.org/officeDocument/2006/relationships/image" Target="../media/image170.png"/><Relationship Id="rId10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2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2130425"/>
            <a:ext cx="8786842" cy="938535"/>
          </a:xfrm>
        </p:spPr>
        <p:txBody>
          <a:bodyPr>
            <a:noAutofit/>
          </a:bodyPr>
          <a:lstStyle/>
          <a:p>
            <a:pPr algn="ctr"/>
            <a:r>
              <a:rPr lang="es-ES" sz="8000" dirty="0" smtClean="0"/>
              <a:t>FÍSICA I</a:t>
            </a:r>
            <a:endParaRPr lang="es-ES" sz="8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85786" y="3886200"/>
            <a:ext cx="7929618" cy="1752600"/>
          </a:xfrm>
        </p:spPr>
        <p:txBody>
          <a:bodyPr/>
          <a:lstStyle/>
          <a:p>
            <a:r>
              <a:rPr lang="es-ES" b="1" i="1" dirty="0" smtClean="0">
                <a:solidFill>
                  <a:srgbClr val="FF0000"/>
                </a:solidFill>
              </a:rPr>
              <a:t>Cinemática – Parte II</a:t>
            </a:r>
            <a:endParaRPr lang="es-ES" b="1" i="1" dirty="0">
              <a:solidFill>
                <a:srgbClr val="FF0000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381328"/>
            <a:ext cx="2411759" cy="365125"/>
          </a:xfrm>
        </p:spPr>
        <p:txBody>
          <a:bodyPr/>
          <a:lstStyle/>
          <a:p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Profesor: Ing. </a:t>
            </a:r>
            <a:r>
              <a:rPr lang="es-ES" sz="1200" b="1" dirty="0" err="1" smtClean="0">
                <a:latin typeface="Times New Roman" pitchFamily="18" charset="0"/>
                <a:cs typeface="Times New Roman" pitchFamily="18" charset="0"/>
              </a:rPr>
              <a:t>Aer</a:t>
            </a:r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s-ES" sz="1200" b="1" dirty="0" err="1" smtClean="0">
                <a:latin typeface="Times New Roman" pitchFamily="18" charset="0"/>
                <a:cs typeface="Times New Roman" pitchFamily="18" charset="0"/>
              </a:rPr>
              <a:t>Walid</a:t>
            </a:r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 HANNA</a:t>
            </a:r>
            <a:endParaRPr lang="es-E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1</a:t>
            </a:fld>
            <a:endParaRPr lang="es-ES"/>
          </a:p>
        </p:txBody>
      </p:sp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000232" cy="11471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42972" y="2571740"/>
            <a:ext cx="5929353" cy="218599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4 Marcador de contenido"/>
          <p:cNvSpPr txBox="1">
            <a:spLocks noGrp="1"/>
          </p:cNvSpPr>
          <p:nvPr>
            <p:ph idx="1"/>
          </p:nvPr>
        </p:nvSpPr>
        <p:spPr>
          <a:xfrm>
            <a:off x="457200" y="1844824"/>
            <a:ext cx="8229600" cy="857259"/>
          </a:xfrm>
        </p:spPr>
        <p:txBody>
          <a:bodyPr/>
          <a:lstStyle/>
          <a:p>
            <a:pPr lvl="0">
              <a:buNone/>
            </a:pPr>
            <a:r>
              <a:rPr lang="es-ES" i="1" dirty="0">
                <a:latin typeface="Comic Sans MS" pitchFamily="66"/>
              </a:rPr>
              <a:t>Vector velocidad inicial</a:t>
            </a:r>
            <a:endParaRPr lang="es-AR" i="1" dirty="0">
              <a:latin typeface="Comic Sans MS" pitchFamily="66"/>
            </a:endParaRPr>
          </a:p>
        </p:txBody>
      </p:sp>
      <p:pic>
        <p:nvPicPr>
          <p:cNvPr id="5" name="Picture 2" descr="C:\Archivos de programa\Microsoft Office\MEDIA\OFFICE12\Bullets\BD21533_.gif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42972" y="4214817"/>
            <a:ext cx="357192" cy="357192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6" name="8 Conector recto de flecha"/>
          <p:cNvCxnSpPr/>
          <p:nvPr/>
        </p:nvCxnSpPr>
        <p:spPr>
          <a:xfrm rot="5400013" flipH="1" flipV="1">
            <a:off x="1357285" y="3643312"/>
            <a:ext cx="785817" cy="642942"/>
          </a:xfrm>
          <a:prstGeom prst="straightConnector1">
            <a:avLst/>
          </a:prstGeom>
          <a:noFill/>
          <a:ln w="38103" cap="flat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7" name="24 Conector recto de flecha"/>
          <p:cNvCxnSpPr/>
          <p:nvPr/>
        </p:nvCxnSpPr>
        <p:spPr>
          <a:xfrm>
            <a:off x="1000097" y="4429134"/>
            <a:ext cx="6429421" cy="1582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tailEnd type="arrow"/>
          </a:ln>
        </p:spPr>
      </p:cxnSp>
      <p:pic>
        <p:nvPicPr>
          <p:cNvPr id="8" name="Pictur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00097" y="3371859"/>
            <a:ext cx="1219196" cy="14859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6072201" y="1785923"/>
            <a:ext cx="2355101" cy="142875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1" name="1 Título"/>
          <p:cNvSpPr txBox="1">
            <a:spLocks/>
          </p:cNvSpPr>
          <p:nvPr/>
        </p:nvSpPr>
        <p:spPr>
          <a:xfrm>
            <a:off x="0" y="908720"/>
            <a:ext cx="8786813" cy="785813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AR" sz="3500" u="sng" dirty="0" smtClean="0">
                <a:latin typeface="Times New Roman" pitchFamily="18" charset="0"/>
                <a:cs typeface="Times New Roman" pitchFamily="18" charset="0"/>
              </a:rPr>
              <a:t>Tiro oblicuo</a:t>
            </a:r>
            <a:endParaRPr lang="es-ES" sz="3500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2" descr="C:\Users\DepositoGT\Downloads\IMG_6635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2000232" cy="1147192"/>
          </a:xfrm>
          <a:prstGeom prst="rect">
            <a:avLst/>
          </a:prstGeom>
          <a:noFill/>
        </p:spPr>
      </p:pic>
      <p:cxnSp>
        <p:nvCxnSpPr>
          <p:cNvPr id="13" name="8 Conector recto"/>
          <p:cNvCxnSpPr/>
          <p:nvPr/>
        </p:nvCxnSpPr>
        <p:spPr>
          <a:xfrm>
            <a:off x="0" y="1000108"/>
            <a:ext cx="9144000" cy="1588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411759" cy="365125"/>
          </a:xfrm>
        </p:spPr>
        <p:txBody>
          <a:bodyPr/>
          <a:lstStyle/>
          <a:p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Profesor: Ing. </a:t>
            </a:r>
            <a:r>
              <a:rPr lang="es-ES" sz="1200" b="1" dirty="0" err="1" smtClean="0">
                <a:latin typeface="Times New Roman" pitchFamily="18" charset="0"/>
                <a:cs typeface="Times New Roman" pitchFamily="18" charset="0"/>
              </a:rPr>
              <a:t>Aer</a:t>
            </a:r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s-ES" sz="1200" b="1" dirty="0" err="1" smtClean="0">
                <a:latin typeface="Times New Roman" pitchFamily="18" charset="0"/>
                <a:cs typeface="Times New Roman" pitchFamily="18" charset="0"/>
              </a:rPr>
              <a:t>Walid</a:t>
            </a:r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 HANNA</a:t>
            </a:r>
            <a:endParaRPr lang="es-ES" sz="1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04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42972" y="3423640"/>
            <a:ext cx="5929353" cy="218599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4 Marcador de contenido"/>
          <p:cNvSpPr txBox="1">
            <a:spLocks noGrp="1"/>
          </p:cNvSpPr>
          <p:nvPr>
            <p:ph idx="1"/>
          </p:nvPr>
        </p:nvSpPr>
        <p:spPr>
          <a:xfrm>
            <a:off x="457200" y="1851661"/>
            <a:ext cx="8229600" cy="857259"/>
          </a:xfrm>
        </p:spPr>
        <p:txBody>
          <a:bodyPr/>
          <a:lstStyle/>
          <a:p>
            <a:pPr lvl="0">
              <a:buNone/>
            </a:pPr>
            <a:r>
              <a:rPr lang="es-ES" i="1" dirty="0">
                <a:latin typeface="Comic Sans MS" pitchFamily="66"/>
              </a:rPr>
              <a:t>Vector velocidad</a:t>
            </a:r>
            <a:endParaRPr lang="es-AR" i="1" dirty="0">
              <a:latin typeface="Comic Sans MS" pitchFamily="66"/>
            </a:endParaRPr>
          </a:p>
        </p:txBody>
      </p:sp>
      <p:pic>
        <p:nvPicPr>
          <p:cNvPr id="5" name="Picture 2" descr="C:\Archivos de programa\Microsoft Office\MEDIA\OFFICE12\Bullets\BD21533_.gif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42972" y="5066717"/>
            <a:ext cx="357192" cy="357192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6" name="8 Conector recto de flecha"/>
          <p:cNvCxnSpPr/>
          <p:nvPr/>
        </p:nvCxnSpPr>
        <p:spPr>
          <a:xfrm rot="5400013" flipH="1" flipV="1">
            <a:off x="1357285" y="4495212"/>
            <a:ext cx="785817" cy="642942"/>
          </a:xfrm>
          <a:prstGeom prst="straightConnector1">
            <a:avLst/>
          </a:prstGeom>
          <a:noFill/>
          <a:ln w="38103" cap="flat">
            <a:solidFill>
              <a:srgbClr val="000000"/>
            </a:solidFill>
            <a:prstDash val="solid"/>
            <a:tailEnd type="arrow"/>
          </a:ln>
        </p:spPr>
      </p:cxnSp>
      <p:grpSp>
        <p:nvGrpSpPr>
          <p:cNvPr id="7" name="18 Grupo"/>
          <p:cNvGrpSpPr/>
          <p:nvPr/>
        </p:nvGrpSpPr>
        <p:grpSpPr>
          <a:xfrm>
            <a:off x="2214548" y="3566515"/>
            <a:ext cx="1000125" cy="928702"/>
            <a:chOff x="2214548" y="2714615"/>
            <a:chExt cx="1000125" cy="928702"/>
          </a:xfrm>
        </p:grpSpPr>
        <p:pic>
          <p:nvPicPr>
            <p:cNvPr id="8" name="Picture 2" descr="C:\Archivos de programa\Microsoft Office\MEDIA\OFFICE12\Bullets\BD21533_.gif">
              <a:extLst>
                <a:ext uri="{FF2B5EF4-FFF2-40B4-BE49-F238E27FC236}">
                  <a16:creationId xmlns:a16="http://schemas.microsoft.com/office/drawing/2014/main" id="{00000000-0000-0000-0000-000000000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2214548" y="3286125"/>
              <a:ext cx="357192" cy="357192"/>
            </a:xfrm>
            <a:prstGeom prst="rect">
              <a:avLst/>
            </a:prstGeom>
            <a:noFill/>
            <a:ln cap="flat">
              <a:noFill/>
            </a:ln>
          </p:spPr>
        </p:pic>
        <p:cxnSp>
          <p:nvCxnSpPr>
            <p:cNvPr id="9" name="16 Conector recto de flecha"/>
            <p:cNvCxnSpPr/>
            <p:nvPr/>
          </p:nvCxnSpPr>
          <p:spPr>
            <a:xfrm flipV="1">
              <a:off x="2428856" y="2714615"/>
              <a:ext cx="785817" cy="714385"/>
            </a:xfrm>
            <a:prstGeom prst="straightConnector1">
              <a:avLst/>
            </a:prstGeom>
            <a:noFill/>
            <a:ln w="38103" cap="flat">
              <a:solidFill>
                <a:srgbClr val="000000"/>
              </a:solidFill>
              <a:prstDash val="solid"/>
              <a:tailEnd type="arrow"/>
            </a:ln>
          </p:spPr>
        </p:cxnSp>
      </p:grpSp>
      <p:grpSp>
        <p:nvGrpSpPr>
          <p:cNvPr id="10" name="21 Grupo"/>
          <p:cNvGrpSpPr/>
          <p:nvPr/>
        </p:nvGrpSpPr>
        <p:grpSpPr>
          <a:xfrm>
            <a:off x="3786182" y="3423640"/>
            <a:ext cx="1143010" cy="357192"/>
            <a:chOff x="3786182" y="2571740"/>
            <a:chExt cx="1143010" cy="357192"/>
          </a:xfrm>
        </p:grpSpPr>
        <p:pic>
          <p:nvPicPr>
            <p:cNvPr id="11" name="Picture 2" descr="C:\Archivos de programa\Microsoft Office\MEDIA\OFFICE12\Bullets\BD21533_.gif">
              <a:extLst>
                <a:ext uri="{FF2B5EF4-FFF2-40B4-BE49-F238E27FC236}">
                  <a16:creationId xmlns:a16="http://schemas.microsoft.com/office/drawing/2014/main" id="{00000000-0000-0000-0000-000000000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3786182" y="2571740"/>
              <a:ext cx="285750" cy="357192"/>
            </a:xfrm>
            <a:prstGeom prst="rect">
              <a:avLst/>
            </a:prstGeom>
            <a:noFill/>
            <a:ln cap="flat">
              <a:noFill/>
            </a:ln>
          </p:spPr>
        </p:pic>
        <p:cxnSp>
          <p:nvCxnSpPr>
            <p:cNvPr id="12" name="19 Conector recto de flecha"/>
            <p:cNvCxnSpPr/>
            <p:nvPr/>
          </p:nvCxnSpPr>
          <p:spPr>
            <a:xfrm>
              <a:off x="3957632" y="2786057"/>
              <a:ext cx="971560" cy="1591"/>
            </a:xfrm>
            <a:prstGeom prst="straightConnector1">
              <a:avLst/>
            </a:prstGeom>
            <a:noFill/>
            <a:ln w="38103" cap="flat">
              <a:solidFill>
                <a:srgbClr val="000000"/>
              </a:solidFill>
              <a:prstDash val="solid"/>
              <a:tailEnd type="arrow"/>
            </a:ln>
          </p:spPr>
        </p:cxnSp>
      </p:grpSp>
      <p:grpSp>
        <p:nvGrpSpPr>
          <p:cNvPr id="13" name="25 Grupo"/>
          <p:cNvGrpSpPr/>
          <p:nvPr/>
        </p:nvGrpSpPr>
        <p:grpSpPr>
          <a:xfrm>
            <a:off x="5357817" y="4209457"/>
            <a:ext cx="1143009" cy="785827"/>
            <a:chOff x="5357817" y="3357557"/>
            <a:chExt cx="1143009" cy="785827"/>
          </a:xfrm>
        </p:grpSpPr>
        <p:pic>
          <p:nvPicPr>
            <p:cNvPr id="14" name="Picture 2" descr="C:\Archivos de programa\Microsoft Office\MEDIA\OFFICE12\Bullets\BD21533_.gif">
              <a:extLst>
                <a:ext uri="{FF2B5EF4-FFF2-40B4-BE49-F238E27FC236}">
                  <a16:creationId xmlns:a16="http://schemas.microsoft.com/office/drawing/2014/main" id="{00000000-0000-0000-0000-000000000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5357817" y="3357557"/>
              <a:ext cx="357192" cy="357192"/>
            </a:xfrm>
            <a:prstGeom prst="rect">
              <a:avLst/>
            </a:prstGeom>
            <a:noFill/>
            <a:ln cap="flat">
              <a:noFill/>
            </a:ln>
          </p:spPr>
        </p:pic>
        <p:cxnSp>
          <p:nvCxnSpPr>
            <p:cNvPr id="15" name="22 Conector recto de flecha"/>
            <p:cNvCxnSpPr/>
            <p:nvPr/>
          </p:nvCxnSpPr>
          <p:spPr>
            <a:xfrm>
              <a:off x="5643567" y="3571874"/>
              <a:ext cx="857259" cy="571510"/>
            </a:xfrm>
            <a:prstGeom prst="straightConnector1">
              <a:avLst/>
            </a:prstGeom>
            <a:noFill/>
            <a:ln w="38103" cap="flat">
              <a:solidFill>
                <a:srgbClr val="000000"/>
              </a:solidFill>
              <a:prstDash val="solid"/>
              <a:tailEnd type="arrow"/>
            </a:ln>
          </p:spPr>
        </p:cxnSp>
      </p:grpSp>
      <p:grpSp>
        <p:nvGrpSpPr>
          <p:cNvPr id="16" name="28 Grupo"/>
          <p:cNvGrpSpPr/>
          <p:nvPr/>
        </p:nvGrpSpPr>
        <p:grpSpPr>
          <a:xfrm rot="10800000">
            <a:off x="6279367" y="5059944"/>
            <a:ext cx="578651" cy="864041"/>
            <a:chOff x="6572257" y="4500567"/>
            <a:chExt cx="578651" cy="864041"/>
          </a:xfrm>
        </p:grpSpPr>
        <p:pic>
          <p:nvPicPr>
            <p:cNvPr id="17" name="Picture 2" descr="C:\Archivos de programa\Microsoft Office\MEDIA\OFFICE12\Bullets\BD21533_.gif">
              <a:extLst>
                <a:ext uri="{FF2B5EF4-FFF2-40B4-BE49-F238E27FC236}">
                  <a16:creationId xmlns:a16="http://schemas.microsoft.com/office/drawing/2014/main" id="{00000000-0000-0000-0000-000000000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6822291" y="5007416"/>
              <a:ext cx="328617" cy="357192"/>
            </a:xfrm>
            <a:prstGeom prst="rect">
              <a:avLst/>
            </a:prstGeom>
            <a:noFill/>
            <a:ln cap="flat">
              <a:noFill/>
            </a:ln>
          </p:spPr>
        </p:pic>
        <p:cxnSp>
          <p:nvCxnSpPr>
            <p:cNvPr id="18" name="26 Conector recto de flecha"/>
            <p:cNvCxnSpPr/>
            <p:nvPr/>
          </p:nvCxnSpPr>
          <p:spPr>
            <a:xfrm rot="5399996" flipH="1">
              <a:off x="6429378" y="4643446"/>
              <a:ext cx="785826" cy="500067"/>
            </a:xfrm>
            <a:prstGeom prst="straightConnector1">
              <a:avLst/>
            </a:prstGeom>
            <a:noFill/>
            <a:ln w="38103" cap="flat">
              <a:solidFill>
                <a:srgbClr val="000000"/>
              </a:solidFill>
              <a:prstDash val="solid"/>
              <a:tailEnd type="arrow"/>
            </a:ln>
          </p:spPr>
        </p:cxnSp>
      </p:grpSp>
      <p:cxnSp>
        <p:nvCxnSpPr>
          <p:cNvPr id="19" name="29 Conector recto de flecha"/>
          <p:cNvCxnSpPr/>
          <p:nvPr/>
        </p:nvCxnSpPr>
        <p:spPr>
          <a:xfrm>
            <a:off x="857222" y="5281034"/>
            <a:ext cx="6572296" cy="1582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0" name="30 Conector recto de flecha"/>
          <p:cNvCxnSpPr/>
          <p:nvPr/>
        </p:nvCxnSpPr>
        <p:spPr>
          <a:xfrm rot="5400013" flipH="1" flipV="1">
            <a:off x="-107187" y="4316616"/>
            <a:ext cx="2928950" cy="1591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tailEnd type="arrow"/>
          </a:ln>
        </p:spPr>
      </p:cxnSp>
      <p:grpSp>
        <p:nvGrpSpPr>
          <p:cNvPr id="21" name="31 Grupo"/>
          <p:cNvGrpSpPr/>
          <p:nvPr/>
        </p:nvGrpSpPr>
        <p:grpSpPr>
          <a:xfrm>
            <a:off x="2285981" y="2923583"/>
            <a:ext cx="858055" cy="593856"/>
            <a:chOff x="2285981" y="2071683"/>
            <a:chExt cx="858055" cy="593856"/>
          </a:xfrm>
        </p:grpSpPr>
        <p:cxnSp>
          <p:nvCxnSpPr>
            <p:cNvPr id="22" name="32 Conector recto de flecha"/>
            <p:cNvCxnSpPr/>
            <p:nvPr/>
          </p:nvCxnSpPr>
          <p:spPr>
            <a:xfrm rot="5400013">
              <a:off x="2001027" y="2356637"/>
              <a:ext cx="571500" cy="1591"/>
            </a:xfrm>
            <a:prstGeom prst="straightConnector1">
              <a:avLst/>
            </a:prstGeom>
            <a:noFill/>
            <a:ln w="28575" cap="flat">
              <a:solidFill>
                <a:srgbClr val="FF0000"/>
              </a:solidFill>
              <a:prstDash val="solid"/>
              <a:tailEnd type="arrow"/>
            </a:ln>
          </p:spPr>
        </p:cxnSp>
        <p:sp>
          <p:nvSpPr>
            <p:cNvPr id="23" name="33 CuadroTexto"/>
            <p:cNvSpPr txBox="1"/>
            <p:nvPr/>
          </p:nvSpPr>
          <p:spPr>
            <a:xfrm>
              <a:off x="2501094" y="2142320"/>
              <a:ext cx="642942" cy="52321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2800" b="1" i="0" u="none" strike="noStrike" kern="1200" cap="none" spc="0" baseline="0">
                  <a:solidFill>
                    <a:srgbClr val="FF0000"/>
                  </a:solidFill>
                  <a:uFillTx/>
                  <a:latin typeface="Calibri"/>
                </a:rPr>
                <a:t>g</a:t>
              </a:r>
              <a:endParaRPr lang="es-AR" sz="2800" b="1" i="0" u="none" strike="noStrike" kern="1200" cap="none" spc="0" baseline="0">
                <a:solidFill>
                  <a:srgbClr val="FF0000"/>
                </a:solidFill>
                <a:uFillTx/>
                <a:latin typeface="Calibri"/>
              </a:endParaRPr>
            </a:p>
          </p:txBody>
        </p:sp>
        <p:cxnSp>
          <p:nvCxnSpPr>
            <p:cNvPr id="24" name="34 Conector recto de flecha"/>
            <p:cNvCxnSpPr/>
            <p:nvPr/>
          </p:nvCxnSpPr>
          <p:spPr>
            <a:xfrm>
              <a:off x="2572527" y="2285195"/>
              <a:ext cx="285759" cy="1591"/>
            </a:xfrm>
            <a:prstGeom prst="straightConnector1">
              <a:avLst/>
            </a:prstGeom>
            <a:noFill/>
            <a:ln w="9528" cap="flat">
              <a:solidFill>
                <a:srgbClr val="FF0000"/>
              </a:solidFill>
              <a:prstDash val="solid"/>
              <a:tailEnd type="arrow"/>
            </a:ln>
          </p:spPr>
        </p:cxnSp>
      </p:grpSp>
      <p:grpSp>
        <p:nvGrpSpPr>
          <p:cNvPr id="25" name="35 Grupo"/>
          <p:cNvGrpSpPr/>
          <p:nvPr/>
        </p:nvGrpSpPr>
        <p:grpSpPr>
          <a:xfrm>
            <a:off x="4357691" y="3167758"/>
            <a:ext cx="858046" cy="593857"/>
            <a:chOff x="4357691" y="1928807"/>
            <a:chExt cx="858046" cy="593857"/>
          </a:xfrm>
        </p:grpSpPr>
        <p:cxnSp>
          <p:nvCxnSpPr>
            <p:cNvPr id="26" name="36 Conector recto de flecha"/>
            <p:cNvCxnSpPr/>
            <p:nvPr/>
          </p:nvCxnSpPr>
          <p:spPr>
            <a:xfrm rot="5400013">
              <a:off x="4072732" y="2213766"/>
              <a:ext cx="571500" cy="1582"/>
            </a:xfrm>
            <a:prstGeom prst="straightConnector1">
              <a:avLst/>
            </a:prstGeom>
            <a:noFill/>
            <a:ln w="28575" cap="flat">
              <a:solidFill>
                <a:srgbClr val="FF0000"/>
              </a:solidFill>
              <a:prstDash val="solid"/>
              <a:tailEnd type="arrow"/>
            </a:ln>
          </p:spPr>
        </p:cxnSp>
        <p:sp>
          <p:nvSpPr>
            <p:cNvPr id="27" name="37 CuadroTexto"/>
            <p:cNvSpPr txBox="1"/>
            <p:nvPr/>
          </p:nvSpPr>
          <p:spPr>
            <a:xfrm>
              <a:off x="4572795" y="1999445"/>
              <a:ext cx="642942" cy="52321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2800" b="1" i="0" u="none" strike="noStrike" kern="1200" cap="none" spc="0" baseline="0">
                  <a:solidFill>
                    <a:srgbClr val="FF0000"/>
                  </a:solidFill>
                  <a:uFillTx/>
                  <a:latin typeface="Calibri"/>
                </a:rPr>
                <a:t>g</a:t>
              </a:r>
              <a:endParaRPr lang="es-AR" sz="2800" b="1" i="0" u="none" strike="noStrike" kern="1200" cap="none" spc="0" baseline="0">
                <a:solidFill>
                  <a:srgbClr val="FF0000"/>
                </a:solidFill>
                <a:uFillTx/>
                <a:latin typeface="Calibri"/>
              </a:endParaRPr>
            </a:p>
          </p:txBody>
        </p:sp>
        <p:cxnSp>
          <p:nvCxnSpPr>
            <p:cNvPr id="28" name="38 Conector recto de flecha"/>
            <p:cNvCxnSpPr/>
            <p:nvPr/>
          </p:nvCxnSpPr>
          <p:spPr>
            <a:xfrm>
              <a:off x="4644228" y="2142320"/>
              <a:ext cx="285759" cy="1591"/>
            </a:xfrm>
            <a:prstGeom prst="straightConnector1">
              <a:avLst/>
            </a:prstGeom>
            <a:noFill/>
            <a:ln w="9528" cap="flat">
              <a:solidFill>
                <a:srgbClr val="FF0000"/>
              </a:solidFill>
              <a:prstDash val="solid"/>
              <a:tailEnd type="arrow"/>
            </a:ln>
          </p:spPr>
        </p:cxnSp>
      </p:grpSp>
      <p:grpSp>
        <p:nvGrpSpPr>
          <p:cNvPr id="29" name="39 Grupo"/>
          <p:cNvGrpSpPr/>
          <p:nvPr/>
        </p:nvGrpSpPr>
        <p:grpSpPr>
          <a:xfrm>
            <a:off x="6143633" y="3852275"/>
            <a:ext cx="858055" cy="593856"/>
            <a:chOff x="6143633" y="3000375"/>
            <a:chExt cx="858055" cy="593856"/>
          </a:xfrm>
        </p:grpSpPr>
        <p:cxnSp>
          <p:nvCxnSpPr>
            <p:cNvPr id="30" name="40 Conector recto de flecha"/>
            <p:cNvCxnSpPr/>
            <p:nvPr/>
          </p:nvCxnSpPr>
          <p:spPr>
            <a:xfrm rot="5400013">
              <a:off x="5858679" y="3285329"/>
              <a:ext cx="571500" cy="1591"/>
            </a:xfrm>
            <a:prstGeom prst="straightConnector1">
              <a:avLst/>
            </a:prstGeom>
            <a:noFill/>
            <a:ln w="28575" cap="flat">
              <a:solidFill>
                <a:srgbClr val="FF0000"/>
              </a:solidFill>
              <a:prstDash val="solid"/>
              <a:tailEnd type="arrow"/>
            </a:ln>
          </p:spPr>
        </p:cxnSp>
        <p:sp>
          <p:nvSpPr>
            <p:cNvPr id="31" name="41 CuadroTexto"/>
            <p:cNvSpPr txBox="1"/>
            <p:nvPr/>
          </p:nvSpPr>
          <p:spPr>
            <a:xfrm>
              <a:off x="6358746" y="3071012"/>
              <a:ext cx="642942" cy="52321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2800" b="1" i="0" u="none" strike="noStrike" kern="1200" cap="none" spc="0" baseline="0">
                  <a:solidFill>
                    <a:srgbClr val="FF0000"/>
                  </a:solidFill>
                  <a:uFillTx/>
                  <a:latin typeface="Calibri"/>
                </a:rPr>
                <a:t>g</a:t>
              </a:r>
              <a:endParaRPr lang="es-AR" sz="2800" b="1" i="0" u="none" strike="noStrike" kern="1200" cap="none" spc="0" baseline="0">
                <a:solidFill>
                  <a:srgbClr val="FF0000"/>
                </a:solidFill>
                <a:uFillTx/>
                <a:latin typeface="Calibri"/>
              </a:endParaRPr>
            </a:p>
          </p:txBody>
        </p:sp>
        <p:cxnSp>
          <p:nvCxnSpPr>
            <p:cNvPr id="32" name="42 Conector recto de flecha"/>
            <p:cNvCxnSpPr/>
            <p:nvPr/>
          </p:nvCxnSpPr>
          <p:spPr>
            <a:xfrm>
              <a:off x="6430179" y="3213896"/>
              <a:ext cx="285750" cy="1582"/>
            </a:xfrm>
            <a:prstGeom prst="straightConnector1">
              <a:avLst/>
            </a:prstGeom>
            <a:noFill/>
            <a:ln w="9528" cap="flat">
              <a:solidFill>
                <a:srgbClr val="FF0000"/>
              </a:solidFill>
              <a:prstDash val="solid"/>
              <a:tailEnd type="arrow"/>
            </a:ln>
          </p:spPr>
        </p:cxnSp>
      </p:grpSp>
      <p:sp>
        <p:nvSpPr>
          <p:cNvPr id="33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411759" cy="365125"/>
          </a:xfrm>
        </p:spPr>
        <p:txBody>
          <a:bodyPr/>
          <a:lstStyle/>
          <a:p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Profesor: Ing. </a:t>
            </a:r>
            <a:r>
              <a:rPr lang="es-ES" sz="1200" b="1" dirty="0" err="1" smtClean="0">
                <a:latin typeface="Times New Roman" pitchFamily="18" charset="0"/>
                <a:cs typeface="Times New Roman" pitchFamily="18" charset="0"/>
              </a:rPr>
              <a:t>Aer</a:t>
            </a:r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s-ES" sz="1200" b="1" dirty="0" err="1" smtClean="0">
                <a:latin typeface="Times New Roman" pitchFamily="18" charset="0"/>
                <a:cs typeface="Times New Roman" pitchFamily="18" charset="0"/>
              </a:rPr>
              <a:t>Walid</a:t>
            </a:r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 HANNA</a:t>
            </a:r>
            <a:endParaRPr lang="es-E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1 Título"/>
          <p:cNvSpPr txBox="1">
            <a:spLocks/>
          </p:cNvSpPr>
          <p:nvPr/>
        </p:nvSpPr>
        <p:spPr>
          <a:xfrm>
            <a:off x="0" y="914995"/>
            <a:ext cx="8786813" cy="785813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AR" sz="3500" u="sng" dirty="0" smtClean="0">
                <a:latin typeface="Times New Roman" pitchFamily="18" charset="0"/>
                <a:cs typeface="Times New Roman" pitchFamily="18" charset="0"/>
              </a:rPr>
              <a:t>Tiro oblicuo</a:t>
            </a:r>
            <a:endParaRPr lang="es-ES" sz="3500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6" name="Picture 2" descr="C:\Users\DepositoGT\Downloads\IMG_663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2000232" cy="1147192"/>
          </a:xfrm>
          <a:prstGeom prst="rect">
            <a:avLst/>
          </a:prstGeom>
          <a:noFill/>
        </p:spPr>
      </p:pic>
      <p:cxnSp>
        <p:nvCxnSpPr>
          <p:cNvPr id="37" name="8 Conector recto"/>
          <p:cNvCxnSpPr/>
          <p:nvPr/>
        </p:nvCxnSpPr>
        <p:spPr>
          <a:xfrm>
            <a:off x="0" y="1000108"/>
            <a:ext cx="9144000" cy="1588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885833" y="2926353"/>
            <a:ext cx="400022" cy="366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y</a:t>
            </a:r>
            <a:endParaRPr lang="es-AR" dirty="0"/>
          </a:p>
        </p:txBody>
      </p:sp>
      <p:sp>
        <p:nvSpPr>
          <p:cNvPr id="39" name="CuadroTexto 38"/>
          <p:cNvSpPr txBox="1"/>
          <p:nvPr/>
        </p:nvSpPr>
        <p:spPr>
          <a:xfrm>
            <a:off x="7388373" y="5385038"/>
            <a:ext cx="400022" cy="366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x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9594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76644" y="3346756"/>
            <a:ext cx="5929353" cy="218599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4 Marcador de contenido"/>
          <p:cNvSpPr txBox="1">
            <a:spLocks noGrp="1"/>
          </p:cNvSpPr>
          <p:nvPr>
            <p:ph idx="1"/>
          </p:nvPr>
        </p:nvSpPr>
        <p:spPr>
          <a:xfrm>
            <a:off x="590872" y="1846564"/>
            <a:ext cx="8229600" cy="857259"/>
          </a:xfrm>
        </p:spPr>
        <p:txBody>
          <a:bodyPr/>
          <a:lstStyle/>
          <a:p>
            <a:pPr lvl="0">
              <a:buNone/>
            </a:pPr>
            <a:r>
              <a:rPr lang="es-ES" i="1">
                <a:latin typeface="Comic Sans MS" pitchFamily="66"/>
              </a:rPr>
              <a:t>Vector velocidad</a:t>
            </a:r>
            <a:endParaRPr lang="es-AR" i="1">
              <a:latin typeface="Comic Sans MS" pitchFamily="66"/>
            </a:endParaRPr>
          </a:p>
        </p:txBody>
      </p:sp>
      <p:pic>
        <p:nvPicPr>
          <p:cNvPr id="5" name="Picture 2" descr="C:\Archivos de programa\Microsoft Office\MEDIA\OFFICE12\Bullets\BD21533_.gif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76644" y="4989833"/>
            <a:ext cx="357192" cy="357192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6" name="8 Conector recto de flecha"/>
          <p:cNvCxnSpPr/>
          <p:nvPr/>
        </p:nvCxnSpPr>
        <p:spPr>
          <a:xfrm rot="5400013" flipH="1" flipV="1">
            <a:off x="1490957" y="4418328"/>
            <a:ext cx="785817" cy="642942"/>
          </a:xfrm>
          <a:prstGeom prst="straightConnector1">
            <a:avLst/>
          </a:prstGeom>
          <a:noFill/>
          <a:ln w="38103" cap="flat">
            <a:solidFill>
              <a:srgbClr val="000000"/>
            </a:solidFill>
            <a:prstDash val="solid"/>
            <a:tailEnd type="arrow"/>
          </a:ln>
        </p:spPr>
      </p:cxnSp>
      <p:grpSp>
        <p:nvGrpSpPr>
          <p:cNvPr id="7" name="18 Grupo"/>
          <p:cNvGrpSpPr/>
          <p:nvPr/>
        </p:nvGrpSpPr>
        <p:grpSpPr>
          <a:xfrm>
            <a:off x="2348220" y="3489631"/>
            <a:ext cx="1000125" cy="928702"/>
            <a:chOff x="2214548" y="2714615"/>
            <a:chExt cx="1000125" cy="928702"/>
          </a:xfrm>
        </p:grpSpPr>
        <p:pic>
          <p:nvPicPr>
            <p:cNvPr id="8" name="Picture 2" descr="C:\Archivos de programa\Microsoft Office\MEDIA\OFFICE12\Bullets\BD21533_.gif">
              <a:extLst>
                <a:ext uri="{FF2B5EF4-FFF2-40B4-BE49-F238E27FC236}">
                  <a16:creationId xmlns:a16="http://schemas.microsoft.com/office/drawing/2014/main" id="{00000000-0000-0000-0000-000000000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2214548" y="3286125"/>
              <a:ext cx="357192" cy="357192"/>
            </a:xfrm>
            <a:prstGeom prst="rect">
              <a:avLst/>
            </a:prstGeom>
            <a:noFill/>
            <a:ln cap="flat">
              <a:noFill/>
            </a:ln>
          </p:spPr>
        </p:pic>
        <p:cxnSp>
          <p:nvCxnSpPr>
            <p:cNvPr id="9" name="16 Conector recto de flecha"/>
            <p:cNvCxnSpPr/>
            <p:nvPr/>
          </p:nvCxnSpPr>
          <p:spPr>
            <a:xfrm flipV="1">
              <a:off x="2428856" y="2714615"/>
              <a:ext cx="785817" cy="714385"/>
            </a:xfrm>
            <a:prstGeom prst="straightConnector1">
              <a:avLst/>
            </a:prstGeom>
            <a:noFill/>
            <a:ln w="38103" cap="flat">
              <a:solidFill>
                <a:srgbClr val="000000"/>
              </a:solidFill>
              <a:prstDash val="solid"/>
              <a:tailEnd type="arrow"/>
            </a:ln>
          </p:spPr>
        </p:cxnSp>
      </p:grpSp>
      <p:grpSp>
        <p:nvGrpSpPr>
          <p:cNvPr id="10" name="21 Grupo"/>
          <p:cNvGrpSpPr/>
          <p:nvPr/>
        </p:nvGrpSpPr>
        <p:grpSpPr>
          <a:xfrm>
            <a:off x="3919854" y="3346756"/>
            <a:ext cx="1071567" cy="357192"/>
            <a:chOff x="3786182" y="2571740"/>
            <a:chExt cx="1071567" cy="357192"/>
          </a:xfrm>
        </p:grpSpPr>
        <p:pic>
          <p:nvPicPr>
            <p:cNvPr id="11" name="Picture 2" descr="C:\Archivos de programa\Microsoft Office\MEDIA\OFFICE12\Bullets\BD21533_.gif">
              <a:extLst>
                <a:ext uri="{FF2B5EF4-FFF2-40B4-BE49-F238E27FC236}">
                  <a16:creationId xmlns:a16="http://schemas.microsoft.com/office/drawing/2014/main" id="{00000000-0000-0000-0000-000000000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3786182" y="2571740"/>
              <a:ext cx="267891" cy="357192"/>
            </a:xfrm>
            <a:prstGeom prst="rect">
              <a:avLst/>
            </a:prstGeom>
            <a:noFill/>
            <a:ln cap="flat">
              <a:noFill/>
            </a:ln>
          </p:spPr>
        </p:pic>
        <p:cxnSp>
          <p:nvCxnSpPr>
            <p:cNvPr id="12" name="19 Conector recto de flecha"/>
            <p:cNvCxnSpPr/>
            <p:nvPr/>
          </p:nvCxnSpPr>
          <p:spPr>
            <a:xfrm>
              <a:off x="3946916" y="2786057"/>
              <a:ext cx="910833" cy="1591"/>
            </a:xfrm>
            <a:prstGeom prst="straightConnector1">
              <a:avLst/>
            </a:prstGeom>
            <a:noFill/>
            <a:ln w="38103" cap="flat">
              <a:solidFill>
                <a:srgbClr val="000000"/>
              </a:solidFill>
              <a:prstDash val="solid"/>
              <a:tailEnd type="arrow"/>
            </a:ln>
          </p:spPr>
        </p:cxnSp>
      </p:grpSp>
      <p:grpSp>
        <p:nvGrpSpPr>
          <p:cNvPr id="13" name="25 Grupo"/>
          <p:cNvGrpSpPr/>
          <p:nvPr/>
        </p:nvGrpSpPr>
        <p:grpSpPr>
          <a:xfrm>
            <a:off x="5491489" y="4132573"/>
            <a:ext cx="1143009" cy="785827"/>
            <a:chOff x="5357817" y="3357557"/>
            <a:chExt cx="1143009" cy="785827"/>
          </a:xfrm>
        </p:grpSpPr>
        <p:pic>
          <p:nvPicPr>
            <p:cNvPr id="14" name="Picture 2" descr="C:\Archivos de programa\Microsoft Office\MEDIA\OFFICE12\Bullets\BD21533_.gif">
              <a:extLst>
                <a:ext uri="{FF2B5EF4-FFF2-40B4-BE49-F238E27FC236}">
                  <a16:creationId xmlns:a16="http://schemas.microsoft.com/office/drawing/2014/main" id="{00000000-0000-0000-0000-000000000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5357817" y="3357557"/>
              <a:ext cx="357192" cy="357192"/>
            </a:xfrm>
            <a:prstGeom prst="rect">
              <a:avLst/>
            </a:prstGeom>
            <a:noFill/>
            <a:ln cap="flat">
              <a:noFill/>
            </a:ln>
          </p:spPr>
        </p:pic>
        <p:cxnSp>
          <p:nvCxnSpPr>
            <p:cNvPr id="15" name="22 Conector recto de flecha"/>
            <p:cNvCxnSpPr/>
            <p:nvPr/>
          </p:nvCxnSpPr>
          <p:spPr>
            <a:xfrm>
              <a:off x="5643567" y="3571874"/>
              <a:ext cx="857259" cy="571510"/>
            </a:xfrm>
            <a:prstGeom prst="straightConnector1">
              <a:avLst/>
            </a:prstGeom>
            <a:noFill/>
            <a:ln w="38103" cap="flat">
              <a:solidFill>
                <a:srgbClr val="000000"/>
              </a:solidFill>
              <a:prstDash val="solid"/>
              <a:tailEnd type="arrow"/>
            </a:ln>
          </p:spPr>
        </p:cxnSp>
      </p:grpSp>
      <p:grpSp>
        <p:nvGrpSpPr>
          <p:cNvPr id="16" name="28 Grupo"/>
          <p:cNvGrpSpPr/>
          <p:nvPr/>
        </p:nvGrpSpPr>
        <p:grpSpPr>
          <a:xfrm>
            <a:off x="6491623" y="5061275"/>
            <a:ext cx="714373" cy="1000134"/>
            <a:chOff x="6357951" y="4286259"/>
            <a:chExt cx="714373" cy="1000134"/>
          </a:xfrm>
        </p:grpSpPr>
        <p:pic>
          <p:nvPicPr>
            <p:cNvPr id="17" name="Picture 2" descr="C:\Archivos de programa\Microsoft Office\MEDIA\OFFICE12\Bullets\BD21533_.gif">
              <a:extLst>
                <a:ext uri="{FF2B5EF4-FFF2-40B4-BE49-F238E27FC236}">
                  <a16:creationId xmlns:a16="http://schemas.microsoft.com/office/drawing/2014/main" id="{00000000-0000-0000-0000-000000000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6357951" y="4286259"/>
              <a:ext cx="328617" cy="357192"/>
            </a:xfrm>
            <a:prstGeom prst="rect">
              <a:avLst/>
            </a:prstGeom>
            <a:noFill/>
            <a:ln cap="flat">
              <a:noFill/>
            </a:ln>
          </p:spPr>
        </p:pic>
        <p:cxnSp>
          <p:nvCxnSpPr>
            <p:cNvPr id="18" name="26 Conector recto de flecha"/>
            <p:cNvCxnSpPr/>
            <p:nvPr/>
          </p:nvCxnSpPr>
          <p:spPr>
            <a:xfrm rot="16200000" flipH="1">
              <a:off x="6429378" y="4643446"/>
              <a:ext cx="785826" cy="500067"/>
            </a:xfrm>
            <a:prstGeom prst="straightConnector1">
              <a:avLst/>
            </a:prstGeom>
            <a:noFill/>
            <a:ln w="38103" cap="flat">
              <a:solidFill>
                <a:srgbClr val="000000"/>
              </a:solidFill>
              <a:prstDash val="solid"/>
              <a:tailEnd type="arrow"/>
            </a:ln>
          </p:spPr>
        </p:cxnSp>
      </p:grpSp>
      <p:grpSp>
        <p:nvGrpSpPr>
          <p:cNvPr id="19" name="24 Grupo"/>
          <p:cNvGrpSpPr/>
          <p:nvPr/>
        </p:nvGrpSpPr>
        <p:grpSpPr>
          <a:xfrm>
            <a:off x="3419787" y="4346892"/>
            <a:ext cx="858055" cy="593864"/>
            <a:chOff x="3286115" y="3571876"/>
            <a:chExt cx="858055" cy="593864"/>
          </a:xfrm>
        </p:grpSpPr>
        <p:cxnSp>
          <p:nvCxnSpPr>
            <p:cNvPr id="20" name="25 Conector recto de flecha"/>
            <p:cNvCxnSpPr/>
            <p:nvPr/>
          </p:nvCxnSpPr>
          <p:spPr>
            <a:xfrm rot="5400013">
              <a:off x="3001161" y="3856830"/>
              <a:ext cx="571500" cy="1591"/>
            </a:xfrm>
            <a:prstGeom prst="straightConnector1">
              <a:avLst/>
            </a:prstGeom>
            <a:noFill/>
            <a:ln w="28575" cap="flat">
              <a:solidFill>
                <a:srgbClr val="FF0000"/>
              </a:solidFill>
              <a:prstDash val="solid"/>
              <a:tailEnd type="arrow"/>
            </a:ln>
          </p:spPr>
        </p:cxnSp>
        <p:sp>
          <p:nvSpPr>
            <p:cNvPr id="21" name="27 CuadroTexto"/>
            <p:cNvSpPr txBox="1"/>
            <p:nvPr/>
          </p:nvSpPr>
          <p:spPr>
            <a:xfrm>
              <a:off x="3501228" y="3642521"/>
              <a:ext cx="642942" cy="52321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2800" b="1" i="0" u="none" strike="noStrike" kern="1200" cap="none" spc="0" baseline="0">
                  <a:solidFill>
                    <a:srgbClr val="FF0000"/>
                  </a:solidFill>
                  <a:uFillTx/>
                  <a:latin typeface="Calibri"/>
                </a:rPr>
                <a:t>g</a:t>
              </a:r>
              <a:endParaRPr lang="es-AR" sz="2800" b="1" i="0" u="none" strike="noStrike" kern="1200" cap="none" spc="0" baseline="0">
                <a:solidFill>
                  <a:srgbClr val="FF0000"/>
                </a:solidFill>
                <a:uFillTx/>
                <a:latin typeface="Calibri"/>
              </a:endParaRPr>
            </a:p>
          </p:txBody>
        </p:sp>
        <p:cxnSp>
          <p:nvCxnSpPr>
            <p:cNvPr id="22" name="28 Conector recto de flecha"/>
            <p:cNvCxnSpPr/>
            <p:nvPr/>
          </p:nvCxnSpPr>
          <p:spPr>
            <a:xfrm>
              <a:off x="3572661" y="3785396"/>
              <a:ext cx="285750" cy="1591"/>
            </a:xfrm>
            <a:prstGeom prst="straightConnector1">
              <a:avLst/>
            </a:prstGeom>
            <a:noFill/>
            <a:ln w="9528" cap="flat">
              <a:solidFill>
                <a:srgbClr val="FF0000"/>
              </a:solidFill>
              <a:prstDash val="solid"/>
              <a:tailEnd type="arrow"/>
            </a:ln>
          </p:spPr>
        </p:cxnSp>
      </p:grpSp>
      <p:cxnSp>
        <p:nvCxnSpPr>
          <p:cNvPr id="23" name="30 Conector recto de flecha"/>
          <p:cNvCxnSpPr/>
          <p:nvPr/>
        </p:nvCxnSpPr>
        <p:spPr>
          <a:xfrm rot="5400013" flipH="1" flipV="1">
            <a:off x="1098053" y="4739800"/>
            <a:ext cx="785817" cy="1591"/>
          </a:xfrm>
          <a:prstGeom prst="straightConnector1">
            <a:avLst/>
          </a:prstGeom>
          <a:noFill/>
          <a:ln w="19046" cap="flat">
            <a:solidFill>
              <a:srgbClr val="FF0000"/>
            </a:solidFill>
            <a:prstDash val="solid"/>
            <a:tailEnd type="arrow"/>
          </a:ln>
        </p:spPr>
      </p:cxnSp>
      <p:cxnSp>
        <p:nvCxnSpPr>
          <p:cNvPr id="24" name="33 Conector recto de flecha"/>
          <p:cNvCxnSpPr/>
          <p:nvPr/>
        </p:nvCxnSpPr>
        <p:spPr>
          <a:xfrm rot="5400013" flipH="1" flipV="1">
            <a:off x="2240266" y="3882549"/>
            <a:ext cx="643738" cy="786"/>
          </a:xfrm>
          <a:prstGeom prst="straightConnector1">
            <a:avLst/>
          </a:prstGeom>
          <a:noFill/>
          <a:ln w="19046" cap="flat">
            <a:solidFill>
              <a:srgbClr val="FF0000"/>
            </a:solidFill>
            <a:prstDash val="solid"/>
            <a:tailEnd type="arrow"/>
          </a:ln>
        </p:spPr>
      </p:cxnSp>
      <p:cxnSp>
        <p:nvCxnSpPr>
          <p:cNvPr id="25" name="36 Conector recto de flecha"/>
          <p:cNvCxnSpPr/>
          <p:nvPr/>
        </p:nvCxnSpPr>
        <p:spPr>
          <a:xfrm rot="5400013">
            <a:off x="5420847" y="4631841"/>
            <a:ext cx="571509" cy="1591"/>
          </a:xfrm>
          <a:prstGeom prst="straightConnector1">
            <a:avLst/>
          </a:prstGeom>
          <a:noFill/>
          <a:ln w="19046" cap="flat">
            <a:solidFill>
              <a:srgbClr val="FF0000"/>
            </a:solidFill>
            <a:prstDash val="solid"/>
            <a:tailEnd type="arrow"/>
          </a:ln>
        </p:spPr>
      </p:cxnSp>
      <p:cxnSp>
        <p:nvCxnSpPr>
          <p:cNvPr id="26" name="41 Conector recto de flecha"/>
          <p:cNvCxnSpPr/>
          <p:nvPr/>
        </p:nvCxnSpPr>
        <p:spPr>
          <a:xfrm rot="5400013">
            <a:off x="6349544" y="5703431"/>
            <a:ext cx="714375" cy="1582"/>
          </a:xfrm>
          <a:prstGeom prst="straightConnector1">
            <a:avLst/>
          </a:prstGeom>
          <a:noFill/>
          <a:ln w="19046" cap="flat">
            <a:solidFill>
              <a:srgbClr val="FF0000"/>
            </a:solidFill>
            <a:prstDash val="solid"/>
            <a:tailEnd type="arrow"/>
          </a:ln>
        </p:spPr>
      </p:cxnSp>
      <p:grpSp>
        <p:nvGrpSpPr>
          <p:cNvPr id="27" name="48 Grupo"/>
          <p:cNvGrpSpPr/>
          <p:nvPr/>
        </p:nvGrpSpPr>
        <p:grpSpPr>
          <a:xfrm>
            <a:off x="990894" y="3989698"/>
            <a:ext cx="785817" cy="461662"/>
            <a:chOff x="857222" y="3214682"/>
            <a:chExt cx="785817" cy="461662"/>
          </a:xfrm>
        </p:grpSpPr>
        <p:sp>
          <p:nvSpPr>
            <p:cNvPr id="28" name="45 CuadroTexto"/>
            <p:cNvSpPr txBox="1"/>
            <p:nvPr/>
          </p:nvSpPr>
          <p:spPr>
            <a:xfrm>
              <a:off x="857222" y="3214682"/>
              <a:ext cx="785817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2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V</a:t>
              </a:r>
              <a:r>
                <a:rPr lang="es-E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oy</a:t>
              </a:r>
              <a:endParaRPr lang="es-A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cxnSp>
          <p:nvCxnSpPr>
            <p:cNvPr id="29" name="47 Conector recto de flecha"/>
            <p:cNvCxnSpPr/>
            <p:nvPr/>
          </p:nvCxnSpPr>
          <p:spPr>
            <a:xfrm>
              <a:off x="928664" y="3286125"/>
              <a:ext cx="357183" cy="1591"/>
            </a:xfrm>
            <a:prstGeom prst="straightConnector1">
              <a:avLst/>
            </a:prstGeom>
            <a:noFill/>
            <a:ln w="9528" cap="flat">
              <a:solidFill>
                <a:srgbClr val="000000"/>
              </a:solidFill>
              <a:prstDash val="solid"/>
              <a:tailEnd type="arrow"/>
            </a:ln>
          </p:spPr>
        </p:cxnSp>
      </p:grpSp>
      <p:pic>
        <p:nvPicPr>
          <p:cNvPr id="30" name="Picture 2" descr="C:\Archivos de programa\Microsoft Office\MEDIA\OFFICE12\Bullets\BD21533_.gif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348220" y="4061141"/>
            <a:ext cx="357192" cy="35719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1" name="Picture 2" descr="C:\Archivos de programa\Microsoft Office\MEDIA\OFFICE12\Bullets\BD21533_.gif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919854" y="3346756"/>
            <a:ext cx="357192" cy="357192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32" name="51 Grupo"/>
          <p:cNvGrpSpPr/>
          <p:nvPr/>
        </p:nvGrpSpPr>
        <p:grpSpPr>
          <a:xfrm>
            <a:off x="2062461" y="3132448"/>
            <a:ext cx="785817" cy="461662"/>
            <a:chOff x="1928789" y="2357432"/>
            <a:chExt cx="785817" cy="461662"/>
          </a:xfrm>
        </p:grpSpPr>
        <p:sp>
          <p:nvSpPr>
            <p:cNvPr id="33" name="52 CuadroTexto"/>
            <p:cNvSpPr txBox="1"/>
            <p:nvPr/>
          </p:nvSpPr>
          <p:spPr>
            <a:xfrm>
              <a:off x="1928789" y="2357432"/>
              <a:ext cx="785817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2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V1</a:t>
              </a:r>
              <a:r>
                <a:rPr lang="es-E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y</a:t>
              </a:r>
              <a:endParaRPr lang="es-A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cxnSp>
          <p:nvCxnSpPr>
            <p:cNvPr id="34" name="53 Conector recto de flecha"/>
            <p:cNvCxnSpPr/>
            <p:nvPr/>
          </p:nvCxnSpPr>
          <p:spPr>
            <a:xfrm>
              <a:off x="2000231" y="2428865"/>
              <a:ext cx="357192" cy="1591"/>
            </a:xfrm>
            <a:prstGeom prst="straightConnector1">
              <a:avLst/>
            </a:prstGeom>
            <a:noFill/>
            <a:ln w="9528" cap="flat">
              <a:solidFill>
                <a:srgbClr val="000000"/>
              </a:solidFill>
              <a:prstDash val="solid"/>
              <a:tailEnd type="arrow"/>
            </a:ln>
          </p:spPr>
        </p:cxnSp>
      </p:grpSp>
      <p:grpSp>
        <p:nvGrpSpPr>
          <p:cNvPr id="35" name="54 Grupo"/>
          <p:cNvGrpSpPr/>
          <p:nvPr/>
        </p:nvGrpSpPr>
        <p:grpSpPr>
          <a:xfrm>
            <a:off x="3848412" y="2918131"/>
            <a:ext cx="1214442" cy="738661"/>
            <a:chOff x="3714740" y="2143115"/>
            <a:chExt cx="1214442" cy="738661"/>
          </a:xfrm>
        </p:grpSpPr>
        <p:sp>
          <p:nvSpPr>
            <p:cNvPr id="36" name="55 CuadroTexto"/>
            <p:cNvSpPr txBox="1"/>
            <p:nvPr/>
          </p:nvSpPr>
          <p:spPr>
            <a:xfrm>
              <a:off x="3714740" y="2143115"/>
              <a:ext cx="1214442" cy="738661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2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V2</a:t>
              </a:r>
              <a:r>
                <a:rPr lang="es-E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y=0</a:t>
              </a:r>
              <a:endParaRPr lang="es-A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cxnSp>
          <p:nvCxnSpPr>
            <p:cNvPr id="37" name="56 Conector recto de flecha"/>
            <p:cNvCxnSpPr/>
            <p:nvPr/>
          </p:nvCxnSpPr>
          <p:spPr>
            <a:xfrm>
              <a:off x="3825145" y="2214557"/>
              <a:ext cx="318230" cy="1582"/>
            </a:xfrm>
            <a:prstGeom prst="straightConnector1">
              <a:avLst/>
            </a:prstGeom>
            <a:noFill/>
            <a:ln w="9528" cap="flat">
              <a:solidFill>
                <a:srgbClr val="000000"/>
              </a:solidFill>
              <a:prstDash val="solid"/>
              <a:tailEnd type="arrow"/>
            </a:ln>
          </p:spPr>
        </p:cxnSp>
      </p:grpSp>
      <p:pic>
        <p:nvPicPr>
          <p:cNvPr id="38" name="Picture 2" descr="C:\Archivos de programa\Microsoft Office\MEDIA\OFFICE12\Bullets\BD21533_.gif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491489" y="4132573"/>
            <a:ext cx="357192" cy="35719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9" name="Picture 2" descr="C:\Archivos de programa\Microsoft Office\MEDIA\OFFICE12\Bullets\BD21533_.gif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491623" y="5061275"/>
            <a:ext cx="357192" cy="357192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40" name="60 Grupo"/>
          <p:cNvGrpSpPr/>
          <p:nvPr/>
        </p:nvGrpSpPr>
        <p:grpSpPr>
          <a:xfrm>
            <a:off x="5062864" y="4561208"/>
            <a:ext cx="1214442" cy="461662"/>
            <a:chOff x="4929192" y="3786192"/>
            <a:chExt cx="1214442" cy="461662"/>
          </a:xfrm>
        </p:grpSpPr>
        <p:sp>
          <p:nvSpPr>
            <p:cNvPr id="41" name="61 CuadroTexto"/>
            <p:cNvSpPr txBox="1"/>
            <p:nvPr/>
          </p:nvSpPr>
          <p:spPr>
            <a:xfrm>
              <a:off x="4929192" y="3786192"/>
              <a:ext cx="1214442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2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V3</a:t>
              </a:r>
              <a:r>
                <a:rPr lang="es-E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y</a:t>
              </a:r>
              <a:endParaRPr lang="es-A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cxnSp>
          <p:nvCxnSpPr>
            <p:cNvPr id="42" name="62 Conector recto de flecha"/>
            <p:cNvCxnSpPr/>
            <p:nvPr/>
          </p:nvCxnSpPr>
          <p:spPr>
            <a:xfrm>
              <a:off x="5039596" y="3857625"/>
              <a:ext cx="318221" cy="1591"/>
            </a:xfrm>
            <a:prstGeom prst="straightConnector1">
              <a:avLst/>
            </a:prstGeom>
            <a:noFill/>
            <a:ln w="9528" cap="flat">
              <a:solidFill>
                <a:srgbClr val="000000"/>
              </a:solidFill>
              <a:prstDash val="solid"/>
              <a:tailEnd type="arrow"/>
            </a:ln>
          </p:spPr>
        </p:cxnSp>
      </p:grpSp>
      <p:grpSp>
        <p:nvGrpSpPr>
          <p:cNvPr id="43" name="63 Grupo"/>
          <p:cNvGrpSpPr/>
          <p:nvPr/>
        </p:nvGrpSpPr>
        <p:grpSpPr>
          <a:xfrm>
            <a:off x="6062998" y="5775650"/>
            <a:ext cx="1214442" cy="461662"/>
            <a:chOff x="5929326" y="5000634"/>
            <a:chExt cx="1214442" cy="461662"/>
          </a:xfrm>
        </p:grpSpPr>
        <p:sp>
          <p:nvSpPr>
            <p:cNvPr id="44" name="64 CuadroTexto"/>
            <p:cNvSpPr txBox="1"/>
            <p:nvPr/>
          </p:nvSpPr>
          <p:spPr>
            <a:xfrm>
              <a:off x="5929326" y="5000634"/>
              <a:ext cx="1214442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2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V4</a:t>
              </a:r>
              <a:r>
                <a:rPr lang="es-E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y</a:t>
              </a:r>
              <a:endParaRPr lang="es-A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cxnSp>
          <p:nvCxnSpPr>
            <p:cNvPr id="45" name="65 Conector recto de flecha"/>
            <p:cNvCxnSpPr/>
            <p:nvPr/>
          </p:nvCxnSpPr>
          <p:spPr>
            <a:xfrm>
              <a:off x="6039721" y="5072076"/>
              <a:ext cx="318230" cy="1582"/>
            </a:xfrm>
            <a:prstGeom prst="straightConnector1">
              <a:avLst/>
            </a:prstGeom>
            <a:noFill/>
            <a:ln w="9528" cap="flat">
              <a:solidFill>
                <a:srgbClr val="000000"/>
              </a:solidFill>
              <a:prstDash val="solid"/>
              <a:tailEnd type="arrow"/>
            </a:ln>
          </p:spPr>
        </p:cxnSp>
      </p:grpSp>
      <p:grpSp>
        <p:nvGrpSpPr>
          <p:cNvPr id="46" name="66 Grupo"/>
          <p:cNvGrpSpPr/>
          <p:nvPr/>
        </p:nvGrpSpPr>
        <p:grpSpPr>
          <a:xfrm>
            <a:off x="2705403" y="5847092"/>
            <a:ext cx="2928960" cy="369335"/>
            <a:chOff x="2571731" y="5072076"/>
            <a:chExt cx="2928960" cy="369335"/>
          </a:xfrm>
        </p:grpSpPr>
        <p:sp>
          <p:nvSpPr>
            <p:cNvPr id="47" name="67 CuadroTexto"/>
            <p:cNvSpPr txBox="1"/>
            <p:nvPr/>
          </p:nvSpPr>
          <p:spPr>
            <a:xfrm>
              <a:off x="2571731" y="5072076"/>
              <a:ext cx="2928960" cy="369335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1800" b="1" i="1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Vy   cambia afectado por g</a:t>
              </a:r>
              <a:endParaRPr lang="es-AR" sz="1800" b="1" i="1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cxnSp>
          <p:nvCxnSpPr>
            <p:cNvPr id="48" name="68 Conector recto de flecha"/>
            <p:cNvCxnSpPr/>
            <p:nvPr/>
          </p:nvCxnSpPr>
          <p:spPr>
            <a:xfrm>
              <a:off x="2650900" y="5072076"/>
              <a:ext cx="316638" cy="1582"/>
            </a:xfrm>
            <a:prstGeom prst="straightConnector1">
              <a:avLst/>
            </a:prstGeom>
            <a:noFill/>
            <a:ln w="9528" cap="flat">
              <a:solidFill>
                <a:srgbClr val="000000"/>
              </a:solidFill>
              <a:prstDash val="solid"/>
              <a:tailEnd type="arrow"/>
            </a:ln>
          </p:spPr>
        </p:cxnSp>
      </p:grpSp>
      <p:cxnSp>
        <p:nvCxnSpPr>
          <p:cNvPr id="49" name="69 Conector recto de flecha"/>
          <p:cNvCxnSpPr/>
          <p:nvPr/>
        </p:nvCxnSpPr>
        <p:spPr>
          <a:xfrm>
            <a:off x="5205739" y="5918525"/>
            <a:ext cx="245205" cy="1591"/>
          </a:xfrm>
          <a:prstGeom prst="straightConnector1">
            <a:avLst/>
          </a:prstGeom>
          <a:noFill/>
          <a:ln w="9528" cap="flat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50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A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1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A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A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uadroTexto 9"/>
              <p:cNvSpPr txBox="1"/>
              <p:nvPr/>
            </p:nvSpPr>
            <p:spPr>
              <a:xfrm>
                <a:off x="5705806" y="2287854"/>
                <a:ext cx="2780059" cy="844585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none" lIns="0" tIns="0" rIns="0" bIns="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𝑉𝑦</m:t>
                            </m:r>
                            <m:d>
                              <m:dPr>
                                <m:ctrlPr>
                                  <a:rPr lang="es-A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A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s-AR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s-A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s-AR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s-A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s-AR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s-AR" i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mr>
                        <m:m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s-A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A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s-AR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s-A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s-AR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s-AR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s-A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s-AR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s-A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s-AR" i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AR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s-A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AR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s-AR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s-AR" i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s-AR" i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sSup>
                              <m:sSupPr>
                                <m:ctrlPr>
                                  <a:rPr lang="es-A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A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s-AR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mr>
                      </m:m>
                    </m:oMath>
                  </m:oMathPara>
                </a14:m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 xmlns="">
          <p:sp>
            <p:nvSpPr>
              <p:cNvPr id="53" name="Cuadro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806" y="2287854"/>
                <a:ext cx="2780059" cy="8445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411759" cy="365125"/>
          </a:xfrm>
        </p:spPr>
        <p:txBody>
          <a:bodyPr/>
          <a:lstStyle/>
          <a:p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Profesor: Ing. </a:t>
            </a:r>
            <a:r>
              <a:rPr lang="es-ES" sz="1200" b="1" dirty="0" err="1" smtClean="0">
                <a:latin typeface="Times New Roman" pitchFamily="18" charset="0"/>
                <a:cs typeface="Times New Roman" pitchFamily="18" charset="0"/>
              </a:rPr>
              <a:t>Aer</a:t>
            </a:r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s-ES" sz="1200" b="1" dirty="0" err="1" smtClean="0">
                <a:latin typeface="Times New Roman" pitchFamily="18" charset="0"/>
                <a:cs typeface="Times New Roman" pitchFamily="18" charset="0"/>
              </a:rPr>
              <a:t>Walid</a:t>
            </a:r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 HANNA</a:t>
            </a:r>
            <a:endParaRPr lang="es-E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5450944" y="1846564"/>
            <a:ext cx="3369528" cy="150019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58" name="1 Título"/>
          <p:cNvSpPr txBox="1">
            <a:spLocks/>
          </p:cNvSpPr>
          <p:nvPr/>
        </p:nvSpPr>
        <p:spPr>
          <a:xfrm>
            <a:off x="0" y="914995"/>
            <a:ext cx="8786813" cy="785813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AR" sz="3500" u="sng" dirty="0" smtClean="0">
                <a:latin typeface="Times New Roman" pitchFamily="18" charset="0"/>
                <a:cs typeface="Times New Roman" pitchFamily="18" charset="0"/>
              </a:rPr>
              <a:t>Tiro oblicuo</a:t>
            </a:r>
            <a:endParaRPr lang="es-ES" sz="3500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9" name="Picture 2" descr="C:\Users\DepositoGT\Downloads\IMG_6635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2000232" cy="1147192"/>
          </a:xfrm>
          <a:prstGeom prst="rect">
            <a:avLst/>
          </a:prstGeom>
          <a:noFill/>
        </p:spPr>
      </p:pic>
      <p:cxnSp>
        <p:nvCxnSpPr>
          <p:cNvPr id="60" name="8 Conector recto"/>
          <p:cNvCxnSpPr/>
          <p:nvPr/>
        </p:nvCxnSpPr>
        <p:spPr>
          <a:xfrm>
            <a:off x="0" y="1000108"/>
            <a:ext cx="9144000" cy="1588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60"/>
          <p:cNvSpPr txBox="1"/>
          <p:nvPr/>
        </p:nvSpPr>
        <p:spPr>
          <a:xfrm>
            <a:off x="5437933" y="1429447"/>
            <a:ext cx="318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u="sng" dirty="0" smtClean="0"/>
              <a:t>MRUV en eje y</a:t>
            </a:r>
            <a:endParaRPr lang="es-AR" b="1" u="sng" dirty="0"/>
          </a:p>
        </p:txBody>
      </p:sp>
    </p:spTree>
    <p:extLst>
      <p:ext uri="{BB962C8B-B14F-4D97-AF65-F5344CB8AC3E}">
        <p14:creationId xmlns:p14="http://schemas.microsoft.com/office/powerpoint/2010/main" val="137066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5" grpId="0" animBg="1"/>
      <p:bldP spid="6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76644" y="3295067"/>
            <a:ext cx="5929353" cy="218599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4 Marcador de contenido"/>
          <p:cNvSpPr txBox="1">
            <a:spLocks noGrp="1"/>
          </p:cNvSpPr>
          <p:nvPr>
            <p:ph idx="1"/>
          </p:nvPr>
        </p:nvSpPr>
        <p:spPr>
          <a:xfrm>
            <a:off x="590872" y="1794875"/>
            <a:ext cx="8229600" cy="857259"/>
          </a:xfrm>
        </p:spPr>
        <p:txBody>
          <a:bodyPr/>
          <a:lstStyle/>
          <a:p>
            <a:pPr lvl="0">
              <a:buNone/>
            </a:pPr>
            <a:r>
              <a:rPr lang="es-ES" i="1">
                <a:latin typeface="Comic Sans MS" pitchFamily="66"/>
              </a:rPr>
              <a:t>Vector velocidad</a:t>
            </a:r>
            <a:endParaRPr lang="es-AR" i="1">
              <a:latin typeface="Comic Sans MS" pitchFamily="66"/>
            </a:endParaRPr>
          </a:p>
        </p:txBody>
      </p:sp>
      <p:pic>
        <p:nvPicPr>
          <p:cNvPr id="5" name="Picture 2" descr="C:\Archivos de programa\Microsoft Office\MEDIA\OFFICE12\Bullets\BD21533_.gif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76644" y="4938144"/>
            <a:ext cx="357192" cy="357192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6" name="8 Conector recto de flecha"/>
          <p:cNvCxnSpPr/>
          <p:nvPr/>
        </p:nvCxnSpPr>
        <p:spPr>
          <a:xfrm rot="5400013" flipH="1" flipV="1">
            <a:off x="1490957" y="4366639"/>
            <a:ext cx="785817" cy="642942"/>
          </a:xfrm>
          <a:prstGeom prst="straightConnector1">
            <a:avLst/>
          </a:prstGeom>
          <a:noFill/>
          <a:ln w="38103" cap="flat">
            <a:solidFill>
              <a:srgbClr val="000000"/>
            </a:solidFill>
            <a:prstDash val="solid"/>
            <a:tailEnd type="arrow"/>
          </a:ln>
        </p:spPr>
      </p:cxnSp>
      <p:grpSp>
        <p:nvGrpSpPr>
          <p:cNvPr id="7" name="18 Grupo"/>
          <p:cNvGrpSpPr/>
          <p:nvPr/>
        </p:nvGrpSpPr>
        <p:grpSpPr>
          <a:xfrm>
            <a:off x="2348220" y="3437942"/>
            <a:ext cx="1000125" cy="928702"/>
            <a:chOff x="2214548" y="2714615"/>
            <a:chExt cx="1000125" cy="928702"/>
          </a:xfrm>
        </p:grpSpPr>
        <p:pic>
          <p:nvPicPr>
            <p:cNvPr id="8" name="Picture 2" descr="C:\Archivos de programa\Microsoft Office\MEDIA\OFFICE12\Bullets\BD21533_.gif">
              <a:extLst>
                <a:ext uri="{FF2B5EF4-FFF2-40B4-BE49-F238E27FC236}">
                  <a16:creationId xmlns:a16="http://schemas.microsoft.com/office/drawing/2014/main" id="{00000000-0000-0000-0000-000000000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2214548" y="3286125"/>
              <a:ext cx="357192" cy="357192"/>
            </a:xfrm>
            <a:prstGeom prst="rect">
              <a:avLst/>
            </a:prstGeom>
            <a:noFill/>
            <a:ln cap="flat">
              <a:noFill/>
            </a:ln>
          </p:spPr>
        </p:pic>
        <p:cxnSp>
          <p:nvCxnSpPr>
            <p:cNvPr id="9" name="16 Conector recto de flecha"/>
            <p:cNvCxnSpPr/>
            <p:nvPr/>
          </p:nvCxnSpPr>
          <p:spPr>
            <a:xfrm flipV="1">
              <a:off x="2428856" y="2714615"/>
              <a:ext cx="785817" cy="714385"/>
            </a:xfrm>
            <a:prstGeom prst="straightConnector1">
              <a:avLst/>
            </a:prstGeom>
            <a:noFill/>
            <a:ln w="38103" cap="flat">
              <a:solidFill>
                <a:srgbClr val="000000"/>
              </a:solidFill>
              <a:prstDash val="solid"/>
              <a:tailEnd type="arrow"/>
            </a:ln>
          </p:spPr>
        </p:cxnSp>
      </p:grpSp>
      <p:grpSp>
        <p:nvGrpSpPr>
          <p:cNvPr id="10" name="21 Grupo"/>
          <p:cNvGrpSpPr/>
          <p:nvPr/>
        </p:nvGrpSpPr>
        <p:grpSpPr>
          <a:xfrm>
            <a:off x="3919854" y="3295067"/>
            <a:ext cx="1071567" cy="357192"/>
            <a:chOff x="3786182" y="2571740"/>
            <a:chExt cx="1071567" cy="357192"/>
          </a:xfrm>
        </p:grpSpPr>
        <p:pic>
          <p:nvPicPr>
            <p:cNvPr id="11" name="Picture 2" descr="C:\Archivos de programa\Microsoft Office\MEDIA\OFFICE12\Bullets\BD21533_.gif">
              <a:extLst>
                <a:ext uri="{FF2B5EF4-FFF2-40B4-BE49-F238E27FC236}">
                  <a16:creationId xmlns:a16="http://schemas.microsoft.com/office/drawing/2014/main" id="{00000000-0000-0000-0000-000000000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3786182" y="2571740"/>
              <a:ext cx="267891" cy="357192"/>
            </a:xfrm>
            <a:prstGeom prst="rect">
              <a:avLst/>
            </a:prstGeom>
            <a:noFill/>
            <a:ln cap="flat">
              <a:noFill/>
            </a:ln>
          </p:spPr>
        </p:pic>
        <p:cxnSp>
          <p:nvCxnSpPr>
            <p:cNvPr id="12" name="19 Conector recto de flecha"/>
            <p:cNvCxnSpPr/>
            <p:nvPr/>
          </p:nvCxnSpPr>
          <p:spPr>
            <a:xfrm>
              <a:off x="3946916" y="2786057"/>
              <a:ext cx="910833" cy="1591"/>
            </a:xfrm>
            <a:prstGeom prst="straightConnector1">
              <a:avLst/>
            </a:prstGeom>
            <a:noFill/>
            <a:ln w="38103" cap="flat">
              <a:solidFill>
                <a:srgbClr val="000000"/>
              </a:solidFill>
              <a:prstDash val="solid"/>
              <a:tailEnd type="arrow"/>
            </a:ln>
          </p:spPr>
        </p:cxnSp>
      </p:grpSp>
      <p:grpSp>
        <p:nvGrpSpPr>
          <p:cNvPr id="13" name="25 Grupo"/>
          <p:cNvGrpSpPr/>
          <p:nvPr/>
        </p:nvGrpSpPr>
        <p:grpSpPr>
          <a:xfrm>
            <a:off x="5491489" y="4080884"/>
            <a:ext cx="1071576" cy="714385"/>
            <a:chOff x="5357817" y="3357557"/>
            <a:chExt cx="1071576" cy="714385"/>
          </a:xfrm>
        </p:grpSpPr>
        <p:pic>
          <p:nvPicPr>
            <p:cNvPr id="14" name="Picture 2" descr="C:\Archivos de programa\Microsoft Office\MEDIA\OFFICE12\Bullets\BD21533_.gif">
              <a:extLst>
                <a:ext uri="{FF2B5EF4-FFF2-40B4-BE49-F238E27FC236}">
                  <a16:creationId xmlns:a16="http://schemas.microsoft.com/office/drawing/2014/main" id="{00000000-0000-0000-0000-000000000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5357817" y="3357557"/>
              <a:ext cx="334862" cy="324712"/>
            </a:xfrm>
            <a:prstGeom prst="rect">
              <a:avLst/>
            </a:prstGeom>
            <a:noFill/>
            <a:ln cap="flat">
              <a:noFill/>
            </a:ln>
          </p:spPr>
        </p:pic>
        <p:cxnSp>
          <p:nvCxnSpPr>
            <p:cNvPr id="15" name="22 Conector recto de flecha"/>
            <p:cNvCxnSpPr/>
            <p:nvPr/>
          </p:nvCxnSpPr>
          <p:spPr>
            <a:xfrm>
              <a:off x="5625708" y="3552389"/>
              <a:ext cx="803685" cy="519553"/>
            </a:xfrm>
            <a:prstGeom prst="straightConnector1">
              <a:avLst/>
            </a:prstGeom>
            <a:noFill/>
            <a:ln w="38103" cap="flat">
              <a:solidFill>
                <a:srgbClr val="000000"/>
              </a:solidFill>
              <a:prstDash val="solid"/>
              <a:tailEnd type="arrow"/>
            </a:ln>
          </p:spPr>
        </p:cxnSp>
      </p:grpSp>
      <p:grpSp>
        <p:nvGrpSpPr>
          <p:cNvPr id="16" name="28 Grupo"/>
          <p:cNvGrpSpPr/>
          <p:nvPr/>
        </p:nvGrpSpPr>
        <p:grpSpPr>
          <a:xfrm rot="5400000">
            <a:off x="6536702" y="5209113"/>
            <a:ext cx="1011701" cy="612648"/>
            <a:chOff x="6357951" y="4286259"/>
            <a:chExt cx="1011701" cy="612648"/>
          </a:xfrm>
        </p:grpSpPr>
        <p:pic>
          <p:nvPicPr>
            <p:cNvPr id="17" name="Picture 2" descr="C:\Archivos de programa\Microsoft Office\MEDIA\OFFICE12\Bullets\BD21533_.gif">
              <a:extLst>
                <a:ext uri="{FF2B5EF4-FFF2-40B4-BE49-F238E27FC236}">
                  <a16:creationId xmlns:a16="http://schemas.microsoft.com/office/drawing/2014/main" id="{00000000-0000-0000-0000-000000000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6357951" y="4286259"/>
              <a:ext cx="328617" cy="357192"/>
            </a:xfrm>
            <a:prstGeom prst="rect">
              <a:avLst/>
            </a:prstGeom>
            <a:noFill/>
            <a:ln cap="flat">
              <a:noFill/>
            </a:ln>
          </p:spPr>
        </p:pic>
        <p:cxnSp>
          <p:nvCxnSpPr>
            <p:cNvPr id="18" name="26 Conector recto de flecha"/>
            <p:cNvCxnSpPr/>
            <p:nvPr/>
          </p:nvCxnSpPr>
          <p:spPr>
            <a:xfrm rot="10800000" flipH="1">
              <a:off x="6583826" y="4398840"/>
              <a:ext cx="785826" cy="500067"/>
            </a:xfrm>
            <a:prstGeom prst="straightConnector1">
              <a:avLst/>
            </a:prstGeom>
            <a:noFill/>
            <a:ln w="38103" cap="flat">
              <a:solidFill>
                <a:srgbClr val="000000"/>
              </a:solidFill>
              <a:prstDash val="solid"/>
              <a:tailEnd type="arrow"/>
            </a:ln>
          </p:spPr>
        </p:cxnSp>
      </p:grpSp>
      <p:grpSp>
        <p:nvGrpSpPr>
          <p:cNvPr id="19" name="24 Grupo"/>
          <p:cNvGrpSpPr/>
          <p:nvPr/>
        </p:nvGrpSpPr>
        <p:grpSpPr>
          <a:xfrm>
            <a:off x="5277170" y="2437818"/>
            <a:ext cx="858056" cy="593856"/>
            <a:chOff x="5143498" y="1714491"/>
            <a:chExt cx="858056" cy="593856"/>
          </a:xfrm>
        </p:grpSpPr>
        <p:cxnSp>
          <p:nvCxnSpPr>
            <p:cNvPr id="20" name="25 Conector recto de flecha"/>
            <p:cNvCxnSpPr/>
            <p:nvPr/>
          </p:nvCxnSpPr>
          <p:spPr>
            <a:xfrm rot="5400013">
              <a:off x="4858544" y="1999445"/>
              <a:ext cx="571500" cy="1591"/>
            </a:xfrm>
            <a:prstGeom prst="straightConnector1">
              <a:avLst/>
            </a:prstGeom>
            <a:noFill/>
            <a:ln w="28575" cap="flat">
              <a:solidFill>
                <a:srgbClr val="FF0000"/>
              </a:solidFill>
              <a:prstDash val="solid"/>
              <a:tailEnd type="arrow"/>
            </a:ln>
          </p:spPr>
        </p:cxnSp>
        <p:sp>
          <p:nvSpPr>
            <p:cNvPr id="21" name="27 CuadroTexto"/>
            <p:cNvSpPr txBox="1"/>
            <p:nvPr/>
          </p:nvSpPr>
          <p:spPr>
            <a:xfrm>
              <a:off x="5358612" y="1785128"/>
              <a:ext cx="642942" cy="52321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2800" b="1" i="0" u="none" strike="noStrike" kern="1200" cap="none" spc="0" baseline="0">
                  <a:solidFill>
                    <a:srgbClr val="FF0000"/>
                  </a:solidFill>
                  <a:uFillTx/>
                  <a:latin typeface="Calibri"/>
                </a:rPr>
                <a:t>g</a:t>
              </a:r>
              <a:endParaRPr lang="es-AR" sz="2800" b="1" i="0" u="none" strike="noStrike" kern="1200" cap="none" spc="0" baseline="0">
                <a:solidFill>
                  <a:srgbClr val="FF0000"/>
                </a:solidFill>
                <a:uFillTx/>
                <a:latin typeface="Calibri"/>
              </a:endParaRPr>
            </a:p>
          </p:txBody>
        </p:sp>
        <p:cxnSp>
          <p:nvCxnSpPr>
            <p:cNvPr id="22" name="28 Conector recto de flecha"/>
            <p:cNvCxnSpPr/>
            <p:nvPr/>
          </p:nvCxnSpPr>
          <p:spPr>
            <a:xfrm>
              <a:off x="5430045" y="1928012"/>
              <a:ext cx="285759" cy="1582"/>
            </a:xfrm>
            <a:prstGeom prst="straightConnector1">
              <a:avLst/>
            </a:prstGeom>
            <a:noFill/>
            <a:ln w="9528" cap="flat">
              <a:solidFill>
                <a:srgbClr val="FF0000"/>
              </a:solidFill>
              <a:prstDash val="solid"/>
              <a:tailEnd type="arrow"/>
            </a:ln>
          </p:spPr>
        </p:cxnSp>
      </p:grpSp>
      <p:cxnSp>
        <p:nvCxnSpPr>
          <p:cNvPr id="23" name="30 Conector recto de flecha"/>
          <p:cNvCxnSpPr/>
          <p:nvPr/>
        </p:nvCxnSpPr>
        <p:spPr>
          <a:xfrm flipV="1">
            <a:off x="1562403" y="5152461"/>
            <a:ext cx="715171" cy="795"/>
          </a:xfrm>
          <a:prstGeom prst="straightConnector1">
            <a:avLst/>
          </a:prstGeom>
          <a:noFill/>
          <a:ln w="19046" cap="flat">
            <a:solidFill>
              <a:srgbClr val="FF0000"/>
            </a:solidFill>
            <a:prstDash val="solid"/>
            <a:tailEnd type="arrow"/>
          </a:ln>
        </p:spPr>
      </p:cxnSp>
      <p:grpSp>
        <p:nvGrpSpPr>
          <p:cNvPr id="24" name="48 Grupo"/>
          <p:cNvGrpSpPr/>
          <p:nvPr/>
        </p:nvGrpSpPr>
        <p:grpSpPr>
          <a:xfrm>
            <a:off x="1919586" y="5295336"/>
            <a:ext cx="785817" cy="461662"/>
            <a:chOff x="1785914" y="4572009"/>
            <a:chExt cx="785817" cy="461662"/>
          </a:xfrm>
        </p:grpSpPr>
        <p:sp>
          <p:nvSpPr>
            <p:cNvPr id="25" name="45 CuadroTexto"/>
            <p:cNvSpPr txBox="1"/>
            <p:nvPr/>
          </p:nvSpPr>
          <p:spPr>
            <a:xfrm>
              <a:off x="1785914" y="4572009"/>
              <a:ext cx="785817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2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V</a:t>
              </a:r>
              <a:r>
                <a:rPr lang="es-E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ox</a:t>
              </a:r>
              <a:endParaRPr lang="es-A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cxnSp>
          <p:nvCxnSpPr>
            <p:cNvPr id="26" name="47 Conector recto de flecha"/>
            <p:cNvCxnSpPr/>
            <p:nvPr/>
          </p:nvCxnSpPr>
          <p:spPr>
            <a:xfrm>
              <a:off x="1857356" y="4643442"/>
              <a:ext cx="357192" cy="1591"/>
            </a:xfrm>
            <a:prstGeom prst="straightConnector1">
              <a:avLst/>
            </a:prstGeom>
            <a:noFill/>
            <a:ln w="9528" cap="flat">
              <a:solidFill>
                <a:srgbClr val="000000"/>
              </a:solidFill>
              <a:prstDash val="solid"/>
              <a:tailEnd type="arrow"/>
            </a:ln>
          </p:spPr>
        </p:cxnSp>
      </p:grpSp>
      <p:pic>
        <p:nvPicPr>
          <p:cNvPr id="27" name="Picture 2" descr="C:\Archivos de programa\Microsoft Office\MEDIA\OFFICE12\Bullets\BD21533_.gif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348220" y="4009452"/>
            <a:ext cx="357192" cy="35719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8" name="Picture 2" descr="C:\Archivos de programa\Microsoft Office\MEDIA\OFFICE12\Bullets\BD21533_.gif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919854" y="3295067"/>
            <a:ext cx="357192" cy="357192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29" name="51 Grupo"/>
          <p:cNvGrpSpPr/>
          <p:nvPr/>
        </p:nvGrpSpPr>
        <p:grpSpPr>
          <a:xfrm>
            <a:off x="3276912" y="3866577"/>
            <a:ext cx="785817" cy="461662"/>
            <a:chOff x="3143240" y="3143250"/>
            <a:chExt cx="785817" cy="461662"/>
          </a:xfrm>
        </p:grpSpPr>
        <p:sp>
          <p:nvSpPr>
            <p:cNvPr id="30" name="52 CuadroTexto"/>
            <p:cNvSpPr txBox="1"/>
            <p:nvPr/>
          </p:nvSpPr>
          <p:spPr>
            <a:xfrm>
              <a:off x="3143240" y="3143250"/>
              <a:ext cx="785817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2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V1x</a:t>
              </a:r>
              <a:endParaRPr lang="es-A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cxnSp>
          <p:nvCxnSpPr>
            <p:cNvPr id="31" name="53 Conector recto de flecha"/>
            <p:cNvCxnSpPr/>
            <p:nvPr/>
          </p:nvCxnSpPr>
          <p:spPr>
            <a:xfrm>
              <a:off x="3214673" y="3214682"/>
              <a:ext cx="357192" cy="1591"/>
            </a:xfrm>
            <a:prstGeom prst="straightConnector1">
              <a:avLst/>
            </a:prstGeom>
            <a:noFill/>
            <a:ln w="9528" cap="flat">
              <a:solidFill>
                <a:srgbClr val="000000"/>
              </a:solidFill>
              <a:prstDash val="solid"/>
              <a:tailEnd type="arrow"/>
            </a:ln>
          </p:spPr>
        </p:cxnSp>
      </p:grpSp>
      <p:grpSp>
        <p:nvGrpSpPr>
          <p:cNvPr id="32" name="54 Grupo"/>
          <p:cNvGrpSpPr/>
          <p:nvPr/>
        </p:nvGrpSpPr>
        <p:grpSpPr>
          <a:xfrm>
            <a:off x="3848412" y="2866442"/>
            <a:ext cx="1214442" cy="461662"/>
            <a:chOff x="3714740" y="2143115"/>
            <a:chExt cx="1214442" cy="461662"/>
          </a:xfrm>
        </p:grpSpPr>
        <p:sp>
          <p:nvSpPr>
            <p:cNvPr id="33" name="55 CuadroTexto"/>
            <p:cNvSpPr txBox="1"/>
            <p:nvPr/>
          </p:nvSpPr>
          <p:spPr>
            <a:xfrm>
              <a:off x="3714740" y="2143115"/>
              <a:ext cx="1214442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2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V2x</a:t>
              </a:r>
              <a:endParaRPr lang="es-A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cxnSp>
          <p:nvCxnSpPr>
            <p:cNvPr id="34" name="56 Conector recto de flecha"/>
            <p:cNvCxnSpPr/>
            <p:nvPr/>
          </p:nvCxnSpPr>
          <p:spPr>
            <a:xfrm>
              <a:off x="3825145" y="2214557"/>
              <a:ext cx="318230" cy="1582"/>
            </a:xfrm>
            <a:prstGeom prst="straightConnector1">
              <a:avLst/>
            </a:prstGeom>
            <a:noFill/>
            <a:ln w="9528" cap="flat">
              <a:solidFill>
                <a:srgbClr val="000000"/>
              </a:solidFill>
              <a:prstDash val="solid"/>
              <a:tailEnd type="arrow"/>
            </a:ln>
          </p:spPr>
        </p:cxnSp>
      </p:grpSp>
      <p:pic>
        <p:nvPicPr>
          <p:cNvPr id="35" name="Picture 2" descr="C:\Archivos de programa\Microsoft Office\MEDIA\OFFICE12\Bullets\BD21533_.gif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491489" y="4080884"/>
            <a:ext cx="357192" cy="35719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6" name="Picture 2" descr="C:\Archivos de programa\Microsoft Office\MEDIA\OFFICE12\Bullets\BD21533_.gif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491623" y="5009586"/>
            <a:ext cx="357192" cy="357192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37" name="60 Grupo"/>
          <p:cNvGrpSpPr/>
          <p:nvPr/>
        </p:nvGrpSpPr>
        <p:grpSpPr>
          <a:xfrm>
            <a:off x="6134431" y="3795134"/>
            <a:ext cx="785817" cy="461662"/>
            <a:chOff x="6000759" y="3071807"/>
            <a:chExt cx="785817" cy="461662"/>
          </a:xfrm>
        </p:grpSpPr>
        <p:sp>
          <p:nvSpPr>
            <p:cNvPr id="38" name="61 CuadroTexto"/>
            <p:cNvSpPr txBox="1"/>
            <p:nvPr/>
          </p:nvSpPr>
          <p:spPr>
            <a:xfrm>
              <a:off x="6000759" y="3071807"/>
              <a:ext cx="785817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2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V3x</a:t>
              </a:r>
              <a:endParaRPr lang="es-A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cxnSp>
          <p:nvCxnSpPr>
            <p:cNvPr id="39" name="62 Conector recto de flecha"/>
            <p:cNvCxnSpPr/>
            <p:nvPr/>
          </p:nvCxnSpPr>
          <p:spPr>
            <a:xfrm>
              <a:off x="6072201" y="3143250"/>
              <a:ext cx="205904" cy="1581"/>
            </a:xfrm>
            <a:prstGeom prst="straightConnector1">
              <a:avLst/>
            </a:prstGeom>
            <a:noFill/>
            <a:ln w="9528" cap="flat">
              <a:solidFill>
                <a:srgbClr val="000000"/>
              </a:solidFill>
              <a:prstDash val="solid"/>
              <a:tailEnd type="arrow"/>
            </a:ln>
          </p:spPr>
        </p:cxnSp>
      </p:grpSp>
      <p:grpSp>
        <p:nvGrpSpPr>
          <p:cNvPr id="40" name="63 Grupo"/>
          <p:cNvGrpSpPr/>
          <p:nvPr/>
        </p:nvGrpSpPr>
        <p:grpSpPr>
          <a:xfrm>
            <a:off x="6920248" y="4866711"/>
            <a:ext cx="1214442" cy="461662"/>
            <a:chOff x="6786576" y="4143384"/>
            <a:chExt cx="1214442" cy="461662"/>
          </a:xfrm>
        </p:grpSpPr>
        <p:sp>
          <p:nvSpPr>
            <p:cNvPr id="41" name="64 CuadroTexto"/>
            <p:cNvSpPr txBox="1"/>
            <p:nvPr/>
          </p:nvSpPr>
          <p:spPr>
            <a:xfrm>
              <a:off x="6786576" y="4143384"/>
              <a:ext cx="1214442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24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rPr>
                <a:t>V4x</a:t>
              </a:r>
              <a:endParaRPr lang="es-AR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cxnSp>
          <p:nvCxnSpPr>
            <p:cNvPr id="42" name="65 Conector recto de flecha"/>
            <p:cNvCxnSpPr/>
            <p:nvPr/>
          </p:nvCxnSpPr>
          <p:spPr>
            <a:xfrm>
              <a:off x="6896980" y="4214817"/>
              <a:ext cx="318230" cy="1591"/>
            </a:xfrm>
            <a:prstGeom prst="straightConnector1">
              <a:avLst/>
            </a:prstGeom>
            <a:noFill/>
            <a:ln w="9528" cap="flat">
              <a:solidFill>
                <a:srgbClr val="000000"/>
              </a:solidFill>
              <a:prstDash val="solid"/>
              <a:tailEnd type="arrow"/>
            </a:ln>
          </p:spPr>
        </p:cxnSp>
      </p:grpSp>
      <p:cxnSp>
        <p:nvCxnSpPr>
          <p:cNvPr id="43" name="51 Conector recto de flecha"/>
          <p:cNvCxnSpPr/>
          <p:nvPr/>
        </p:nvCxnSpPr>
        <p:spPr>
          <a:xfrm flipV="1">
            <a:off x="2633970" y="4152327"/>
            <a:ext cx="715171" cy="795"/>
          </a:xfrm>
          <a:prstGeom prst="straightConnector1">
            <a:avLst/>
          </a:prstGeom>
          <a:noFill/>
          <a:ln w="19046" cap="flat">
            <a:solidFill>
              <a:srgbClr val="FF0000"/>
            </a:solidFill>
            <a:prstDash val="solid"/>
            <a:tailEnd type="arrow"/>
          </a:ln>
        </p:spPr>
      </p:cxnSp>
      <p:cxnSp>
        <p:nvCxnSpPr>
          <p:cNvPr id="44" name="54 Conector recto de flecha"/>
          <p:cNvCxnSpPr/>
          <p:nvPr/>
        </p:nvCxnSpPr>
        <p:spPr>
          <a:xfrm flipV="1">
            <a:off x="5847885" y="4223769"/>
            <a:ext cx="715171" cy="786"/>
          </a:xfrm>
          <a:prstGeom prst="straightConnector1">
            <a:avLst/>
          </a:prstGeom>
          <a:noFill/>
          <a:ln w="19046" cap="flat">
            <a:solidFill>
              <a:srgbClr val="FF0000"/>
            </a:solidFill>
            <a:prstDash val="solid"/>
            <a:tailEnd type="arrow"/>
          </a:ln>
        </p:spPr>
      </p:cxnSp>
      <p:cxnSp>
        <p:nvCxnSpPr>
          <p:cNvPr id="45" name="57 Conector recto de flecha"/>
          <p:cNvCxnSpPr/>
          <p:nvPr/>
        </p:nvCxnSpPr>
        <p:spPr>
          <a:xfrm flipV="1">
            <a:off x="6705940" y="5223894"/>
            <a:ext cx="715170" cy="795"/>
          </a:xfrm>
          <a:prstGeom prst="straightConnector1">
            <a:avLst/>
          </a:prstGeom>
          <a:noFill/>
          <a:ln w="19046" cap="flat">
            <a:solidFill>
              <a:srgbClr val="FF0000"/>
            </a:solidFill>
            <a:prstDash val="solid"/>
            <a:tailEnd type="arrow"/>
          </a:ln>
        </p:spPr>
      </p:cxnSp>
      <p:cxnSp>
        <p:nvCxnSpPr>
          <p:cNvPr id="46" name="60 Conector recto de flecha"/>
          <p:cNvCxnSpPr/>
          <p:nvPr/>
        </p:nvCxnSpPr>
        <p:spPr>
          <a:xfrm flipV="1">
            <a:off x="4205604" y="3509384"/>
            <a:ext cx="715171" cy="796"/>
          </a:xfrm>
          <a:prstGeom prst="straightConnector1">
            <a:avLst/>
          </a:prstGeom>
          <a:noFill/>
          <a:ln w="19046" cap="flat">
            <a:solidFill>
              <a:srgbClr val="FF0000"/>
            </a:solidFill>
            <a:prstDash val="solid"/>
            <a:tailEnd type="arrow"/>
          </a:ln>
        </p:spPr>
      </p:cxnSp>
      <p:grpSp>
        <p:nvGrpSpPr>
          <p:cNvPr id="47" name="68 Grupo"/>
          <p:cNvGrpSpPr/>
          <p:nvPr/>
        </p:nvGrpSpPr>
        <p:grpSpPr>
          <a:xfrm>
            <a:off x="3205470" y="5723961"/>
            <a:ext cx="2643210" cy="369335"/>
            <a:chOff x="3071798" y="5000634"/>
            <a:chExt cx="2643210" cy="369335"/>
          </a:xfrm>
        </p:grpSpPr>
        <p:sp>
          <p:nvSpPr>
            <p:cNvPr id="48" name="63 CuadroTexto"/>
            <p:cNvSpPr txBox="1"/>
            <p:nvPr/>
          </p:nvSpPr>
          <p:spPr>
            <a:xfrm>
              <a:off x="3071798" y="5000634"/>
              <a:ext cx="2643210" cy="369335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1800" b="1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Vx   es constante</a:t>
              </a:r>
              <a:endParaRPr lang="es-AR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cxnSp>
          <p:nvCxnSpPr>
            <p:cNvPr id="49" name="67 Conector recto de flecha"/>
            <p:cNvCxnSpPr/>
            <p:nvPr/>
          </p:nvCxnSpPr>
          <p:spPr>
            <a:xfrm>
              <a:off x="3143240" y="5000634"/>
              <a:ext cx="285750" cy="1591"/>
            </a:xfrm>
            <a:prstGeom prst="straightConnector1">
              <a:avLst/>
            </a:prstGeom>
            <a:noFill/>
            <a:ln w="9528" cap="flat">
              <a:solidFill>
                <a:srgbClr val="000000"/>
              </a:solidFill>
              <a:prstDash val="solid"/>
              <a:tailEnd type="arrow"/>
            </a:ln>
          </p:spPr>
        </p:cxnSp>
      </p:grpSp>
      <p:sp>
        <p:nvSpPr>
          <p:cNvPr id="50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A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1" name="Rectangle 3"/>
          <p:cNvSpPr/>
          <p:nvPr/>
        </p:nvSpPr>
        <p:spPr>
          <a:xfrm>
            <a:off x="0" y="190496"/>
            <a:ext cx="9144000" cy="45720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1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Times New Roman" pitchFamily="18"/>
                <a:cs typeface="Times New Roman" pitchFamily="18"/>
              </a:rPr>
              <a:t> </a:t>
            </a:r>
            <a:r>
              <a:rPr lang="es-A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 </a:t>
            </a:r>
            <a:endParaRPr lang="es-AR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uadroTexto 21"/>
              <p:cNvSpPr txBox="1"/>
              <p:nvPr/>
            </p:nvSpPr>
            <p:spPr>
              <a:xfrm>
                <a:off x="6017552" y="2123812"/>
                <a:ext cx="2000487" cy="276999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0" tIns="0" rIns="0" bIns="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AR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AR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s-AR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 xmlns="">
          <p:sp>
            <p:nvSpPr>
              <p:cNvPr id="52" name="Cuadro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552" y="2123812"/>
                <a:ext cx="2000487" cy="276999"/>
              </a:xfrm>
              <a:prstGeom prst="rect">
                <a:avLst/>
              </a:prstGeom>
              <a:blipFill>
                <a:blip r:embed="rId4"/>
                <a:stretch>
                  <a:fillRect b="-15217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411759" cy="365125"/>
          </a:xfrm>
        </p:spPr>
        <p:txBody>
          <a:bodyPr/>
          <a:lstStyle/>
          <a:p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Profesor: Ing. </a:t>
            </a:r>
            <a:r>
              <a:rPr lang="es-ES" sz="1200" b="1" dirty="0" err="1" smtClean="0">
                <a:latin typeface="Times New Roman" pitchFamily="18" charset="0"/>
                <a:cs typeface="Times New Roman" pitchFamily="18" charset="0"/>
              </a:rPr>
              <a:t>Aer</a:t>
            </a:r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s-ES" sz="1200" b="1" dirty="0" err="1" smtClean="0">
                <a:latin typeface="Times New Roman" pitchFamily="18" charset="0"/>
                <a:cs typeface="Times New Roman" pitchFamily="18" charset="0"/>
              </a:rPr>
              <a:t>Walid</a:t>
            </a:r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 HANNA</a:t>
            </a:r>
            <a:endParaRPr lang="es-E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1 Título"/>
          <p:cNvSpPr txBox="1">
            <a:spLocks/>
          </p:cNvSpPr>
          <p:nvPr/>
        </p:nvSpPr>
        <p:spPr>
          <a:xfrm>
            <a:off x="0" y="914995"/>
            <a:ext cx="8786813" cy="785813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AR" sz="3500" u="sng" dirty="0" smtClean="0">
                <a:latin typeface="Times New Roman" pitchFamily="18" charset="0"/>
                <a:cs typeface="Times New Roman" pitchFamily="18" charset="0"/>
              </a:rPr>
              <a:t>Tiro oblicuo</a:t>
            </a:r>
            <a:endParaRPr lang="es-ES" sz="3500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6" name="Picture 2" descr="C:\Users\DepositoGT\Downloads\IMG_6635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2000232" cy="1147192"/>
          </a:xfrm>
          <a:prstGeom prst="rect">
            <a:avLst/>
          </a:prstGeom>
          <a:noFill/>
        </p:spPr>
      </p:pic>
      <p:cxnSp>
        <p:nvCxnSpPr>
          <p:cNvPr id="57" name="8 Conector recto"/>
          <p:cNvCxnSpPr/>
          <p:nvPr/>
        </p:nvCxnSpPr>
        <p:spPr>
          <a:xfrm>
            <a:off x="0" y="1000108"/>
            <a:ext cx="9144000" cy="1588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ángulo 57"/>
          <p:cNvSpPr/>
          <p:nvPr/>
        </p:nvSpPr>
        <p:spPr>
          <a:xfrm>
            <a:off x="6134431" y="1988840"/>
            <a:ext cx="1883608" cy="51961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9" name="CuadroTexto 58"/>
          <p:cNvSpPr txBox="1"/>
          <p:nvPr/>
        </p:nvSpPr>
        <p:spPr>
          <a:xfrm>
            <a:off x="5482610" y="1462448"/>
            <a:ext cx="318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u="sng" dirty="0" smtClean="0"/>
              <a:t>MRU en eje x</a:t>
            </a:r>
            <a:endParaRPr lang="es-AR" b="1" u="sng" dirty="0"/>
          </a:p>
        </p:txBody>
      </p:sp>
    </p:spTree>
    <p:extLst>
      <p:ext uri="{BB962C8B-B14F-4D97-AF65-F5344CB8AC3E}">
        <p14:creationId xmlns:p14="http://schemas.microsoft.com/office/powerpoint/2010/main" val="10542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8" grpId="0" animBg="1"/>
      <p:bldP spid="5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411759" cy="365125"/>
          </a:xfrm>
        </p:spPr>
        <p:txBody>
          <a:bodyPr/>
          <a:lstStyle/>
          <a:p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Profesor: Ing. </a:t>
            </a:r>
            <a:r>
              <a:rPr lang="es-ES" sz="1200" b="1" dirty="0" err="1" smtClean="0">
                <a:latin typeface="Times New Roman" pitchFamily="18" charset="0"/>
                <a:cs typeface="Times New Roman" pitchFamily="18" charset="0"/>
              </a:rPr>
              <a:t>Aer</a:t>
            </a:r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s-ES" sz="1200" b="1" dirty="0" err="1" smtClean="0">
                <a:latin typeface="Times New Roman" pitchFamily="18" charset="0"/>
                <a:cs typeface="Times New Roman" pitchFamily="18" charset="0"/>
              </a:rPr>
              <a:t>Walid</a:t>
            </a:r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 HANNA</a:t>
            </a:r>
            <a:endParaRPr lang="es-E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ctrTitle" idx="4294967295"/>
          </p:nvPr>
        </p:nvSpPr>
        <p:spPr>
          <a:xfrm>
            <a:off x="0" y="1168400"/>
            <a:ext cx="8786813" cy="785813"/>
          </a:xfrm>
        </p:spPr>
        <p:txBody>
          <a:bodyPr>
            <a:noAutofit/>
          </a:bodyPr>
          <a:lstStyle/>
          <a:p>
            <a:pPr algn="l"/>
            <a:r>
              <a:rPr lang="es-AR" sz="3500" u="sng" dirty="0" smtClean="0">
                <a:latin typeface="Times New Roman" pitchFamily="18" charset="0"/>
                <a:cs typeface="Times New Roman" pitchFamily="18" charset="0"/>
              </a:rPr>
              <a:t>Tiro vertical</a:t>
            </a:r>
            <a:endParaRPr lang="es-ES" sz="3500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000232" cy="1147192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>
            <a:off x="0" y="1000108"/>
            <a:ext cx="9144000" cy="1588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7" name="11 CuadroTexto"/>
          <p:cNvSpPr txBox="1"/>
          <p:nvPr/>
        </p:nvSpPr>
        <p:spPr>
          <a:xfrm>
            <a:off x="386649" y="3760068"/>
            <a:ext cx="86073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sz="2500" i="1" dirty="0" smtClean="0">
                <a:latin typeface="Times New Roman" pitchFamily="18" charset="0"/>
                <a:cs typeface="Times New Roman" pitchFamily="18" charset="0"/>
              </a:rPr>
              <a:t>Movimiento MRUV</a:t>
            </a:r>
            <a:endParaRPr lang="es-E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11 CuadroTexto"/>
          <p:cNvSpPr txBox="1"/>
          <p:nvPr/>
        </p:nvSpPr>
        <p:spPr>
          <a:xfrm>
            <a:off x="377730" y="4452519"/>
            <a:ext cx="86073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sz="2500" i="1" dirty="0" smtClean="0">
                <a:latin typeface="Times New Roman" pitchFamily="18" charset="0"/>
                <a:cs typeface="Times New Roman" pitchFamily="18" charset="0"/>
              </a:rPr>
              <a:t>Movimiento unidimensional</a:t>
            </a:r>
            <a:endParaRPr lang="es-ES" sz="25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314693" y="2373713"/>
            <a:ext cx="5300845" cy="477054"/>
            <a:chOff x="357158" y="2276872"/>
            <a:chExt cx="5300845" cy="477054"/>
          </a:xfrm>
        </p:grpSpPr>
        <p:sp>
          <p:nvSpPr>
            <p:cNvPr id="12" name="11 CuadroTexto"/>
            <p:cNvSpPr txBox="1"/>
            <p:nvPr/>
          </p:nvSpPr>
          <p:spPr>
            <a:xfrm>
              <a:off x="357158" y="2276872"/>
              <a:ext cx="392681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es-ES" sz="2500" i="1" dirty="0" smtClean="0">
                  <a:latin typeface="Times New Roman" pitchFamily="18" charset="0"/>
                  <a:cs typeface="Times New Roman" pitchFamily="18" charset="0"/>
                </a:rPr>
                <a:t>Velocidad inicial no nula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uadroTexto 4"/>
                <p:cNvSpPr txBox="1"/>
                <p:nvPr/>
              </p:nvSpPr>
              <p:spPr>
                <a:xfrm>
                  <a:off x="4572000" y="2323038"/>
                  <a:ext cx="1086003" cy="3847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AR" sz="25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5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AR" sz="25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s-AR" sz="25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</m:oMath>
                    </m:oMathPara>
                  </a14:m>
                  <a:endParaRPr lang="es-AR" sz="2500" dirty="0"/>
                </a:p>
              </p:txBody>
            </p:sp>
          </mc:Choice>
          <mc:Fallback xmlns="">
            <p:sp>
              <p:nvSpPr>
                <p:cNvPr id="5" name="CuadroTexto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2323038"/>
                  <a:ext cx="1086003" cy="384721"/>
                </a:xfrm>
                <a:prstGeom prst="rect">
                  <a:avLst/>
                </a:prstGeom>
                <a:blipFill>
                  <a:blip r:embed="rId4"/>
                  <a:stretch>
                    <a:fillRect l="-2247" r="-5056" b="-9524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upo 6"/>
          <p:cNvGrpSpPr/>
          <p:nvPr/>
        </p:nvGrpSpPr>
        <p:grpSpPr>
          <a:xfrm>
            <a:off x="386649" y="3102774"/>
            <a:ext cx="5195784" cy="504014"/>
            <a:chOff x="357158" y="2924986"/>
            <a:chExt cx="5195784" cy="504014"/>
          </a:xfrm>
        </p:grpSpPr>
        <p:sp>
          <p:nvSpPr>
            <p:cNvPr id="14" name="11 CuadroTexto"/>
            <p:cNvSpPr txBox="1"/>
            <p:nvPr/>
          </p:nvSpPr>
          <p:spPr>
            <a:xfrm>
              <a:off x="357158" y="2951946"/>
              <a:ext cx="435885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es-ES" sz="2500" i="1" dirty="0" smtClean="0">
                  <a:latin typeface="Times New Roman" pitchFamily="18" charset="0"/>
                  <a:cs typeface="Times New Roman" pitchFamily="18" charset="0"/>
                </a:rPr>
                <a:t>Aceleración de la gravedad 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uadroTexto 14"/>
                <p:cNvSpPr txBox="1"/>
                <p:nvPr/>
              </p:nvSpPr>
              <p:spPr>
                <a:xfrm>
                  <a:off x="4585498" y="2924986"/>
                  <a:ext cx="967444" cy="3847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s-AR" sz="2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AR" sz="25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  <m:r>
                          <a:rPr lang="es-AR" sz="25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</m:oMath>
                    </m:oMathPara>
                  </a14:m>
                  <a:endParaRPr lang="es-AR" sz="2500" dirty="0"/>
                </a:p>
              </p:txBody>
            </p:sp>
          </mc:Choice>
          <mc:Fallback xmlns="">
            <p:sp>
              <p:nvSpPr>
                <p:cNvPr id="15" name="Cuadro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5498" y="2924986"/>
                  <a:ext cx="967444" cy="384721"/>
                </a:xfrm>
                <a:prstGeom prst="rect">
                  <a:avLst/>
                </a:prstGeom>
                <a:blipFill>
                  <a:blip r:embed="rId5"/>
                  <a:stretch>
                    <a:fillRect l="-5660" r="-5660" b="-19048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11 CuadroTexto"/>
          <p:cNvSpPr txBox="1"/>
          <p:nvPr/>
        </p:nvSpPr>
        <p:spPr>
          <a:xfrm>
            <a:off x="377730" y="5144970"/>
            <a:ext cx="86073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sz="2500" i="1" dirty="0" smtClean="0">
                <a:latin typeface="Times New Roman" pitchFamily="18" charset="0"/>
                <a:cs typeface="Times New Roman" pitchFamily="18" charset="0"/>
              </a:rPr>
              <a:t>Se desprecia la resistencia del aire</a:t>
            </a:r>
            <a:endParaRPr lang="es-ES" sz="25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  <p:bldP spid="20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411759" cy="365125"/>
          </a:xfrm>
        </p:spPr>
        <p:txBody>
          <a:bodyPr/>
          <a:lstStyle/>
          <a:p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Profesor: Ing. </a:t>
            </a:r>
            <a:r>
              <a:rPr lang="es-ES" sz="1200" b="1" dirty="0" err="1" smtClean="0">
                <a:latin typeface="Times New Roman" pitchFamily="18" charset="0"/>
                <a:cs typeface="Times New Roman" pitchFamily="18" charset="0"/>
              </a:rPr>
              <a:t>Aer</a:t>
            </a:r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s-ES" sz="1200" b="1" dirty="0" err="1" smtClean="0">
                <a:latin typeface="Times New Roman" pitchFamily="18" charset="0"/>
                <a:cs typeface="Times New Roman" pitchFamily="18" charset="0"/>
              </a:rPr>
              <a:t>Walid</a:t>
            </a:r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 HANNA</a:t>
            </a:r>
            <a:endParaRPr lang="es-E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ctrTitle" idx="4294967295"/>
          </p:nvPr>
        </p:nvSpPr>
        <p:spPr>
          <a:xfrm>
            <a:off x="0" y="1059012"/>
            <a:ext cx="8786813" cy="785812"/>
          </a:xfrm>
        </p:spPr>
        <p:txBody>
          <a:bodyPr>
            <a:noAutofit/>
          </a:bodyPr>
          <a:lstStyle/>
          <a:p>
            <a:pPr algn="l"/>
            <a:r>
              <a:rPr lang="es-AR" sz="3500" u="sng" dirty="0" smtClean="0">
                <a:latin typeface="Times New Roman" pitchFamily="18" charset="0"/>
                <a:cs typeface="Times New Roman" pitchFamily="18" charset="0"/>
              </a:rPr>
              <a:t>Tiro vertical</a:t>
            </a:r>
            <a:endParaRPr lang="es-ES" sz="3500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000232" cy="1147192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>
            <a:off x="0" y="1000108"/>
            <a:ext cx="9144000" cy="1588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o 12"/>
          <p:cNvGrpSpPr/>
          <p:nvPr/>
        </p:nvGrpSpPr>
        <p:grpSpPr>
          <a:xfrm>
            <a:off x="107504" y="1812354"/>
            <a:ext cx="2448272" cy="3943350"/>
            <a:chOff x="434091" y="1840931"/>
            <a:chExt cx="2448272" cy="3943350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414" r="23456"/>
            <a:stretch/>
          </p:blipFill>
          <p:spPr>
            <a:xfrm>
              <a:off x="434091" y="1840931"/>
              <a:ext cx="2448272" cy="394335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/>
                <p:cNvSpPr txBox="1"/>
                <p:nvPr/>
              </p:nvSpPr>
              <p:spPr>
                <a:xfrm>
                  <a:off x="2533405" y="4104306"/>
                  <a:ext cx="223203" cy="2308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AR" sz="15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15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s-AR" sz="15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s-AR" sz="1500" dirty="0"/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3405" y="4104306"/>
                  <a:ext cx="223203" cy="230832"/>
                </a:xfrm>
                <a:prstGeom prst="rect">
                  <a:avLst/>
                </a:prstGeom>
                <a:blipFill>
                  <a:blip r:embed="rId8"/>
                  <a:stretch>
                    <a:fillRect l="-13889" r="-5556" b="-10526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uadroTexto 27"/>
                <p:cNvSpPr txBox="1"/>
                <p:nvPr/>
              </p:nvSpPr>
              <p:spPr>
                <a:xfrm>
                  <a:off x="2323373" y="1943198"/>
                  <a:ext cx="223203" cy="2308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AR" sz="15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15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s-AR" sz="15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AR" sz="1500" dirty="0"/>
                </a:p>
              </p:txBody>
            </p:sp>
          </mc:Choice>
          <mc:Fallback xmlns="">
            <p:sp>
              <p:nvSpPr>
                <p:cNvPr id="28" name="CuadroTexto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3373" y="1943198"/>
                  <a:ext cx="223203" cy="230832"/>
                </a:xfrm>
                <a:prstGeom prst="rect">
                  <a:avLst/>
                </a:prstGeom>
                <a:blipFill>
                  <a:blip r:embed="rId9"/>
                  <a:stretch>
                    <a:fillRect l="-13514" r="-2703" b="-10526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uadroTexto 28"/>
                <p:cNvSpPr txBox="1"/>
                <p:nvPr/>
              </p:nvSpPr>
              <p:spPr>
                <a:xfrm>
                  <a:off x="1841574" y="3873474"/>
                  <a:ext cx="223203" cy="2308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AR" sz="15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15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s-AR" sz="15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s-AR" sz="1500" dirty="0"/>
                </a:p>
              </p:txBody>
            </p:sp>
          </mc:Choice>
          <mc:Fallback xmlns="">
            <p:sp>
              <p:nvSpPr>
                <p:cNvPr id="29" name="CuadroTexto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1574" y="3873474"/>
                  <a:ext cx="223203" cy="230832"/>
                </a:xfrm>
                <a:prstGeom prst="rect">
                  <a:avLst/>
                </a:prstGeom>
                <a:blipFill>
                  <a:blip r:embed="rId10"/>
                  <a:stretch>
                    <a:fillRect l="-13514" r="-2703" b="-10526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CuadroTexto 29"/>
                <p:cNvSpPr txBox="1"/>
                <p:nvPr/>
              </p:nvSpPr>
              <p:spPr>
                <a:xfrm>
                  <a:off x="743770" y="2348457"/>
                  <a:ext cx="699935" cy="2308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AR" sz="15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15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/>
                        </m:sSub>
                        <m:r>
                          <a:rPr lang="es-AR" sz="15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s-AR" sz="1500" dirty="0"/>
                </a:p>
              </p:txBody>
            </p:sp>
          </mc:Choice>
          <mc:Fallback>
            <p:sp>
              <p:nvSpPr>
                <p:cNvPr id="30" name="CuadroTexto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770" y="2348457"/>
                  <a:ext cx="699935" cy="230832"/>
                </a:xfrm>
                <a:prstGeom prst="rect">
                  <a:avLst/>
                </a:prstGeom>
                <a:blipFill>
                  <a:blip r:embed="rId11"/>
                  <a:stretch>
                    <a:fillRect l="-2609" r="-4348" b="-5405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12"/>
          <a:srcRect l="30490" r="63741"/>
          <a:stretch/>
        </p:blipFill>
        <p:spPr>
          <a:xfrm>
            <a:off x="125673" y="3130324"/>
            <a:ext cx="504056" cy="22807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ángulo 31"/>
              <p:cNvSpPr/>
              <p:nvPr/>
            </p:nvSpPr>
            <p:spPr>
              <a:xfrm>
                <a:off x="3395126" y="1968650"/>
                <a:ext cx="4601743" cy="668516"/>
              </a:xfrm>
              <a:prstGeom prst="rect">
                <a:avLst/>
              </a:prstGeom>
              <a:ln w="28575">
                <a:solidFill>
                  <a:schemeClr val="accent2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s-AR" sz="20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 </m:t>
                          </m:r>
                          <m:r>
                            <a:rPr lang="es-AR" sz="20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s-AR" sz="20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𝒕</m:t>
                          </m:r>
                          <m:r>
                            <a:rPr lang="es-AR" sz="20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)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0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s-AR" sz="20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𝟎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±</m:t>
                      </m:r>
                      <m:sSub>
                        <m:sSubPr>
                          <m:ctrlPr>
                            <a:rPr lang="es-A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sSub>
                        <m:sSubPr>
                          <m:ctrlPr>
                            <a:rPr lang="es-ES" sz="20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s-AR" sz="20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 (</m:t>
                          </m:r>
                          <m:r>
                            <a:rPr lang="es-AR" sz="20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𝒕</m:t>
                          </m:r>
                        </m:e>
                        <m:sub/>
                      </m:sSub>
                      <m:r>
                        <a:rPr lang="es-AR" sz="2000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S" sz="20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s-AR" sz="20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s-AR" sz="20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𝟎</m:t>
                          </m:r>
                        </m:sub>
                      </m:sSub>
                      <m:r>
                        <a:rPr lang="es-AR" sz="2000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±</m:t>
                      </m:r>
                      <m:f>
                        <m:fPr>
                          <m:ctrlPr>
                            <a:rPr lang="es-AR" sz="20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s-AR" sz="20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s-AR" sz="20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𝟐</m:t>
                          </m:r>
                        </m:den>
                      </m:f>
                      <m:r>
                        <a:rPr lang="es-AR" sz="20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𝒈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  <m:sSup>
                        <m:sSupPr>
                          <m:ctrlPr>
                            <a:rPr lang="es-AR" sz="20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s-AR" sz="20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s-AR" sz="20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𝒕</m:t>
                          </m:r>
                          <m:r>
                            <a:rPr lang="es-AR" sz="20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sz="2000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s-AR" sz="2000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s-AR" sz="2000" dirty="0"/>
                            <m:t>) </m:t>
                          </m:r>
                        </m:e>
                        <m:sup>
                          <m:r>
                            <a:rPr lang="es-AR" sz="20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32" name="Rectángulo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126" y="1968650"/>
                <a:ext cx="4601743" cy="66851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2857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uadroTexto 25"/>
          <p:cNvSpPr txBox="1"/>
          <p:nvPr/>
        </p:nvSpPr>
        <p:spPr>
          <a:xfrm>
            <a:off x="3395126" y="2760992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Ecuación de posición en función del tiempo</a:t>
            </a:r>
            <a:endParaRPr lang="es-A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217" y="3478888"/>
            <a:ext cx="5596011" cy="300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83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251520" y="1861914"/>
            <a:ext cx="2448272" cy="3943350"/>
            <a:chOff x="434091" y="1840931"/>
            <a:chExt cx="2448272" cy="3943350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414" r="23456"/>
            <a:stretch/>
          </p:blipFill>
          <p:spPr>
            <a:xfrm>
              <a:off x="434091" y="1840931"/>
              <a:ext cx="2448272" cy="394335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/>
                <p:cNvSpPr txBox="1"/>
                <p:nvPr/>
              </p:nvSpPr>
              <p:spPr>
                <a:xfrm>
                  <a:off x="2533405" y="4104306"/>
                  <a:ext cx="223203" cy="2308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AR" sz="15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15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s-AR" sz="15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s-AR" sz="1500" dirty="0"/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3405" y="4104306"/>
                  <a:ext cx="223203" cy="230832"/>
                </a:xfrm>
                <a:prstGeom prst="rect">
                  <a:avLst/>
                </a:prstGeom>
                <a:blipFill>
                  <a:blip r:embed="rId8"/>
                  <a:stretch>
                    <a:fillRect l="-13889" r="-5556" b="-10526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uadroTexto 27"/>
                <p:cNvSpPr txBox="1"/>
                <p:nvPr/>
              </p:nvSpPr>
              <p:spPr>
                <a:xfrm>
                  <a:off x="2323373" y="1943198"/>
                  <a:ext cx="223203" cy="2308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AR" sz="15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15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s-AR" sz="15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AR" sz="1500" dirty="0"/>
                </a:p>
              </p:txBody>
            </p:sp>
          </mc:Choice>
          <mc:Fallback xmlns="">
            <p:sp>
              <p:nvSpPr>
                <p:cNvPr id="28" name="CuadroTexto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3373" y="1943198"/>
                  <a:ext cx="223203" cy="230832"/>
                </a:xfrm>
                <a:prstGeom prst="rect">
                  <a:avLst/>
                </a:prstGeom>
                <a:blipFill>
                  <a:blip r:embed="rId9"/>
                  <a:stretch>
                    <a:fillRect l="-13514" r="-2703" b="-10526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uadroTexto 28"/>
                <p:cNvSpPr txBox="1"/>
                <p:nvPr/>
              </p:nvSpPr>
              <p:spPr>
                <a:xfrm>
                  <a:off x="1841574" y="3873474"/>
                  <a:ext cx="223203" cy="2308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AR" sz="15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15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s-AR" sz="15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s-AR" sz="1500" dirty="0"/>
                </a:p>
              </p:txBody>
            </p:sp>
          </mc:Choice>
          <mc:Fallback xmlns="">
            <p:sp>
              <p:nvSpPr>
                <p:cNvPr id="29" name="CuadroTexto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1574" y="3873474"/>
                  <a:ext cx="223203" cy="230832"/>
                </a:xfrm>
                <a:prstGeom prst="rect">
                  <a:avLst/>
                </a:prstGeom>
                <a:blipFill>
                  <a:blip r:embed="rId10"/>
                  <a:stretch>
                    <a:fillRect l="-13514" r="-2703" b="-10526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CuadroTexto 29"/>
                <p:cNvSpPr txBox="1"/>
                <p:nvPr/>
              </p:nvSpPr>
              <p:spPr>
                <a:xfrm>
                  <a:off x="743770" y="2348457"/>
                  <a:ext cx="699935" cy="2308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AR" sz="15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15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/>
                        </m:sSub>
                        <m:r>
                          <a:rPr lang="es-AR" sz="15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s-AR" sz="1500" dirty="0"/>
                </a:p>
              </p:txBody>
            </p:sp>
          </mc:Choice>
          <mc:Fallback>
            <p:sp>
              <p:nvSpPr>
                <p:cNvPr id="30" name="CuadroTexto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770" y="2348457"/>
                  <a:ext cx="699935" cy="230832"/>
                </a:xfrm>
                <a:prstGeom prst="rect">
                  <a:avLst/>
                </a:prstGeom>
                <a:blipFill>
                  <a:blip r:embed="rId11"/>
                  <a:stretch>
                    <a:fillRect l="-2609" r="-4348" b="-2632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411759" cy="365125"/>
          </a:xfrm>
        </p:spPr>
        <p:txBody>
          <a:bodyPr/>
          <a:lstStyle/>
          <a:p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Profesor: Ing. </a:t>
            </a:r>
            <a:r>
              <a:rPr lang="es-ES" sz="1200" b="1" dirty="0" err="1" smtClean="0">
                <a:latin typeface="Times New Roman" pitchFamily="18" charset="0"/>
                <a:cs typeface="Times New Roman" pitchFamily="18" charset="0"/>
              </a:rPr>
              <a:t>Aer</a:t>
            </a:r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s-ES" sz="1200" b="1" dirty="0" err="1" smtClean="0">
                <a:latin typeface="Times New Roman" pitchFamily="18" charset="0"/>
                <a:cs typeface="Times New Roman" pitchFamily="18" charset="0"/>
              </a:rPr>
              <a:t>Walid</a:t>
            </a:r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 HANNA</a:t>
            </a:r>
            <a:endParaRPr lang="es-E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ctrTitle" idx="4294967295"/>
          </p:nvPr>
        </p:nvSpPr>
        <p:spPr>
          <a:xfrm>
            <a:off x="0" y="987004"/>
            <a:ext cx="8786813" cy="785812"/>
          </a:xfrm>
        </p:spPr>
        <p:txBody>
          <a:bodyPr>
            <a:noAutofit/>
          </a:bodyPr>
          <a:lstStyle/>
          <a:p>
            <a:pPr algn="l"/>
            <a:r>
              <a:rPr lang="es-AR" sz="3500" u="sng" dirty="0" smtClean="0">
                <a:latin typeface="Times New Roman" pitchFamily="18" charset="0"/>
                <a:cs typeface="Times New Roman" pitchFamily="18" charset="0"/>
              </a:rPr>
              <a:t>Tiro vertical</a:t>
            </a:r>
            <a:endParaRPr lang="es-ES" sz="3500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0"/>
            <a:ext cx="2000232" cy="1147192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>
            <a:off x="0" y="1000108"/>
            <a:ext cx="9144000" cy="1588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13"/>
          <a:srcRect l="30490" r="63741"/>
          <a:stretch/>
        </p:blipFill>
        <p:spPr>
          <a:xfrm>
            <a:off x="496060" y="3478889"/>
            <a:ext cx="504056" cy="2280708"/>
          </a:xfrm>
          <a:prstGeom prst="rect">
            <a:avLst/>
          </a:prstGeom>
        </p:spPr>
      </p:pic>
      <p:grpSp>
        <p:nvGrpSpPr>
          <p:cNvPr id="19" name="Grupo 18"/>
          <p:cNvGrpSpPr/>
          <p:nvPr/>
        </p:nvGrpSpPr>
        <p:grpSpPr>
          <a:xfrm>
            <a:off x="2882363" y="1818190"/>
            <a:ext cx="6211395" cy="584327"/>
            <a:chOff x="357158" y="2187522"/>
            <a:chExt cx="6211395" cy="584327"/>
          </a:xfrm>
        </p:grpSpPr>
        <p:sp>
          <p:nvSpPr>
            <p:cNvPr id="21" name="11 CuadroTexto"/>
            <p:cNvSpPr txBox="1"/>
            <p:nvPr/>
          </p:nvSpPr>
          <p:spPr>
            <a:xfrm>
              <a:off x="357158" y="2276872"/>
              <a:ext cx="4214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es-ES" i="1" dirty="0" smtClean="0">
                  <a:latin typeface="Times New Roman" pitchFamily="18" charset="0"/>
                  <a:cs typeface="Times New Roman" pitchFamily="18" charset="0"/>
                </a:rPr>
                <a:t>Cuando alcanza la altura máxima  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CuadroTexto 21"/>
                <p:cNvSpPr txBox="1"/>
                <p:nvPr/>
              </p:nvSpPr>
              <p:spPr>
                <a:xfrm>
                  <a:off x="5003637" y="2187522"/>
                  <a:ext cx="1564916" cy="5843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s-A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sz="2000" i="1" smtClean="0">
                                <a:latin typeface="Cambria Math" panose="02040503050406030204" pitchFamily="18" charset="0"/>
                              </a:rPr>
                              <m:t>𝑑𝑦</m:t>
                            </m:r>
                          </m:num>
                          <m:den>
                            <m:r>
                              <a:rPr lang="es-AR" sz="200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sSub>
                          <m:sSubPr>
                            <m:ctrlPr>
                              <a:rPr lang="es-A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s-AR" sz="2000" dirty="0"/>
                </a:p>
              </p:txBody>
            </p:sp>
          </mc:Choice>
          <mc:Fallback>
            <p:sp>
              <p:nvSpPr>
                <p:cNvPr id="22" name="CuadroTexto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3637" y="2187522"/>
                  <a:ext cx="1564916" cy="58432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upo 22"/>
          <p:cNvGrpSpPr/>
          <p:nvPr/>
        </p:nvGrpSpPr>
        <p:grpSpPr>
          <a:xfrm>
            <a:off x="2882363" y="2564904"/>
            <a:ext cx="6111580" cy="646331"/>
            <a:chOff x="357158" y="2010583"/>
            <a:chExt cx="6111580" cy="646331"/>
          </a:xfrm>
        </p:grpSpPr>
        <p:sp>
          <p:nvSpPr>
            <p:cNvPr id="24" name="11 CuadroTexto"/>
            <p:cNvSpPr txBox="1"/>
            <p:nvPr/>
          </p:nvSpPr>
          <p:spPr>
            <a:xfrm>
              <a:off x="357158" y="2010583"/>
              <a:ext cx="42148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es-ES" i="1" dirty="0" smtClean="0">
                  <a:latin typeface="Times New Roman" pitchFamily="18" charset="0"/>
                  <a:cs typeface="Times New Roman" pitchFamily="18" charset="0"/>
                </a:rPr>
                <a:t>El tiempo que tarda en subir es el mismo que tarda bajar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uadroTexto 24"/>
                <p:cNvSpPr txBox="1"/>
                <p:nvPr/>
              </p:nvSpPr>
              <p:spPr>
                <a:xfrm>
                  <a:off x="4572000" y="2084589"/>
                  <a:ext cx="189673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A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A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s-A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s-A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A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AR" sz="2000" dirty="0"/>
                </a:p>
              </p:txBody>
            </p:sp>
          </mc:Choice>
          <mc:Fallback xmlns="">
            <p:sp>
              <p:nvSpPr>
                <p:cNvPr id="25" name="CuadroTexto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2084589"/>
                  <a:ext cx="1896738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608" r="-643" b="-12000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ángulo 31"/>
              <p:cNvSpPr/>
              <p:nvPr/>
            </p:nvSpPr>
            <p:spPr>
              <a:xfrm>
                <a:off x="3208105" y="3429000"/>
                <a:ext cx="4601743" cy="668516"/>
              </a:xfrm>
              <a:prstGeom prst="rect">
                <a:avLst/>
              </a:prstGeom>
              <a:ln w="28575">
                <a:solidFill>
                  <a:schemeClr val="accent2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s-AR" sz="20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 </m:t>
                          </m:r>
                          <m:r>
                            <a:rPr lang="es-AR" sz="20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s-AR" sz="20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𝒕</m:t>
                          </m:r>
                          <m:r>
                            <a:rPr lang="es-AR" sz="20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)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0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s-AR" sz="20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𝟎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±</m:t>
                      </m:r>
                      <m:sSub>
                        <m:sSubPr>
                          <m:ctrlPr>
                            <a:rPr lang="es-A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sSub>
                        <m:sSubPr>
                          <m:ctrlPr>
                            <a:rPr lang="es-ES" sz="20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s-AR" sz="20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 (</m:t>
                          </m:r>
                          <m:r>
                            <a:rPr lang="es-AR" sz="20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𝒕</m:t>
                          </m:r>
                        </m:e>
                        <m:sub/>
                      </m:sSub>
                      <m:r>
                        <a:rPr lang="es-AR" sz="2000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S" sz="20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s-AR" sz="20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s-AR" sz="20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𝟎</m:t>
                          </m:r>
                        </m:sub>
                      </m:sSub>
                      <m:r>
                        <a:rPr lang="es-AR" sz="2000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±</m:t>
                      </m:r>
                      <m:f>
                        <m:fPr>
                          <m:ctrlPr>
                            <a:rPr lang="es-AR" sz="20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s-AR" sz="20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s-AR" sz="20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𝟐</m:t>
                          </m:r>
                        </m:den>
                      </m:f>
                      <m:r>
                        <a:rPr lang="es-AR" sz="20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𝒈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  <m:sSup>
                        <m:sSupPr>
                          <m:ctrlPr>
                            <a:rPr lang="es-AR" sz="20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s-AR" sz="20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s-AR" sz="20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𝒕</m:t>
                          </m:r>
                          <m:r>
                            <a:rPr lang="es-AR" sz="20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sz="2000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s-AR" sz="2000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s-AR" sz="2000" dirty="0"/>
                            <m:t>) </m:t>
                          </m:r>
                        </m:e>
                        <m:sup>
                          <m:r>
                            <a:rPr lang="es-AR" sz="20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32" name="Rectángulo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105" y="3429000"/>
                <a:ext cx="4601743" cy="66851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2857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lecha derecha 9"/>
          <p:cNvSpPr/>
          <p:nvPr/>
        </p:nvSpPr>
        <p:spPr>
          <a:xfrm>
            <a:off x="6876256" y="2101467"/>
            <a:ext cx="360040" cy="128793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CuadroTexto 25"/>
          <p:cNvSpPr txBox="1"/>
          <p:nvPr/>
        </p:nvSpPr>
        <p:spPr>
          <a:xfrm>
            <a:off x="3211722" y="4191519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Ecuación de posición en función del tiempo</a:t>
            </a:r>
            <a:endParaRPr lang="es-A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ángulo 30"/>
              <p:cNvSpPr/>
              <p:nvPr/>
            </p:nvSpPr>
            <p:spPr>
              <a:xfrm>
                <a:off x="3208105" y="4797152"/>
                <a:ext cx="3283184" cy="676917"/>
              </a:xfrm>
              <a:prstGeom prst="rect">
                <a:avLst/>
              </a:prstGeom>
              <a:ln w="28575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20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s-ES" sz="20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𝒅𝒚</m:t>
                          </m:r>
                        </m:num>
                        <m:den>
                          <m:r>
                            <a:rPr lang="es-ES" sz="20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𝒅</m:t>
                          </m:r>
                          <m:r>
                            <a:rPr lang="es-AR" sz="20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𝒕</m:t>
                          </m:r>
                        </m:den>
                      </m:f>
                      <m:r>
                        <a:rPr lang="es-AR" sz="20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𝟎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 </m:t>
                      </m:r>
                      <m:sSub>
                        <m:sSubPr>
                          <m:ctrlPr>
                            <a:rPr lang="es-A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−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𝒈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  <m:sSup>
                        <m:sSupPr>
                          <m:ctrlPr>
                            <a:rPr lang="es-AR" sz="20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ES" sz="2000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 (</m:t>
                              </m:r>
                              <m:r>
                                <a:rPr lang="es-AR" sz="2000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s-AR" sz="2000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𝒉𝒎𝒂𝒙</m:t>
                              </m:r>
                            </m:sub>
                          </m:sSub>
                          <m:r>
                            <a:rPr lang="es-AR" sz="20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)</m:t>
                          </m:r>
                        </m:e>
                        <m:sup/>
                      </m:sSup>
                    </m:oMath>
                  </m:oMathPara>
                </a14:m>
                <a:endParaRPr lang="es-AR" sz="2000" dirty="0"/>
              </a:p>
            </p:txBody>
          </p:sp>
        </mc:Choice>
        <mc:Fallback>
          <p:sp>
            <p:nvSpPr>
              <p:cNvPr id="31" name="Rectángulo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105" y="4797152"/>
                <a:ext cx="3283184" cy="67691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CuadroTexto 32"/>
          <p:cNvSpPr txBox="1"/>
          <p:nvPr/>
        </p:nvSpPr>
        <p:spPr>
          <a:xfrm>
            <a:off x="5241588" y="5838983"/>
            <a:ext cx="38373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Tiempo en que se alcanza la Altura máxima </a:t>
            </a:r>
            <a:endParaRPr lang="es-AR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ángulo 33"/>
              <p:cNvSpPr/>
              <p:nvPr/>
            </p:nvSpPr>
            <p:spPr>
              <a:xfrm>
                <a:off x="3347864" y="5710370"/>
                <a:ext cx="1828802" cy="542264"/>
              </a:xfrm>
              <a:prstGeom prst="rect">
                <a:avLst/>
              </a:prstGeom>
              <a:ln w="28575">
                <a:solidFill>
                  <a:schemeClr val="accent2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es-ES" sz="20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AR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0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s-AR" sz="20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num>
                      <m:den>
                        <m:r>
                          <a:rPr lang="es-AR" sz="20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𝒈</m:t>
                        </m:r>
                      </m:den>
                    </m:f>
                    <m:r>
                      <a:rPr lang="es-AR" sz="20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s-ES" sz="20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s-AR" sz="20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</m:t>
                        </m:r>
                        <m:r>
                          <a:rPr lang="es-AR" sz="20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𝒕</m:t>
                        </m:r>
                      </m:e>
                      <m:sub>
                        <m:r>
                          <a:rPr lang="es-AR" sz="20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𝒉𝒎𝒂𝒙</m:t>
                        </m:r>
                      </m:sub>
                    </m:sSub>
                  </m:oMath>
                </a14:m>
                <a:r>
                  <a:rPr lang="es-AR" sz="2000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s-AR" sz="20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</m:t>
                        </m:r>
                        <m:r>
                          <a:rPr lang="es-AR" sz="20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𝒕</m:t>
                        </m:r>
                      </m:e>
                      <m:sub>
                        <m:r>
                          <a:rPr lang="es-AR" sz="20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s-AR" sz="2000" dirty="0"/>
              </a:p>
            </p:txBody>
          </p:sp>
        </mc:Choice>
        <mc:Fallback>
          <p:sp>
            <p:nvSpPr>
              <p:cNvPr id="34" name="Rectá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5710370"/>
                <a:ext cx="1828802" cy="54226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2857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447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411759" cy="365125"/>
          </a:xfrm>
        </p:spPr>
        <p:txBody>
          <a:bodyPr/>
          <a:lstStyle/>
          <a:p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Profesor: Ing. </a:t>
            </a:r>
            <a:r>
              <a:rPr lang="es-ES" sz="1200" b="1" dirty="0" err="1" smtClean="0">
                <a:latin typeface="Times New Roman" pitchFamily="18" charset="0"/>
                <a:cs typeface="Times New Roman" pitchFamily="18" charset="0"/>
              </a:rPr>
              <a:t>Aer</a:t>
            </a:r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s-ES" sz="1200" b="1" dirty="0" err="1" smtClean="0">
                <a:latin typeface="Times New Roman" pitchFamily="18" charset="0"/>
                <a:cs typeface="Times New Roman" pitchFamily="18" charset="0"/>
              </a:rPr>
              <a:t>Walid</a:t>
            </a:r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 HANNA</a:t>
            </a:r>
            <a:endParaRPr lang="es-E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5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ctrTitle" idx="4294967295"/>
          </p:nvPr>
        </p:nvSpPr>
        <p:spPr>
          <a:xfrm>
            <a:off x="0" y="1168400"/>
            <a:ext cx="8786813" cy="785813"/>
          </a:xfrm>
        </p:spPr>
        <p:txBody>
          <a:bodyPr>
            <a:noAutofit/>
          </a:bodyPr>
          <a:lstStyle/>
          <a:p>
            <a:pPr algn="l"/>
            <a:r>
              <a:rPr lang="es-AR" sz="3500" u="sng" dirty="0" smtClean="0">
                <a:latin typeface="Times New Roman" pitchFamily="18" charset="0"/>
                <a:cs typeface="Times New Roman" pitchFamily="18" charset="0"/>
              </a:rPr>
              <a:t>Caída libre</a:t>
            </a:r>
            <a:endParaRPr lang="es-ES" sz="3500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000232" cy="1147192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>
            <a:off x="0" y="1000108"/>
            <a:ext cx="9144000" cy="1588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7" name="11 CuadroTexto"/>
          <p:cNvSpPr txBox="1"/>
          <p:nvPr/>
        </p:nvSpPr>
        <p:spPr>
          <a:xfrm>
            <a:off x="386649" y="3760068"/>
            <a:ext cx="86073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sz="2500" i="1" dirty="0" smtClean="0">
                <a:latin typeface="Times New Roman" pitchFamily="18" charset="0"/>
                <a:cs typeface="Times New Roman" pitchFamily="18" charset="0"/>
              </a:rPr>
              <a:t>Movimiento MRUV</a:t>
            </a:r>
            <a:endParaRPr lang="es-E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11 CuadroTexto"/>
          <p:cNvSpPr txBox="1"/>
          <p:nvPr/>
        </p:nvSpPr>
        <p:spPr>
          <a:xfrm>
            <a:off x="377730" y="4452519"/>
            <a:ext cx="86073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sz="2500" i="1" dirty="0" smtClean="0">
                <a:latin typeface="Times New Roman" pitchFamily="18" charset="0"/>
                <a:cs typeface="Times New Roman" pitchFamily="18" charset="0"/>
              </a:rPr>
              <a:t>Movimiento unidimensional</a:t>
            </a:r>
            <a:endParaRPr lang="es-ES" sz="25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386649" y="3129734"/>
            <a:ext cx="5262190" cy="477054"/>
            <a:chOff x="357158" y="2951946"/>
            <a:chExt cx="5262190" cy="477054"/>
          </a:xfrm>
        </p:grpSpPr>
        <p:sp>
          <p:nvSpPr>
            <p:cNvPr id="14" name="11 CuadroTexto"/>
            <p:cNvSpPr txBox="1"/>
            <p:nvPr/>
          </p:nvSpPr>
          <p:spPr>
            <a:xfrm>
              <a:off x="357158" y="2951946"/>
              <a:ext cx="435885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es-ES" sz="2500" i="1" dirty="0" smtClean="0">
                  <a:latin typeface="Times New Roman" pitchFamily="18" charset="0"/>
                  <a:cs typeface="Times New Roman" pitchFamily="18" charset="0"/>
                </a:rPr>
                <a:t>Aceleración de la gravedad 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uadroTexto 14"/>
                <p:cNvSpPr txBox="1"/>
                <p:nvPr/>
              </p:nvSpPr>
              <p:spPr>
                <a:xfrm>
                  <a:off x="4651904" y="3018618"/>
                  <a:ext cx="967444" cy="3847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s-AR" sz="2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AR" sz="25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  <m:r>
                          <a:rPr lang="es-AR" sz="25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</m:oMath>
                    </m:oMathPara>
                  </a14:m>
                  <a:endParaRPr lang="es-AR" sz="2500" dirty="0"/>
                </a:p>
              </p:txBody>
            </p:sp>
          </mc:Choice>
          <mc:Fallback xmlns="">
            <p:sp>
              <p:nvSpPr>
                <p:cNvPr id="15" name="Cuadro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1904" y="3018618"/>
                  <a:ext cx="967444" cy="384721"/>
                </a:xfrm>
                <a:prstGeom prst="rect">
                  <a:avLst/>
                </a:prstGeom>
                <a:blipFill>
                  <a:blip r:embed="rId5"/>
                  <a:stretch>
                    <a:fillRect l="-6289" r="-5660" b="-20635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11 CuadroTexto"/>
          <p:cNvSpPr txBox="1"/>
          <p:nvPr/>
        </p:nvSpPr>
        <p:spPr>
          <a:xfrm>
            <a:off x="377730" y="5144970"/>
            <a:ext cx="86073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sz="2500" i="1" dirty="0" smtClean="0">
                <a:latin typeface="Times New Roman" pitchFamily="18" charset="0"/>
                <a:cs typeface="Times New Roman" pitchFamily="18" charset="0"/>
              </a:rPr>
              <a:t>Se desprecia la resistencia del aire</a:t>
            </a:r>
            <a:endParaRPr lang="es-ES" sz="25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314693" y="2373713"/>
            <a:ext cx="8669026" cy="861774"/>
            <a:chOff x="314693" y="2373713"/>
            <a:chExt cx="8669026" cy="861774"/>
          </a:xfrm>
        </p:grpSpPr>
        <p:grpSp>
          <p:nvGrpSpPr>
            <p:cNvPr id="6" name="Grupo 5"/>
            <p:cNvGrpSpPr/>
            <p:nvPr/>
          </p:nvGrpSpPr>
          <p:grpSpPr>
            <a:xfrm>
              <a:off x="314693" y="2373713"/>
              <a:ext cx="7281643" cy="861774"/>
              <a:chOff x="357158" y="2276872"/>
              <a:chExt cx="5300845" cy="861774"/>
            </a:xfrm>
          </p:grpSpPr>
          <p:sp>
            <p:nvSpPr>
              <p:cNvPr id="12" name="11 CuadroTexto"/>
              <p:cNvSpPr txBox="1"/>
              <p:nvPr/>
            </p:nvSpPr>
            <p:spPr>
              <a:xfrm>
                <a:off x="357158" y="2276872"/>
                <a:ext cx="3926810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s-ES" sz="2500" i="1" dirty="0" smtClean="0">
                    <a:latin typeface="Times New Roman" pitchFamily="18" charset="0"/>
                    <a:cs typeface="Times New Roman" pitchFamily="18" charset="0"/>
                  </a:rPr>
                  <a:t>Velocidad inicial nula o no nula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CuadroTexto 4"/>
                  <p:cNvSpPr txBox="1"/>
                  <p:nvPr/>
                </p:nvSpPr>
                <p:spPr>
                  <a:xfrm>
                    <a:off x="4572000" y="2323038"/>
                    <a:ext cx="1086003" cy="3847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AR" sz="25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5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AR" sz="25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AR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≠0</m:t>
                          </m:r>
                        </m:oMath>
                      </m:oMathPara>
                    </a14:m>
                    <a:endParaRPr lang="es-AR" sz="2500" dirty="0"/>
                  </a:p>
                </p:txBody>
              </p:sp>
            </mc:Choice>
            <mc:Fallback xmlns="">
              <p:sp>
                <p:nvSpPr>
                  <p:cNvPr id="5" name="CuadroTexto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72000" y="2323038"/>
                    <a:ext cx="1086003" cy="38472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9524"/>
                    </a:stretch>
                  </a:blipFill>
                </p:spPr>
                <p:txBody>
                  <a:bodyPr/>
                  <a:lstStyle/>
                  <a:p>
                    <a:r>
                      <a:rPr lang="es-A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CuadroTexto 18"/>
                <p:cNvSpPr txBox="1"/>
                <p:nvPr/>
              </p:nvSpPr>
              <p:spPr>
                <a:xfrm>
                  <a:off x="7897716" y="2419879"/>
                  <a:ext cx="1086003" cy="3847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AR" sz="25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5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AR" sz="25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s-AR" sz="25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s-AR" sz="2500" dirty="0"/>
                </a:p>
              </p:txBody>
            </p:sp>
          </mc:Choice>
          <mc:Fallback>
            <p:sp>
              <p:nvSpPr>
                <p:cNvPr id="19" name="CuadroTexto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7716" y="2419879"/>
                  <a:ext cx="1086003" cy="384721"/>
                </a:xfrm>
                <a:prstGeom prst="rect">
                  <a:avLst/>
                </a:prstGeom>
                <a:blipFill>
                  <a:blip r:embed="rId6"/>
                  <a:stretch>
                    <a:fillRect l="-2809" r="-5056" b="-9524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CuadroTexto 20"/>
            <p:cNvSpPr txBox="1"/>
            <p:nvPr/>
          </p:nvSpPr>
          <p:spPr>
            <a:xfrm>
              <a:off x="7452320" y="2478794"/>
              <a:ext cx="43204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500" dirty="0" err="1" smtClean="0"/>
                <a:t>ó</a:t>
              </a:r>
              <a:endParaRPr lang="es-AR" sz="1500" dirty="0"/>
            </a:p>
          </p:txBody>
        </p:sp>
        <p:sp>
          <p:nvSpPr>
            <p:cNvPr id="3" name="Flecha derecha 2"/>
            <p:cNvSpPr/>
            <p:nvPr/>
          </p:nvSpPr>
          <p:spPr>
            <a:xfrm>
              <a:off x="5292080" y="2525459"/>
              <a:ext cx="812440" cy="260066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</p:grpSp>
    </p:spTree>
    <p:extLst>
      <p:ext uri="{BB962C8B-B14F-4D97-AF65-F5344CB8AC3E}">
        <p14:creationId xmlns:p14="http://schemas.microsoft.com/office/powerpoint/2010/main" val="205704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  <p:bldP spid="20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411759" cy="365125"/>
          </a:xfrm>
        </p:spPr>
        <p:txBody>
          <a:bodyPr/>
          <a:lstStyle/>
          <a:p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Profesor: Ing. </a:t>
            </a:r>
            <a:r>
              <a:rPr lang="es-ES" sz="1200" b="1" dirty="0" err="1" smtClean="0">
                <a:latin typeface="Times New Roman" pitchFamily="18" charset="0"/>
                <a:cs typeface="Times New Roman" pitchFamily="18" charset="0"/>
              </a:rPr>
              <a:t>Aer</a:t>
            </a:r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s-ES" sz="1200" b="1" dirty="0" err="1" smtClean="0">
                <a:latin typeface="Times New Roman" pitchFamily="18" charset="0"/>
                <a:cs typeface="Times New Roman" pitchFamily="18" charset="0"/>
              </a:rPr>
              <a:t>Walid</a:t>
            </a:r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 HANNA</a:t>
            </a:r>
            <a:endParaRPr lang="es-E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6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ctrTitle" idx="4294967295"/>
          </p:nvPr>
        </p:nvSpPr>
        <p:spPr>
          <a:xfrm>
            <a:off x="0" y="1052513"/>
            <a:ext cx="8786813" cy="785812"/>
          </a:xfrm>
        </p:spPr>
        <p:txBody>
          <a:bodyPr>
            <a:noAutofit/>
          </a:bodyPr>
          <a:lstStyle/>
          <a:p>
            <a:pPr algn="l"/>
            <a:r>
              <a:rPr lang="es-AR" sz="3500" u="sng" dirty="0" smtClean="0">
                <a:latin typeface="Times New Roman" pitchFamily="18" charset="0"/>
                <a:cs typeface="Times New Roman" pitchFamily="18" charset="0"/>
              </a:rPr>
              <a:t>Caída Libre</a:t>
            </a:r>
            <a:endParaRPr lang="es-ES" sz="3500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000232" cy="1147192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>
            <a:off x="0" y="1000108"/>
            <a:ext cx="9144000" cy="1588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4"/>
          <a:srcRect l="30490" r="63741"/>
          <a:stretch/>
        </p:blipFill>
        <p:spPr>
          <a:xfrm>
            <a:off x="4820" y="2089589"/>
            <a:ext cx="390716" cy="17678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/>
              <p:cNvSpPr txBox="1"/>
              <p:nvPr/>
            </p:nvSpPr>
            <p:spPr>
              <a:xfrm>
                <a:off x="2208477" y="2831193"/>
                <a:ext cx="223203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AR" sz="15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AR" sz="1500" dirty="0"/>
              </a:p>
            </p:txBody>
          </p:sp>
        </mc:Choice>
        <mc:Fallback xmlns="">
          <p:sp>
            <p:nvSpPr>
              <p:cNvPr id="29" name="Cuadro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477" y="2831193"/>
                <a:ext cx="223203" cy="230832"/>
              </a:xfrm>
              <a:prstGeom prst="rect">
                <a:avLst/>
              </a:prstGeom>
              <a:blipFill>
                <a:blip r:embed="rId5"/>
                <a:stretch>
                  <a:fillRect l="-13514" r="-2703" b="-1052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/>
              <p:cNvSpPr txBox="1"/>
              <p:nvPr/>
            </p:nvSpPr>
            <p:spPr>
              <a:xfrm>
                <a:off x="2208477" y="2523862"/>
                <a:ext cx="651589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5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AR" sz="15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AR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sz="1500" dirty="0"/>
              </a:p>
            </p:txBody>
          </p:sp>
        </mc:Choice>
        <mc:Fallback xmlns="">
          <p:sp>
            <p:nvSpPr>
              <p:cNvPr id="30" name="Cuadro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477" y="2523862"/>
                <a:ext cx="651589" cy="230832"/>
              </a:xfrm>
              <a:prstGeom prst="rect">
                <a:avLst/>
              </a:prstGeom>
              <a:blipFill>
                <a:blip r:embed="rId6"/>
                <a:stretch>
                  <a:fillRect l="-2804" r="-4673" b="-1052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ángulo 31"/>
              <p:cNvSpPr/>
              <p:nvPr/>
            </p:nvSpPr>
            <p:spPr>
              <a:xfrm>
                <a:off x="3563888" y="1844824"/>
                <a:ext cx="4601743" cy="668516"/>
              </a:xfrm>
              <a:prstGeom prst="rect">
                <a:avLst/>
              </a:prstGeom>
              <a:ln w="28575">
                <a:solidFill>
                  <a:schemeClr val="accent2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s-AR" sz="20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 </m:t>
                          </m:r>
                          <m:r>
                            <a:rPr lang="es-AR" sz="20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s-AR" sz="20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𝒕</m:t>
                          </m:r>
                          <m:r>
                            <a:rPr lang="es-AR" sz="20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)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0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s-AR" sz="20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𝟎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A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sSub>
                        <m:sSubPr>
                          <m:ctrlPr>
                            <a:rPr lang="es-ES" sz="20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s-AR" sz="20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 (</m:t>
                          </m:r>
                          <m:r>
                            <a:rPr lang="es-AR" sz="20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𝒕</m:t>
                          </m:r>
                        </m:e>
                        <m:sub/>
                      </m:sSub>
                      <m:r>
                        <a:rPr lang="es-AR" sz="2000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S" sz="20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s-AR" sz="20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s-AR" sz="20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𝟎</m:t>
                          </m:r>
                        </m:sub>
                      </m:sSub>
                      <m:r>
                        <a:rPr lang="es-AR" sz="2000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−</m:t>
                      </m:r>
                      <m:f>
                        <m:fPr>
                          <m:ctrlPr>
                            <a:rPr lang="es-AR" sz="20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s-AR" sz="20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s-AR" sz="20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𝟐</m:t>
                          </m:r>
                        </m:den>
                      </m:f>
                      <m:r>
                        <a:rPr lang="es-AR" sz="20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𝒈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  <m:sSup>
                        <m:sSupPr>
                          <m:ctrlPr>
                            <a:rPr lang="es-AR" sz="20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s-AR" sz="20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s-AR" sz="20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𝒕</m:t>
                          </m:r>
                          <m:r>
                            <a:rPr lang="es-AR" sz="20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sz="2000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s-AR" sz="2000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s-AR" sz="2000" dirty="0"/>
                            <m:t>) </m:t>
                          </m:r>
                        </m:e>
                        <m:sup>
                          <m:r>
                            <a:rPr lang="es-AR" sz="20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32" name="Rectángulo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1844824"/>
                <a:ext cx="4601743" cy="6685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Imagen 2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60"/>
          <a:stretch/>
        </p:blipFill>
        <p:spPr>
          <a:xfrm>
            <a:off x="392404" y="1986962"/>
            <a:ext cx="1793776" cy="39433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uadroTexto 32"/>
              <p:cNvSpPr txBox="1"/>
              <p:nvPr/>
            </p:nvSpPr>
            <p:spPr>
              <a:xfrm>
                <a:off x="2208477" y="2018115"/>
                <a:ext cx="651589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5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AR" sz="15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AR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s-AR" sz="1500" dirty="0"/>
              </a:p>
            </p:txBody>
          </p:sp>
        </mc:Choice>
        <mc:Fallback>
          <p:sp>
            <p:nvSpPr>
              <p:cNvPr id="33" name="Cuadro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477" y="2018115"/>
                <a:ext cx="651589" cy="230832"/>
              </a:xfrm>
              <a:prstGeom prst="rect">
                <a:avLst/>
              </a:prstGeom>
              <a:blipFill>
                <a:blip r:embed="rId9"/>
                <a:stretch>
                  <a:fillRect l="-2804" r="-4673" b="-1052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/>
              <p:cNvSpPr txBox="1"/>
              <p:nvPr/>
            </p:nvSpPr>
            <p:spPr>
              <a:xfrm>
                <a:off x="1900525" y="5437252"/>
                <a:ext cx="223203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AR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AR" sz="1500" dirty="0"/>
              </a:p>
            </p:txBody>
          </p:sp>
        </mc:Choice>
        <mc:Fallback xmlns="">
          <p:sp>
            <p:nvSpPr>
              <p:cNvPr id="28" name="Cuadro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525" y="5437252"/>
                <a:ext cx="223203" cy="230832"/>
              </a:xfrm>
              <a:prstGeom prst="rect">
                <a:avLst/>
              </a:prstGeom>
              <a:blipFill>
                <a:blip r:embed="rId10"/>
                <a:stretch>
                  <a:fillRect l="-13889" r="-5556" b="-1052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uadroTexto 14"/>
          <p:cNvSpPr txBox="1"/>
          <p:nvPr/>
        </p:nvSpPr>
        <p:spPr>
          <a:xfrm>
            <a:off x="3678720" y="2675656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Ecuación de posición en función del tiempo</a:t>
            </a:r>
            <a:endParaRPr lang="es-A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84" y="3288100"/>
            <a:ext cx="5974749" cy="2876731"/>
          </a:xfrm>
          <a:prstGeom prst="rect">
            <a:avLst/>
          </a:prstGeom>
        </p:spPr>
      </p:pic>
      <p:sp>
        <p:nvSpPr>
          <p:cNvPr id="5" name="Abrir llave 4"/>
          <p:cNvSpPr/>
          <p:nvPr/>
        </p:nvSpPr>
        <p:spPr>
          <a:xfrm>
            <a:off x="2123728" y="1916832"/>
            <a:ext cx="123496" cy="892134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CuadroTexto 5"/>
          <p:cNvSpPr txBox="1"/>
          <p:nvPr/>
        </p:nvSpPr>
        <p:spPr>
          <a:xfrm>
            <a:off x="2339548" y="2282023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err="1" smtClean="0"/>
              <a:t>ó</a:t>
            </a:r>
            <a:endParaRPr lang="es-AR" sz="1200" dirty="0"/>
          </a:p>
        </p:txBody>
      </p:sp>
    </p:spTree>
    <p:extLst>
      <p:ext uri="{BB962C8B-B14F-4D97-AF65-F5344CB8AC3E}">
        <p14:creationId xmlns:p14="http://schemas.microsoft.com/office/powerpoint/2010/main" val="377701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411759" cy="365125"/>
          </a:xfrm>
        </p:spPr>
        <p:txBody>
          <a:bodyPr/>
          <a:lstStyle/>
          <a:p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Profesor: Ing. </a:t>
            </a:r>
            <a:r>
              <a:rPr lang="es-ES" sz="1200" b="1" dirty="0" err="1" smtClean="0">
                <a:latin typeface="Times New Roman" pitchFamily="18" charset="0"/>
                <a:cs typeface="Times New Roman" pitchFamily="18" charset="0"/>
              </a:rPr>
              <a:t>Aer</a:t>
            </a:r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s-ES" sz="1200" b="1" dirty="0" err="1" smtClean="0">
                <a:latin typeface="Times New Roman" pitchFamily="18" charset="0"/>
                <a:cs typeface="Times New Roman" pitchFamily="18" charset="0"/>
              </a:rPr>
              <a:t>Walid</a:t>
            </a:r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 HANNA</a:t>
            </a:r>
            <a:endParaRPr lang="es-E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7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ctrTitle" idx="4294967295"/>
          </p:nvPr>
        </p:nvSpPr>
        <p:spPr>
          <a:xfrm>
            <a:off x="0" y="1168400"/>
            <a:ext cx="8786813" cy="785813"/>
          </a:xfrm>
        </p:spPr>
        <p:txBody>
          <a:bodyPr>
            <a:noAutofit/>
          </a:bodyPr>
          <a:lstStyle/>
          <a:p>
            <a:pPr algn="l"/>
            <a:r>
              <a:rPr lang="es-AR" sz="3500" u="sng" dirty="0" smtClean="0">
                <a:latin typeface="Times New Roman" pitchFamily="18" charset="0"/>
                <a:cs typeface="Times New Roman" pitchFamily="18" charset="0"/>
              </a:rPr>
              <a:t>Tiro oblicuo</a:t>
            </a:r>
            <a:endParaRPr lang="es-ES" sz="3500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000232" cy="1147192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>
            <a:off x="0" y="1000108"/>
            <a:ext cx="9144000" cy="1588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7" name="11 CuadroTexto"/>
          <p:cNvSpPr txBox="1"/>
          <p:nvPr/>
        </p:nvSpPr>
        <p:spPr>
          <a:xfrm>
            <a:off x="386649" y="3760068"/>
            <a:ext cx="86073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sz="2500" i="1" dirty="0" smtClean="0">
                <a:latin typeface="Times New Roman" pitchFamily="18" charset="0"/>
                <a:cs typeface="Times New Roman" pitchFamily="18" charset="0"/>
              </a:rPr>
              <a:t>Movimiento MRU y  MRUV</a:t>
            </a:r>
            <a:endParaRPr lang="es-E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11 CuadroTexto"/>
          <p:cNvSpPr txBox="1"/>
          <p:nvPr/>
        </p:nvSpPr>
        <p:spPr>
          <a:xfrm>
            <a:off x="377730" y="4452519"/>
            <a:ext cx="86073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sz="2500" i="1" dirty="0" smtClean="0">
                <a:latin typeface="Times New Roman" pitchFamily="18" charset="0"/>
                <a:cs typeface="Times New Roman" pitchFamily="18" charset="0"/>
              </a:rPr>
              <a:t>Movimiento bidimensional</a:t>
            </a:r>
            <a:endParaRPr lang="es-ES" sz="25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314693" y="2373713"/>
            <a:ext cx="5300845" cy="477054"/>
            <a:chOff x="357158" y="2276872"/>
            <a:chExt cx="5300845" cy="477054"/>
          </a:xfrm>
        </p:grpSpPr>
        <p:sp>
          <p:nvSpPr>
            <p:cNvPr id="12" name="11 CuadroTexto"/>
            <p:cNvSpPr txBox="1"/>
            <p:nvPr/>
          </p:nvSpPr>
          <p:spPr>
            <a:xfrm>
              <a:off x="357158" y="2276872"/>
              <a:ext cx="392681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es-ES" sz="2500" i="1" dirty="0" smtClean="0">
                  <a:latin typeface="Times New Roman" pitchFamily="18" charset="0"/>
                  <a:cs typeface="Times New Roman" pitchFamily="18" charset="0"/>
                </a:rPr>
                <a:t>Velocidad inicial no nula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uadroTexto 4"/>
                <p:cNvSpPr txBox="1"/>
                <p:nvPr/>
              </p:nvSpPr>
              <p:spPr>
                <a:xfrm>
                  <a:off x="4572000" y="2323038"/>
                  <a:ext cx="1086003" cy="3847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AR" sz="25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5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AR" sz="25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s-AR" sz="25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</m:oMath>
                    </m:oMathPara>
                  </a14:m>
                  <a:endParaRPr lang="es-AR" sz="2500" dirty="0"/>
                </a:p>
              </p:txBody>
            </p:sp>
          </mc:Choice>
          <mc:Fallback xmlns="">
            <p:sp>
              <p:nvSpPr>
                <p:cNvPr id="5" name="CuadroTexto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2323038"/>
                  <a:ext cx="1086003" cy="384721"/>
                </a:xfrm>
                <a:prstGeom prst="rect">
                  <a:avLst/>
                </a:prstGeom>
                <a:blipFill>
                  <a:blip r:embed="rId4"/>
                  <a:stretch>
                    <a:fillRect l="-2247" r="-5056" b="-9524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upo 6"/>
          <p:cNvGrpSpPr/>
          <p:nvPr/>
        </p:nvGrpSpPr>
        <p:grpSpPr>
          <a:xfrm>
            <a:off x="386649" y="3102774"/>
            <a:ext cx="5195784" cy="504014"/>
            <a:chOff x="357158" y="2924986"/>
            <a:chExt cx="5195784" cy="504014"/>
          </a:xfrm>
        </p:grpSpPr>
        <p:sp>
          <p:nvSpPr>
            <p:cNvPr id="14" name="11 CuadroTexto"/>
            <p:cNvSpPr txBox="1"/>
            <p:nvPr/>
          </p:nvSpPr>
          <p:spPr>
            <a:xfrm>
              <a:off x="357158" y="2951946"/>
              <a:ext cx="435885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es-ES" sz="2500" i="1" dirty="0" smtClean="0">
                  <a:latin typeface="Times New Roman" pitchFamily="18" charset="0"/>
                  <a:cs typeface="Times New Roman" pitchFamily="18" charset="0"/>
                </a:rPr>
                <a:t>Aceleración de la gravedad 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uadroTexto 14"/>
                <p:cNvSpPr txBox="1"/>
                <p:nvPr/>
              </p:nvSpPr>
              <p:spPr>
                <a:xfrm>
                  <a:off x="4585498" y="2924986"/>
                  <a:ext cx="967444" cy="3847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s-AR" sz="2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AR" sz="25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  <m:r>
                          <a:rPr lang="es-AR" sz="25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</m:oMath>
                    </m:oMathPara>
                  </a14:m>
                  <a:endParaRPr lang="es-AR" sz="2500" dirty="0"/>
                </a:p>
              </p:txBody>
            </p:sp>
          </mc:Choice>
          <mc:Fallback xmlns="">
            <p:sp>
              <p:nvSpPr>
                <p:cNvPr id="15" name="Cuadro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5498" y="2924986"/>
                  <a:ext cx="967444" cy="384721"/>
                </a:xfrm>
                <a:prstGeom prst="rect">
                  <a:avLst/>
                </a:prstGeom>
                <a:blipFill>
                  <a:blip r:embed="rId5"/>
                  <a:stretch>
                    <a:fillRect l="-5660" r="-5660" b="-19048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11 CuadroTexto"/>
          <p:cNvSpPr txBox="1"/>
          <p:nvPr/>
        </p:nvSpPr>
        <p:spPr>
          <a:xfrm>
            <a:off x="377730" y="5144970"/>
            <a:ext cx="86073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sz="2500" i="1" dirty="0" smtClean="0">
                <a:latin typeface="Times New Roman" pitchFamily="18" charset="0"/>
                <a:cs typeface="Times New Roman" pitchFamily="18" charset="0"/>
              </a:rPr>
              <a:t>Se desprecia la resistencia del aire</a:t>
            </a:r>
            <a:endParaRPr lang="es-ES" sz="25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6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  <p:bldP spid="20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92287" y="2500307"/>
            <a:ext cx="5929353" cy="218599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4 Marcador de contenido"/>
          <p:cNvSpPr txBox="1">
            <a:spLocks noGrp="1"/>
          </p:cNvSpPr>
          <p:nvPr>
            <p:ph idx="1"/>
          </p:nvPr>
        </p:nvSpPr>
        <p:spPr>
          <a:xfrm>
            <a:off x="278606" y="1940324"/>
            <a:ext cx="8229600" cy="857259"/>
          </a:xfrm>
        </p:spPr>
        <p:txBody>
          <a:bodyPr/>
          <a:lstStyle/>
          <a:p>
            <a:pPr lvl="0">
              <a:buNone/>
            </a:pPr>
            <a:r>
              <a:rPr lang="es-ES" i="1" dirty="0">
                <a:latin typeface="Comic Sans MS" pitchFamily="66"/>
              </a:rPr>
              <a:t>Descripción</a:t>
            </a:r>
            <a:endParaRPr lang="es-AR" i="1" dirty="0">
              <a:latin typeface="Comic Sans MS" pitchFamily="66"/>
            </a:endParaRPr>
          </a:p>
        </p:txBody>
      </p:sp>
      <p:pic>
        <p:nvPicPr>
          <p:cNvPr id="5" name="Picture 2" descr="C:\Archivos de programa\Microsoft Office\MEDIA\OFFICE12\Bullets\BD21533_.gif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006873" y="4204941"/>
            <a:ext cx="357192" cy="35719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6" descr="Tenis De Futbol Para Dibujar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23528" y="4169234"/>
            <a:ext cx="785780" cy="78578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24 CuadroTexto"/>
          <p:cNvSpPr txBox="1"/>
          <p:nvPr/>
        </p:nvSpPr>
        <p:spPr>
          <a:xfrm>
            <a:off x="6664315" y="2500307"/>
            <a:ext cx="221457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Trayectoria: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es una parábola</a:t>
            </a:r>
            <a:endParaRPr lang="es-AR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grpSp>
        <p:nvGrpSpPr>
          <p:cNvPr id="8" name="28 Grupo"/>
          <p:cNvGrpSpPr/>
          <p:nvPr/>
        </p:nvGrpSpPr>
        <p:grpSpPr>
          <a:xfrm>
            <a:off x="2235170" y="3429000"/>
            <a:ext cx="714376" cy="1000133"/>
            <a:chOff x="1357297" y="3429000"/>
            <a:chExt cx="714376" cy="1000133"/>
          </a:xfrm>
        </p:grpSpPr>
        <p:cxnSp>
          <p:nvCxnSpPr>
            <p:cNvPr id="9" name="8 Conector recto de flecha"/>
            <p:cNvCxnSpPr/>
            <p:nvPr/>
          </p:nvCxnSpPr>
          <p:spPr>
            <a:xfrm rot="5400013" flipH="1" flipV="1">
              <a:off x="1285856" y="3714748"/>
              <a:ext cx="785826" cy="642943"/>
            </a:xfrm>
            <a:prstGeom prst="straightConnector1">
              <a:avLst/>
            </a:prstGeom>
            <a:noFill/>
            <a:ln w="38103" cap="flat">
              <a:solidFill>
                <a:srgbClr val="000000"/>
              </a:solidFill>
              <a:prstDash val="solid"/>
              <a:tailEnd type="arrow"/>
            </a:ln>
          </p:spPr>
        </p:cxnSp>
        <p:sp>
          <p:nvSpPr>
            <p:cNvPr id="10" name="25 CuadroTexto"/>
            <p:cNvSpPr txBox="1"/>
            <p:nvPr/>
          </p:nvSpPr>
          <p:spPr>
            <a:xfrm>
              <a:off x="1571606" y="3429000"/>
              <a:ext cx="500067" cy="369335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V</a:t>
              </a:r>
              <a:r>
                <a:rPr lang="es-ES" sz="12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0</a:t>
              </a:r>
              <a:endParaRPr lang="es-A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cxnSp>
          <p:nvCxnSpPr>
            <p:cNvPr id="11" name="27 Conector recto de flecha"/>
            <p:cNvCxnSpPr/>
            <p:nvPr/>
          </p:nvCxnSpPr>
          <p:spPr>
            <a:xfrm>
              <a:off x="1643039" y="3429000"/>
              <a:ext cx="214317" cy="1591"/>
            </a:xfrm>
            <a:prstGeom prst="straightConnector1">
              <a:avLst/>
            </a:prstGeom>
            <a:noFill/>
            <a:ln w="9528" cap="flat">
              <a:solidFill>
                <a:srgbClr val="000000"/>
              </a:solidFill>
              <a:prstDash val="solid"/>
              <a:tailEnd type="arrow"/>
            </a:ln>
          </p:spPr>
        </p:cxnSp>
      </p:grpSp>
      <p:sp>
        <p:nvSpPr>
          <p:cNvPr id="12" name="Rectangle 1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A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4" name="1 Título"/>
          <p:cNvSpPr txBox="1">
            <a:spLocks/>
          </p:cNvSpPr>
          <p:nvPr/>
        </p:nvSpPr>
        <p:spPr>
          <a:xfrm>
            <a:off x="0" y="1052736"/>
            <a:ext cx="8786813" cy="785813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AR" sz="3500" u="sng" dirty="0" smtClean="0">
                <a:latin typeface="Times New Roman" pitchFamily="18" charset="0"/>
                <a:cs typeface="Times New Roman" pitchFamily="18" charset="0"/>
              </a:rPr>
              <a:t>Tiro oblicuo</a:t>
            </a:r>
            <a:endParaRPr lang="es-ES" sz="3500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" name="Picture 2" descr="C:\Users\DepositoGT\Downloads\IMG_6635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2000232" cy="1147192"/>
          </a:xfrm>
          <a:prstGeom prst="rect">
            <a:avLst/>
          </a:prstGeom>
          <a:noFill/>
        </p:spPr>
      </p:pic>
      <p:cxnSp>
        <p:nvCxnSpPr>
          <p:cNvPr id="16" name="8 Conector recto"/>
          <p:cNvCxnSpPr/>
          <p:nvPr/>
        </p:nvCxnSpPr>
        <p:spPr>
          <a:xfrm>
            <a:off x="0" y="1000108"/>
            <a:ext cx="9144000" cy="1588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411759" cy="365125"/>
          </a:xfrm>
        </p:spPr>
        <p:txBody>
          <a:bodyPr/>
          <a:lstStyle/>
          <a:p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Profesor: Ing. </a:t>
            </a:r>
            <a:r>
              <a:rPr lang="es-ES" sz="1200" b="1" dirty="0" err="1" smtClean="0">
                <a:latin typeface="Times New Roman" pitchFamily="18" charset="0"/>
                <a:cs typeface="Times New Roman" pitchFamily="18" charset="0"/>
              </a:rPr>
              <a:t>Aer</a:t>
            </a:r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s-ES" sz="1200" b="1" dirty="0" err="1" smtClean="0">
                <a:latin typeface="Times New Roman" pitchFamily="18" charset="0"/>
                <a:cs typeface="Times New Roman" pitchFamily="18" charset="0"/>
              </a:rPr>
              <a:t>Walid</a:t>
            </a:r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 HANNA</a:t>
            </a:r>
            <a:endParaRPr lang="es-ES" sz="1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78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7037E-6 L 0.13021 -0.00255 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rCtr x="6510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7037E-6 L 0.13576 -0.00811 " rAng="0" ptsTypes="AA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rCtr x="6788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7037E-7 L 0.15208 -0.18218 C 0.1842 -0.22315 0.23194 -0.2456 0.2816 -0.2456 C 0.33837 -0.2456 0.38368 -0.22315 0.41562 -0.18218 L 0.56823 -3.7037E-7 " rAng="0" ptsTypes="AAAAA">
                                      <p:cBhvr>
                                        <p:cTn id="18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rCtr x="28403" y="-12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64676" y="2984976"/>
            <a:ext cx="5929353" cy="218599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4 Marcador de contenido"/>
          <p:cNvSpPr txBox="1">
            <a:spLocks noGrp="1"/>
          </p:cNvSpPr>
          <p:nvPr>
            <p:ph idx="1"/>
          </p:nvPr>
        </p:nvSpPr>
        <p:spPr>
          <a:xfrm>
            <a:off x="878904" y="1772816"/>
            <a:ext cx="8229600" cy="857259"/>
          </a:xfrm>
        </p:spPr>
        <p:txBody>
          <a:bodyPr>
            <a:normAutofit fontScale="85000" lnSpcReduction="10000"/>
          </a:bodyPr>
          <a:lstStyle/>
          <a:p>
            <a:pPr lvl="0">
              <a:buNone/>
            </a:pPr>
            <a:r>
              <a:rPr lang="es-ES" i="1" dirty="0">
                <a:latin typeface="Comic Sans MS" pitchFamily="66"/>
              </a:rPr>
              <a:t>Elementos:   V</a:t>
            </a:r>
            <a:r>
              <a:rPr lang="es-ES" sz="1600" i="1" dirty="0">
                <a:latin typeface="Comic Sans MS" pitchFamily="66"/>
              </a:rPr>
              <a:t>0  ;  </a:t>
            </a:r>
            <a:r>
              <a:rPr lang="es-ES" sz="2800" i="1" dirty="0">
                <a:latin typeface="Comic Sans MS" pitchFamily="66"/>
              </a:rPr>
              <a:t>ángulo </a:t>
            </a:r>
            <a:r>
              <a:rPr lang="es-ES" sz="2800" i="1" dirty="0">
                <a:latin typeface="Symbol" pitchFamily="18"/>
              </a:rPr>
              <a:t>a ; </a:t>
            </a:r>
            <a:r>
              <a:rPr lang="es-ES" sz="2800" i="1" dirty="0">
                <a:latin typeface="Comic Sans MS" pitchFamily="66"/>
              </a:rPr>
              <a:t>alcance máximo; </a:t>
            </a:r>
          </a:p>
          <a:p>
            <a:pPr lvl="0">
              <a:spcBef>
                <a:spcPts val="700"/>
              </a:spcBef>
              <a:buNone/>
            </a:pPr>
            <a:r>
              <a:rPr lang="es-ES" sz="2800" i="1" dirty="0" smtClean="0">
                <a:latin typeface="Comic Sans MS" pitchFamily="66"/>
              </a:rPr>
              <a:t>			altura máxima; aceleración de la gravedad</a:t>
            </a:r>
            <a:endParaRPr lang="es-AR" sz="2800" i="1" dirty="0">
              <a:latin typeface="Comic Sans MS" pitchFamily="66"/>
            </a:endParaRPr>
          </a:p>
        </p:txBody>
      </p:sp>
      <p:pic>
        <p:nvPicPr>
          <p:cNvPr id="5" name="Picture 2" descr="C:\Archivos de programa\Microsoft Office\MEDIA\OFFICE12\Bullets\BD21533_.gif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64676" y="4628053"/>
            <a:ext cx="357192" cy="357192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6" name="8 Conector recto de flecha"/>
          <p:cNvCxnSpPr/>
          <p:nvPr/>
        </p:nvCxnSpPr>
        <p:spPr>
          <a:xfrm rot="5400013" flipH="1" flipV="1">
            <a:off x="1778989" y="4056548"/>
            <a:ext cx="785817" cy="642942"/>
          </a:xfrm>
          <a:prstGeom prst="straightConnector1">
            <a:avLst/>
          </a:prstGeom>
          <a:noFill/>
          <a:ln w="38103" cap="flat">
            <a:solidFill>
              <a:srgbClr val="000000"/>
            </a:solidFill>
            <a:prstDash val="solid"/>
            <a:tailEnd type="arrow"/>
          </a:ln>
        </p:spPr>
      </p:cxnSp>
      <p:pic>
        <p:nvPicPr>
          <p:cNvPr id="7" name="Picture 2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993310" y="3770793"/>
            <a:ext cx="209553" cy="28575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" name="28 CuadroTexto"/>
          <p:cNvSpPr txBox="1"/>
          <p:nvPr/>
        </p:nvSpPr>
        <p:spPr>
          <a:xfrm>
            <a:off x="1993310" y="4485178"/>
            <a:ext cx="428625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1" i="0" u="none" strike="noStrike" kern="1200" cap="none" spc="0" baseline="0">
                <a:solidFill>
                  <a:srgbClr val="FF0000"/>
                </a:solidFill>
                <a:uFillTx/>
                <a:latin typeface="Symbol" pitchFamily="18"/>
              </a:rPr>
              <a:t>a</a:t>
            </a:r>
            <a:endParaRPr lang="es-AR" sz="1800" b="1" i="0" u="none" strike="noStrike" kern="1200" cap="none" spc="0" baseline="0">
              <a:solidFill>
                <a:srgbClr val="FF0000"/>
              </a:solidFill>
              <a:uFillTx/>
              <a:latin typeface="Symbol" pitchFamily="18"/>
            </a:endParaRPr>
          </a:p>
        </p:txBody>
      </p:sp>
      <p:sp>
        <p:nvSpPr>
          <p:cNvPr id="11" name="29 Forma libre"/>
          <p:cNvSpPr/>
          <p:nvPr/>
        </p:nvSpPr>
        <p:spPr>
          <a:xfrm>
            <a:off x="2236650" y="4347926"/>
            <a:ext cx="277090" cy="52647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77091"/>
              <a:gd name="f7" fmla="val 526473"/>
              <a:gd name="f8" fmla="val 80818"/>
              <a:gd name="f9" fmla="val 46181"/>
              <a:gd name="f10" fmla="val 161637"/>
              <a:gd name="f11" fmla="val 92363"/>
              <a:gd name="f12" fmla="val 207819"/>
              <a:gd name="f13" fmla="val 180109"/>
              <a:gd name="f14" fmla="val 254001"/>
              <a:gd name="f15" fmla="val 267855"/>
              <a:gd name="f16" fmla="val 265546"/>
              <a:gd name="f17" fmla="val 397164"/>
              <a:gd name="f18" fmla="+- 0 0 -90"/>
              <a:gd name="f19" fmla="*/ f3 1 277091"/>
              <a:gd name="f20" fmla="*/ f4 1 526473"/>
              <a:gd name="f21" fmla="val f5"/>
              <a:gd name="f22" fmla="val f6"/>
              <a:gd name="f23" fmla="val f7"/>
              <a:gd name="f24" fmla="*/ f18 f0 1"/>
              <a:gd name="f25" fmla="+- f23 0 f21"/>
              <a:gd name="f26" fmla="+- f22 0 f21"/>
              <a:gd name="f27" fmla="*/ f24 1 f2"/>
              <a:gd name="f28" fmla="*/ f26 1 277091"/>
              <a:gd name="f29" fmla="*/ f25 1 526473"/>
              <a:gd name="f30" fmla="*/ 0 f26 1"/>
              <a:gd name="f31" fmla="*/ 0 f25 1"/>
              <a:gd name="f32" fmla="*/ 207819 f26 1"/>
              <a:gd name="f33" fmla="*/ 180109 f25 1"/>
              <a:gd name="f34" fmla="*/ 277091 f26 1"/>
              <a:gd name="f35" fmla="*/ 526473 f25 1"/>
              <a:gd name="f36" fmla="+- f27 0 f1"/>
              <a:gd name="f37" fmla="*/ f30 1 277091"/>
              <a:gd name="f38" fmla="*/ f31 1 526473"/>
              <a:gd name="f39" fmla="*/ f32 1 277091"/>
              <a:gd name="f40" fmla="*/ f33 1 526473"/>
              <a:gd name="f41" fmla="*/ f34 1 277091"/>
              <a:gd name="f42" fmla="*/ f35 1 526473"/>
              <a:gd name="f43" fmla="*/ f21 1 f28"/>
              <a:gd name="f44" fmla="*/ f22 1 f28"/>
              <a:gd name="f45" fmla="*/ f21 1 f29"/>
              <a:gd name="f46" fmla="*/ f23 1 f29"/>
              <a:gd name="f47" fmla="*/ f37 1 f28"/>
              <a:gd name="f48" fmla="*/ f38 1 f29"/>
              <a:gd name="f49" fmla="*/ f39 1 f28"/>
              <a:gd name="f50" fmla="*/ f40 1 f29"/>
              <a:gd name="f51" fmla="*/ f41 1 f28"/>
              <a:gd name="f52" fmla="*/ f42 1 f29"/>
              <a:gd name="f53" fmla="*/ f43 f19 1"/>
              <a:gd name="f54" fmla="*/ f44 f19 1"/>
              <a:gd name="f55" fmla="*/ f46 f20 1"/>
              <a:gd name="f56" fmla="*/ f45 f20 1"/>
              <a:gd name="f57" fmla="*/ f47 f19 1"/>
              <a:gd name="f58" fmla="*/ f48 f20 1"/>
              <a:gd name="f59" fmla="*/ f49 f19 1"/>
              <a:gd name="f60" fmla="*/ f50 f20 1"/>
              <a:gd name="f61" fmla="*/ f51 f19 1"/>
              <a:gd name="f62" fmla="*/ f52 f2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6">
                <a:pos x="f57" y="f58"/>
              </a:cxn>
              <a:cxn ang="f36">
                <a:pos x="f59" y="f60"/>
              </a:cxn>
              <a:cxn ang="f36">
                <a:pos x="f61" y="f62"/>
              </a:cxn>
            </a:cxnLst>
            <a:rect l="f53" t="f56" r="f54" b="f55"/>
            <a:pathLst>
              <a:path w="277091" h="526473">
                <a:moveTo>
                  <a:pt x="f5" y="f5"/>
                </a:moveTo>
                <a:cubicBezTo>
                  <a:pt x="f8" y="f9"/>
                  <a:pt x="f10" y="f11"/>
                  <a:pt x="f12" y="f13"/>
                </a:cubicBezTo>
                <a:cubicBezTo>
                  <a:pt x="f14" y="f15"/>
                  <a:pt x="f16" y="f17"/>
                  <a:pt x="f6" y="f7"/>
                </a:cubicBezTo>
              </a:path>
            </a:pathLst>
          </a:custGeom>
          <a:noFill/>
          <a:ln w="28575" cap="flat">
            <a:solidFill>
              <a:srgbClr val="FF0000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A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2" name="30 Cerrar llave"/>
          <p:cNvSpPr/>
          <p:nvPr/>
        </p:nvSpPr>
        <p:spPr>
          <a:xfrm rot="5400013">
            <a:off x="4109392" y="2654837"/>
            <a:ext cx="545951" cy="5063883"/>
          </a:xfrm>
          <a:custGeom>
            <a:avLst>
              <a:gd name="f12" fmla="val 8333"/>
              <a:gd name="f13" fmla="val 50000"/>
            </a:avLst>
            <a:gdLst>
              <a:gd name="f2" fmla="val 10800000"/>
              <a:gd name="f3" fmla="val 5400000"/>
              <a:gd name="f4" fmla="val 16200000"/>
              <a:gd name="f5" fmla="val 180"/>
              <a:gd name="f6" fmla="val w"/>
              <a:gd name="f7" fmla="val h"/>
              <a:gd name="f8" fmla="val ss"/>
              <a:gd name="f9" fmla="val 0"/>
              <a:gd name="f10" fmla="*/ 5419351 1 1725033"/>
              <a:gd name="f11" fmla="+- 0 0 5400000"/>
              <a:gd name="f12" fmla="val 8333"/>
              <a:gd name="f13" fmla="val 50000"/>
              <a:gd name="f14" fmla="+- 0 0 -180"/>
              <a:gd name="f15" fmla="+- 0 0 -270"/>
              <a:gd name="f16" fmla="+- 0 0 -360"/>
              <a:gd name="f17" fmla="abs f6"/>
              <a:gd name="f18" fmla="abs f7"/>
              <a:gd name="f19" fmla="abs f8"/>
              <a:gd name="f20" fmla="val f9"/>
              <a:gd name="f21" fmla="val f13"/>
              <a:gd name="f22" fmla="val f12"/>
              <a:gd name="f23" fmla="+- 2700000 f3 0"/>
              <a:gd name="f24" fmla="*/ f14 f2 1"/>
              <a:gd name="f25" fmla="*/ f15 f2 1"/>
              <a:gd name="f26" fmla="*/ f16 f2 1"/>
              <a:gd name="f27" fmla="?: f17 f6 1"/>
              <a:gd name="f28" fmla="?: f18 f7 1"/>
              <a:gd name="f29" fmla="?: f19 f8 1"/>
              <a:gd name="f30" fmla="*/ f23 f10 1"/>
              <a:gd name="f31" fmla="*/ f24 1 f5"/>
              <a:gd name="f32" fmla="*/ f25 1 f5"/>
              <a:gd name="f33" fmla="*/ f26 1 f5"/>
              <a:gd name="f34" fmla="*/ f27 1 21600"/>
              <a:gd name="f35" fmla="*/ f28 1 21600"/>
              <a:gd name="f36" fmla="*/ 21600 f27 1"/>
              <a:gd name="f37" fmla="*/ 21600 f28 1"/>
              <a:gd name="f38" fmla="*/ f30 1 f2"/>
              <a:gd name="f39" fmla="+- f31 0 f3"/>
              <a:gd name="f40" fmla="+- f32 0 f3"/>
              <a:gd name="f41" fmla="+- f33 0 f3"/>
              <a:gd name="f42" fmla="min f35 f34"/>
              <a:gd name="f43" fmla="*/ f36 1 f29"/>
              <a:gd name="f44" fmla="*/ f37 1 f29"/>
              <a:gd name="f45" fmla="+- 0 0 f38"/>
              <a:gd name="f46" fmla="val f43"/>
              <a:gd name="f47" fmla="val f44"/>
              <a:gd name="f48" fmla="+- 0 0 f45"/>
              <a:gd name="f49" fmla="*/ f20 f42 1"/>
              <a:gd name="f50" fmla="+- f47 0 f20"/>
              <a:gd name="f51" fmla="+- f46 0 f20"/>
              <a:gd name="f52" fmla="*/ f48 f2 1"/>
              <a:gd name="f53" fmla="*/ f46 f42 1"/>
              <a:gd name="f54" fmla="*/ f47 f42 1"/>
              <a:gd name="f55" fmla="*/ f51 1 2"/>
              <a:gd name="f56" fmla="min f51 f50"/>
              <a:gd name="f57" fmla="*/ f50 f21 1"/>
              <a:gd name="f58" fmla="*/ f52 1 f10"/>
              <a:gd name="f59" fmla="+- f20 f55 0"/>
              <a:gd name="f60" fmla="*/ f56 f22 1"/>
              <a:gd name="f61" fmla="*/ f57 1 100000"/>
              <a:gd name="f62" fmla="+- f58 0 f3"/>
              <a:gd name="f63" fmla="*/ f55 f42 1"/>
              <a:gd name="f64" fmla="*/ f60 1 100000"/>
              <a:gd name="f65" fmla="cos 1 f62"/>
              <a:gd name="f66" fmla="sin 1 f62"/>
              <a:gd name="f67" fmla="*/ f59 f42 1"/>
              <a:gd name="f68" fmla="*/ f61 f42 1"/>
              <a:gd name="f69" fmla="+- f61 0 f64"/>
              <a:gd name="f70" fmla="+- f47 0 f64"/>
              <a:gd name="f71" fmla="+- 0 0 f65"/>
              <a:gd name="f72" fmla="+- 0 0 f66"/>
              <a:gd name="f73" fmla="*/ f64 f42 1"/>
              <a:gd name="f74" fmla="+- 0 0 f71"/>
              <a:gd name="f75" fmla="+- 0 0 f72"/>
              <a:gd name="f76" fmla="*/ f69 f42 1"/>
              <a:gd name="f77" fmla="*/ f70 f42 1"/>
              <a:gd name="f78" fmla="*/ f74 f55 1"/>
              <a:gd name="f79" fmla="*/ f75 f64 1"/>
              <a:gd name="f80" fmla="+- f20 f78 0"/>
              <a:gd name="f81" fmla="+- f64 0 f79"/>
              <a:gd name="f82" fmla="+- f47 f79 0"/>
              <a:gd name="f83" fmla="+- f82 0 f64"/>
              <a:gd name="f84" fmla="*/ f81 f42 1"/>
              <a:gd name="f85" fmla="*/ f80 f42 1"/>
              <a:gd name="f86" fmla="*/ f83 f4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49" y="f49"/>
              </a:cxn>
              <a:cxn ang="f40">
                <a:pos x="f53" y="f68"/>
              </a:cxn>
              <a:cxn ang="f41">
                <a:pos x="f49" y="f54"/>
              </a:cxn>
            </a:cxnLst>
            <a:rect l="f49" t="f84" r="f85" b="f86"/>
            <a:pathLst>
              <a:path stroke="0">
                <a:moveTo>
                  <a:pt x="f49" y="f49"/>
                </a:moveTo>
                <a:arcTo wR="f63" hR="f73" stAng="f4" swAng="f3"/>
                <a:lnTo>
                  <a:pt x="f67" y="f76"/>
                </a:lnTo>
                <a:arcTo wR="f63" hR="f73" stAng="f2" swAng="f11"/>
                <a:arcTo wR="f63" hR="f73" stAng="f4" swAng="f11"/>
                <a:lnTo>
                  <a:pt x="f67" y="f77"/>
                </a:lnTo>
                <a:arcTo wR="f63" hR="f73" stAng="f9" swAng="f3"/>
                <a:close/>
              </a:path>
              <a:path fill="none">
                <a:moveTo>
                  <a:pt x="f49" y="f49"/>
                </a:moveTo>
                <a:arcTo wR="f63" hR="f73" stAng="f4" swAng="f3"/>
                <a:lnTo>
                  <a:pt x="f67" y="f76"/>
                </a:lnTo>
                <a:arcTo wR="f63" hR="f73" stAng="f2" swAng="f11"/>
                <a:arcTo wR="f63" hR="f73" stAng="f4" swAng="f11"/>
                <a:lnTo>
                  <a:pt x="f67" y="f77"/>
                </a:lnTo>
                <a:arcTo wR="f63" hR="f73" stAng="f9" swAng="f3"/>
              </a:path>
            </a:pathLst>
          </a:custGeom>
          <a:noFill/>
          <a:ln w="28575" cap="flat">
            <a:solidFill>
              <a:srgbClr val="00B050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A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3" name="31 CuadroTexto"/>
          <p:cNvSpPr txBox="1"/>
          <p:nvPr/>
        </p:nvSpPr>
        <p:spPr>
          <a:xfrm>
            <a:off x="4207886" y="5342437"/>
            <a:ext cx="714384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1" i="0" u="none" strike="noStrike" kern="1200" cap="none" spc="0" baseline="0">
                <a:solidFill>
                  <a:srgbClr val="00B050"/>
                </a:solidFill>
                <a:uFillTx/>
                <a:latin typeface="Calibri"/>
              </a:rPr>
              <a:t>a</a:t>
            </a:r>
            <a:r>
              <a:rPr lang="es-ES" sz="1600" b="1" i="0" u="none" strike="noStrike" kern="1200" cap="none" spc="0" baseline="0">
                <a:solidFill>
                  <a:srgbClr val="00B050"/>
                </a:solidFill>
                <a:uFillTx/>
                <a:latin typeface="Calibri"/>
              </a:rPr>
              <a:t>M</a:t>
            </a:r>
            <a:endParaRPr lang="es-AR" sz="2800" b="1" i="0" u="none" strike="noStrike" kern="1200" cap="none" spc="0" baseline="0">
              <a:solidFill>
                <a:srgbClr val="00B050"/>
              </a:solidFill>
              <a:uFillTx/>
              <a:latin typeface="Calibri"/>
            </a:endParaRPr>
          </a:p>
        </p:txBody>
      </p:sp>
      <p:cxnSp>
        <p:nvCxnSpPr>
          <p:cNvPr id="14" name="33 Conector recto de flecha"/>
          <p:cNvCxnSpPr/>
          <p:nvPr/>
        </p:nvCxnSpPr>
        <p:spPr>
          <a:xfrm rot="5400013">
            <a:off x="3528441" y="4020827"/>
            <a:ext cx="1643863" cy="795"/>
          </a:xfrm>
          <a:prstGeom prst="straightConnector1">
            <a:avLst/>
          </a:prstGeom>
          <a:noFill/>
          <a:ln w="28575" cap="flat">
            <a:solidFill>
              <a:srgbClr val="0070C0"/>
            </a:solidFill>
            <a:prstDash val="solid"/>
            <a:headEnd type="arrow"/>
            <a:tailEnd type="arrow"/>
          </a:ln>
        </p:spPr>
      </p:cxnSp>
      <p:sp>
        <p:nvSpPr>
          <p:cNvPr id="15" name="35 CuadroTexto"/>
          <p:cNvSpPr txBox="1"/>
          <p:nvPr/>
        </p:nvSpPr>
        <p:spPr>
          <a:xfrm>
            <a:off x="4350761" y="3699361"/>
            <a:ext cx="1071567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b="1" i="0" u="none" strike="noStrike" kern="1200" cap="none" spc="0" baseline="0">
                <a:solidFill>
                  <a:srgbClr val="0070C0"/>
                </a:solidFill>
                <a:uFillTx/>
                <a:latin typeface="Calibri"/>
              </a:rPr>
              <a:t>h</a:t>
            </a:r>
            <a:r>
              <a:rPr lang="es-ES" sz="1400" b="1" i="0" u="none" strike="noStrike" kern="1200" cap="none" spc="0" baseline="0">
                <a:solidFill>
                  <a:srgbClr val="0070C0"/>
                </a:solidFill>
                <a:uFillTx/>
                <a:latin typeface="Calibri"/>
              </a:rPr>
              <a:t>M</a:t>
            </a:r>
            <a:endParaRPr lang="es-AR" sz="2400" b="1" i="0" u="none" strike="noStrike" kern="1200" cap="none" spc="0" baseline="0">
              <a:solidFill>
                <a:srgbClr val="0070C0"/>
              </a:solidFill>
              <a:uFillTx/>
              <a:latin typeface="Calibri"/>
            </a:endParaRPr>
          </a:p>
        </p:txBody>
      </p:sp>
      <p:grpSp>
        <p:nvGrpSpPr>
          <p:cNvPr id="16" name="41 Grupo"/>
          <p:cNvGrpSpPr/>
          <p:nvPr/>
        </p:nvGrpSpPr>
        <p:grpSpPr>
          <a:xfrm>
            <a:off x="6135918" y="2914340"/>
            <a:ext cx="858054" cy="593855"/>
            <a:chOff x="5714214" y="2501104"/>
            <a:chExt cx="858054" cy="593855"/>
          </a:xfrm>
        </p:grpSpPr>
        <p:cxnSp>
          <p:nvCxnSpPr>
            <p:cNvPr id="17" name="37 Conector recto de flecha"/>
            <p:cNvCxnSpPr/>
            <p:nvPr/>
          </p:nvCxnSpPr>
          <p:spPr>
            <a:xfrm rot="5400013">
              <a:off x="5429260" y="2786058"/>
              <a:ext cx="571500" cy="1591"/>
            </a:xfrm>
            <a:prstGeom prst="straightConnector1">
              <a:avLst/>
            </a:prstGeom>
            <a:noFill/>
            <a:ln w="28575" cap="flat">
              <a:solidFill>
                <a:srgbClr val="FF0000"/>
              </a:solidFill>
              <a:prstDash val="solid"/>
              <a:tailEnd type="arrow"/>
            </a:ln>
          </p:spPr>
        </p:cxnSp>
        <p:sp>
          <p:nvSpPr>
            <p:cNvPr id="18" name="38 CuadroTexto"/>
            <p:cNvSpPr txBox="1"/>
            <p:nvPr/>
          </p:nvSpPr>
          <p:spPr>
            <a:xfrm>
              <a:off x="5929326" y="2571740"/>
              <a:ext cx="642942" cy="52321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2800" b="1" i="0" u="none" strike="noStrike" kern="1200" cap="none" spc="0" baseline="0">
                  <a:solidFill>
                    <a:srgbClr val="FF0000"/>
                  </a:solidFill>
                  <a:uFillTx/>
                  <a:latin typeface="Calibri"/>
                </a:rPr>
                <a:t>g</a:t>
              </a:r>
              <a:endParaRPr lang="es-AR" sz="2800" b="1" i="0" u="none" strike="noStrike" kern="1200" cap="none" spc="0" baseline="0">
                <a:solidFill>
                  <a:srgbClr val="FF0000"/>
                </a:solidFill>
                <a:uFillTx/>
                <a:latin typeface="Calibri"/>
              </a:endParaRPr>
            </a:p>
          </p:txBody>
        </p:sp>
        <p:cxnSp>
          <p:nvCxnSpPr>
            <p:cNvPr id="19" name="40 Conector recto de flecha"/>
            <p:cNvCxnSpPr/>
            <p:nvPr/>
          </p:nvCxnSpPr>
          <p:spPr>
            <a:xfrm>
              <a:off x="6000759" y="2714615"/>
              <a:ext cx="285750" cy="1591"/>
            </a:xfrm>
            <a:prstGeom prst="straightConnector1">
              <a:avLst/>
            </a:prstGeom>
            <a:noFill/>
            <a:ln w="9528" cap="flat">
              <a:solidFill>
                <a:srgbClr val="FF0000"/>
              </a:solidFill>
              <a:prstDash val="solid"/>
              <a:tailEnd type="arrow"/>
            </a:ln>
          </p:spPr>
        </p:cxnSp>
      </p:grpSp>
      <p:sp>
        <p:nvSpPr>
          <p:cNvPr id="20" name="43 CuadroTexto"/>
          <p:cNvSpPr txBox="1"/>
          <p:nvPr/>
        </p:nvSpPr>
        <p:spPr>
          <a:xfrm>
            <a:off x="1278926" y="5842504"/>
            <a:ext cx="271464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Ecuación de la trayectoria</a:t>
            </a:r>
            <a:endParaRPr lang="es-A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1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A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"/>
              <p:cNvSpPr txBox="1"/>
              <p:nvPr/>
            </p:nvSpPr>
            <p:spPr>
              <a:xfrm>
                <a:off x="4050994" y="5887383"/>
                <a:ext cx="3301797" cy="542714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none" lIns="0" tIns="0" rIns="0" bIns="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s-AR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𝑡𝑔</m:t>
                      </m:r>
                      <m:r>
                        <a:rPr lang="es-AR" i="0">
                          <a:latin typeface="Cambria Math" panose="02040503050406030204" pitchFamily="18" charset="0"/>
                        </a:rPr>
                        <m:t>∝.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2.</m:t>
                          </m:r>
                          <m:sSubSup>
                            <m:sSubSup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AR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s-A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</m:e>
                            <m:sup>
                              <m:r>
                                <a:rPr lang="es-A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∝</m:t>
                          </m:r>
                        </m:den>
                      </m:f>
                      <m:r>
                        <a:rPr lang="es-AR" i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 xmlns="">
          <p:sp>
            <p:nvSpPr>
              <p:cNvPr id="22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0994" y="5887383"/>
                <a:ext cx="3301797" cy="5427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1 Título"/>
          <p:cNvSpPr txBox="1">
            <a:spLocks/>
          </p:cNvSpPr>
          <p:nvPr/>
        </p:nvSpPr>
        <p:spPr>
          <a:xfrm>
            <a:off x="0" y="914995"/>
            <a:ext cx="8786813" cy="785813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AR" sz="3500" u="sng" dirty="0" smtClean="0">
                <a:latin typeface="Times New Roman" pitchFamily="18" charset="0"/>
                <a:cs typeface="Times New Roman" pitchFamily="18" charset="0"/>
              </a:rPr>
              <a:t>Tiro oblicuo</a:t>
            </a:r>
            <a:endParaRPr lang="es-ES" sz="3500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" name="Picture 2" descr="C:\Users\DepositoGT\Downloads\IMG_6635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2000232" cy="1147192"/>
          </a:xfrm>
          <a:prstGeom prst="rect">
            <a:avLst/>
          </a:prstGeom>
          <a:noFill/>
        </p:spPr>
      </p:pic>
      <p:cxnSp>
        <p:nvCxnSpPr>
          <p:cNvPr id="26" name="8 Conector recto"/>
          <p:cNvCxnSpPr/>
          <p:nvPr/>
        </p:nvCxnSpPr>
        <p:spPr>
          <a:xfrm>
            <a:off x="0" y="1000108"/>
            <a:ext cx="9144000" cy="1588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upo 31"/>
          <p:cNvGrpSpPr/>
          <p:nvPr/>
        </p:nvGrpSpPr>
        <p:grpSpPr>
          <a:xfrm>
            <a:off x="1278926" y="2414272"/>
            <a:ext cx="6572296" cy="2928951"/>
            <a:chOff x="1278926" y="2414272"/>
            <a:chExt cx="6572296" cy="2928951"/>
          </a:xfrm>
        </p:grpSpPr>
        <p:cxnSp>
          <p:nvCxnSpPr>
            <p:cNvPr id="8" name="23 Conector recto de flecha"/>
            <p:cNvCxnSpPr/>
            <p:nvPr/>
          </p:nvCxnSpPr>
          <p:spPr>
            <a:xfrm>
              <a:off x="1278926" y="4842370"/>
              <a:ext cx="6572296" cy="1582"/>
            </a:xfrm>
            <a:prstGeom prst="straightConnector1">
              <a:avLst/>
            </a:prstGeom>
            <a:noFill/>
            <a:ln w="19046" cap="flat">
              <a:solidFill>
                <a:srgbClr val="000000"/>
              </a:solidFill>
              <a:prstDash val="solid"/>
              <a:tailEnd type="arrow"/>
            </a:ln>
          </p:spPr>
        </p:cxnSp>
        <p:cxnSp>
          <p:nvCxnSpPr>
            <p:cNvPr id="9" name="25 Conector recto de flecha"/>
            <p:cNvCxnSpPr/>
            <p:nvPr/>
          </p:nvCxnSpPr>
          <p:spPr>
            <a:xfrm rot="5400013" flipH="1" flipV="1">
              <a:off x="314517" y="3877952"/>
              <a:ext cx="2928950" cy="1591"/>
            </a:xfrm>
            <a:prstGeom prst="straightConnector1">
              <a:avLst/>
            </a:prstGeom>
            <a:noFill/>
            <a:ln w="19046" cap="flat">
              <a:solidFill>
                <a:srgbClr val="000000"/>
              </a:solidFill>
              <a:prstDash val="solid"/>
              <a:tailEnd type="arrow"/>
            </a:ln>
          </p:spPr>
        </p:cxnSp>
        <p:sp>
          <p:nvSpPr>
            <p:cNvPr id="27" name="CuadroTexto 26"/>
            <p:cNvSpPr txBox="1"/>
            <p:nvPr/>
          </p:nvSpPr>
          <p:spPr>
            <a:xfrm>
              <a:off x="1301108" y="2414272"/>
              <a:ext cx="400022" cy="366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/>
                <a:t>y</a:t>
              </a:r>
              <a:endParaRPr lang="es-AR" dirty="0"/>
            </a:p>
          </p:txBody>
        </p:sp>
      </p:grpSp>
      <p:sp>
        <p:nvSpPr>
          <p:cNvPr id="31" name="CuadroTexto 30"/>
          <p:cNvSpPr txBox="1"/>
          <p:nvPr/>
        </p:nvSpPr>
        <p:spPr>
          <a:xfrm>
            <a:off x="7669844" y="5043588"/>
            <a:ext cx="400022" cy="366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x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3993570" y="5842504"/>
            <a:ext cx="3500460" cy="68284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34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411759" cy="365125"/>
          </a:xfrm>
        </p:spPr>
        <p:txBody>
          <a:bodyPr/>
          <a:lstStyle/>
          <a:p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Profesor: Ing. </a:t>
            </a:r>
            <a:r>
              <a:rPr lang="es-ES" sz="1200" b="1" dirty="0" err="1" smtClean="0">
                <a:latin typeface="Times New Roman" pitchFamily="18" charset="0"/>
                <a:cs typeface="Times New Roman" pitchFamily="18" charset="0"/>
              </a:rPr>
              <a:t>Aer</a:t>
            </a:r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s-ES" sz="1200" b="1" dirty="0" err="1" smtClean="0">
                <a:latin typeface="Times New Roman" pitchFamily="18" charset="0"/>
                <a:cs typeface="Times New Roman" pitchFamily="18" charset="0"/>
              </a:rPr>
              <a:t>Walid</a:t>
            </a:r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 HANNA</a:t>
            </a:r>
            <a:endParaRPr lang="es-ES" sz="1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5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  <p:bldP spid="13" grpId="0"/>
      <p:bldP spid="15" grpId="0"/>
      <p:bldP spid="20" grpId="0"/>
      <p:bldP spid="22" grpId="0"/>
      <p:bldP spid="3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ade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ade" id="{8B16D331-2FCA-48E1-9FA1-FFFB1A3A5575}" vid="{FF0D41C3-D1AD-46F7-8112-A5768DC0AF6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FD085B29875249822764A38C5F63B6" ma:contentTypeVersion="9" ma:contentTypeDescription="Create a new document." ma:contentTypeScope="" ma:versionID="4918dba928fa21087b0cc15946e9af75">
  <xsd:schema xmlns:xsd="http://www.w3.org/2001/XMLSchema" xmlns:xs="http://www.w3.org/2001/XMLSchema" xmlns:p="http://schemas.microsoft.com/office/2006/metadata/properties" xmlns:ns2="c7701c16-9229-4666-8378-fc9580d977d0" xmlns:ns3="0c2f789d-87d1-4dc9-9a51-1fd80dd83c97" targetNamespace="http://schemas.microsoft.com/office/2006/metadata/properties" ma:root="true" ma:fieldsID="e54d778eab4ad9e59304b9162d21ca12" ns2:_="" ns3:_="">
    <xsd:import namespace="c7701c16-9229-4666-8378-fc9580d977d0"/>
    <xsd:import namespace="0c2f789d-87d1-4dc9-9a51-1fd80dd83c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LengthInSecond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701c16-9229-4666-8378-fc9580d977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2f789d-87d1-4dc9-9a51-1fd80dd83c9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A2E45CD-E9C0-49B6-BDD6-70F5B8CB6298}"/>
</file>

<file path=customXml/itemProps2.xml><?xml version="1.0" encoding="utf-8"?>
<ds:datastoreItem xmlns:ds="http://schemas.openxmlformats.org/officeDocument/2006/customXml" ds:itemID="{795D53F8-B68C-4F21-987B-9D180503A5CB}"/>
</file>

<file path=customXml/itemProps3.xml><?xml version="1.0" encoding="utf-8"?>
<ds:datastoreItem xmlns:ds="http://schemas.openxmlformats.org/officeDocument/2006/customXml" ds:itemID="{A90BF706-3160-4206-837B-8405E0300A72}"/>
</file>

<file path=docProps/app.xml><?xml version="1.0" encoding="utf-8"?>
<Properties xmlns="http://schemas.openxmlformats.org/officeDocument/2006/extended-properties" xmlns:vt="http://schemas.openxmlformats.org/officeDocument/2006/docPropsVTypes">
  <Template>Uade</Template>
  <TotalTime>12259</TotalTime>
  <Words>326</Words>
  <Application>Microsoft Office PowerPoint</Application>
  <PresentationFormat>Presentación en pantalla (4:3)</PresentationFormat>
  <Paragraphs>132</Paragraphs>
  <Slides>13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5" baseType="lpstr">
      <vt:lpstr>Arial</vt:lpstr>
      <vt:lpstr>Calibri</vt:lpstr>
      <vt:lpstr>Cambria Math</vt:lpstr>
      <vt:lpstr>Comic Sans MS</vt:lpstr>
      <vt:lpstr>Lucida Sans Unicode</vt:lpstr>
      <vt:lpstr>Symbol</vt:lpstr>
      <vt:lpstr>Times New Roman</vt:lpstr>
      <vt:lpstr>Verdana</vt:lpstr>
      <vt:lpstr>Wingdings</vt:lpstr>
      <vt:lpstr>Wingdings 2</vt:lpstr>
      <vt:lpstr>Wingdings 3</vt:lpstr>
      <vt:lpstr>Uade</vt:lpstr>
      <vt:lpstr>FÍSICA I</vt:lpstr>
      <vt:lpstr>Tiro vertical</vt:lpstr>
      <vt:lpstr>Tiro vertical</vt:lpstr>
      <vt:lpstr>Tiro vertical</vt:lpstr>
      <vt:lpstr>Caída libre</vt:lpstr>
      <vt:lpstr>Caída Libre</vt:lpstr>
      <vt:lpstr>Tiro oblicuo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FÍSICA APLICADA A LA ARQUITECTURA</dc:title>
  <dc:creator>DepositoGT</dc:creator>
  <cp:lastModifiedBy>Walid_RIV</cp:lastModifiedBy>
  <cp:revision>362</cp:revision>
  <dcterms:created xsi:type="dcterms:W3CDTF">2022-08-28T12:02:23Z</dcterms:created>
  <dcterms:modified xsi:type="dcterms:W3CDTF">2023-03-28T12:53:20Z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0x01010046FD085B29875249822764A38C5F63B6</vt:lpwstr>
  </property>
</Properties>
</file>