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304" r:id="rId7"/>
    <p:sldId id="306" r:id="rId8"/>
    <p:sldId id="307" r:id="rId9"/>
    <p:sldId id="309" r:id="rId10"/>
    <p:sldId id="310" r:id="rId11"/>
    <p:sldId id="308" r:id="rId12"/>
    <p:sldId id="311" r:id="rId13"/>
    <p:sldId id="313" r:id="rId14"/>
    <p:sldId id="316" r:id="rId15"/>
    <p:sldId id="319" r:id="rId16"/>
    <p:sldId id="312" r:id="rId17"/>
    <p:sldId id="318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15/07/2024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15/07/2024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83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76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62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08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55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28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08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92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98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8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4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0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9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15/07/2024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Ing. Aer. Walid HANNA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7.png"/><Relationship Id="rId4" Type="http://schemas.openxmlformats.org/officeDocument/2006/relationships/image" Target="../media/image10.gi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929618" cy="1752600"/>
          </a:xfrm>
        </p:spPr>
        <p:txBody>
          <a:bodyPr/>
          <a:lstStyle/>
          <a:p>
            <a:r>
              <a:rPr lang="es-ES" b="1" i="1" dirty="0">
                <a:solidFill>
                  <a:srgbClr val="FF0000"/>
                </a:solidFill>
              </a:rPr>
              <a:t>Cinemática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Movimiento Rectilíneo Uniformemente Variado (MRUV)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1 CuadroTexto"/>
              <p:cNvSpPr txBox="1"/>
              <p:nvPr/>
            </p:nvSpPr>
            <p:spPr>
              <a:xfrm>
                <a:off x="-1" y="1802193"/>
                <a:ext cx="878681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s-ES" sz="2500" i="1" dirty="0">
                    <a:latin typeface="Times New Roman" pitchFamily="18" charset="0"/>
                    <a:cs typeface="Times New Roman" pitchFamily="18" charset="0"/>
                  </a:rPr>
                  <a:t>Es aquel movimiento cuya aceleración es constante en todo instante.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acc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𝒄𝒕𝒆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acc>
                    <m:r>
                      <a:rPr lang="es-A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cte </a:t>
                </a:r>
              </a:p>
            </p:txBody>
          </p:sp>
        </mc:Choice>
        <mc:Fallback xmlns="">
          <p:sp>
            <p:nvSpPr>
              <p:cNvPr id="25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02193"/>
                <a:ext cx="8786813" cy="1246495"/>
              </a:xfrm>
              <a:prstGeom prst="rect">
                <a:avLst/>
              </a:prstGeom>
              <a:blipFill>
                <a:blip r:embed="rId4"/>
                <a:stretch>
                  <a:fillRect l="-972" t="-4412" b="-107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90959" y="3330102"/>
                <a:ext cx="1400721" cy="674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acc>
                    <m:r>
                      <a:rPr lang="es-AR" sz="25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𝒅𝒗</m:t>
                        </m:r>
                      </m:num>
                      <m:den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s-AR" sz="25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9" y="3330102"/>
                <a:ext cx="1400721" cy="67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0" y="4304613"/>
                <a:ext cx="20487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acc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𝒅𝒕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𝒅𝒗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4613"/>
                <a:ext cx="204879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-23784" y="4995462"/>
                <a:ext cx="3083616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</m:acc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s-AR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84" y="4995462"/>
                <a:ext cx="3083616" cy="849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2843808" y="3262171"/>
                <a:ext cx="3083616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acc>
                      <m:nary>
                        <m:nary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𝒅𝒗</m:t>
                          </m:r>
                          <m:r>
                            <m:rPr>
                              <m:nor/>
                            </m:rPr>
                            <a:rPr lang="es-AR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62171"/>
                <a:ext cx="3083616" cy="849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/>
          <p:cNvCxnSpPr/>
          <p:nvPr/>
        </p:nvCxnSpPr>
        <p:spPr>
          <a:xfrm>
            <a:off x="2843808" y="3227167"/>
            <a:ext cx="0" cy="2938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2851598" y="4386731"/>
                <a:ext cx="30836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acc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98" y="4386731"/>
                <a:ext cx="3083616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/>
          <p:cNvGrpSpPr/>
          <p:nvPr/>
        </p:nvGrpSpPr>
        <p:grpSpPr>
          <a:xfrm>
            <a:off x="3030192" y="5157192"/>
            <a:ext cx="5862288" cy="1200329"/>
            <a:chOff x="3030192" y="5157192"/>
            <a:chExt cx="5862288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/>
                <p:cNvSpPr/>
                <p:nvPr/>
              </p:nvSpPr>
              <p:spPr>
                <a:xfrm>
                  <a:off x="3030192" y="5270879"/>
                  <a:ext cx="3630040" cy="514115"/>
                </a:xfrm>
                <a:prstGeom prst="rect">
                  <a:avLst/>
                </a:prstGeom>
                <a:ln w="28575">
                  <a:solidFill>
                    <a:schemeClr val="accent2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𝒂</m:t>
                            </m:r>
                          </m:e>
                        </m:acc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(</m:t>
                            </m:r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/>
                        </m:sSub>
                        <m:r>
                          <a:rPr lang="es-AR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39" name="Rectángulo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192" y="5270879"/>
                  <a:ext cx="3630040" cy="514115"/>
                </a:xfrm>
                <a:prstGeom prst="rect">
                  <a:avLst/>
                </a:prstGeom>
                <a:blipFill>
                  <a:blip r:embed="rId10"/>
                  <a:stretch>
                    <a:fillRect b="-6742"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/>
            <p:cNvSpPr txBox="1"/>
            <p:nvPr/>
          </p:nvSpPr>
          <p:spPr>
            <a:xfrm>
              <a:off x="6846615" y="5157192"/>
              <a:ext cx="20458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Ecuación de velocidad para un t cualquiera (MRUV)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0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" grpId="0"/>
      <p:bldP spid="26" grpId="0"/>
      <p:bldP spid="27" grpId="0"/>
      <p:bldP spid="29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Movimiento Rectilíneo Uniformemente Variado (MRUV)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7975" y="2817962"/>
                <a:ext cx="1167681" cy="49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acc>
                    <m:r>
                      <a:rPr lang="es-AR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s-AR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s-AR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𝒅𝒙</m:t>
                        </m:r>
                      </m:num>
                      <m:den>
                        <m:r>
                          <a:rPr lang="es-AR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s-ES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2817962"/>
                <a:ext cx="1167681" cy="496611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-302328" y="3453601"/>
                <a:ext cx="20487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r>
                        <a:rPr lang="es-AR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s-AR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𝒅𝒕</m:t>
                      </m:r>
                      <m:r>
                        <a:rPr lang="es-AR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𝒅𝒙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328" y="3453601"/>
                <a:ext cx="20487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-302328" y="4021578"/>
                <a:ext cx="4307752" cy="744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E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̅"/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s-AR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s-AR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𝒅𝒙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328" y="4021578"/>
                <a:ext cx="4307752" cy="7443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/>
          <p:cNvCxnSpPr/>
          <p:nvPr/>
        </p:nvCxnSpPr>
        <p:spPr>
          <a:xfrm>
            <a:off x="4283968" y="3235654"/>
            <a:ext cx="0" cy="2938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>
            <a:off x="4390701" y="4142644"/>
            <a:ext cx="4601743" cy="1124156"/>
            <a:chOff x="3030191" y="5270879"/>
            <a:chExt cx="4601743" cy="1124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/>
                <p:cNvSpPr/>
                <p:nvPr/>
              </p:nvSpPr>
              <p:spPr>
                <a:xfrm>
                  <a:off x="3030191" y="5270879"/>
                  <a:ext cx="4601743" cy="668516"/>
                </a:xfrm>
                <a:prstGeom prst="rect">
                  <a:avLst/>
                </a:prstGeom>
                <a:ln w="28575">
                  <a:solidFill>
                    <a:schemeClr val="accent2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s-ES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</m:acc>
                        <m:sSub>
                          <m:sSubPr>
                            <m:ctrlPr>
                              <a:rPr lang="es-ES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(</m:t>
                            </m:r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/>
                        </m:sSub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  <m:r>
                          <a:rPr lang="es-AR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  <m:r>
                              <a:rPr lang="es-AR" sz="20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AR" sz="2000" b="1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AR" sz="2000" dirty="0"/>
                              <m:t>) </m:t>
                            </m:r>
                          </m:e>
                          <m:sup>
                            <m:r>
                              <a:rPr lang="es-AR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s-AR" sz="2000" dirty="0"/>
                </a:p>
              </p:txBody>
            </p:sp>
          </mc:Choice>
          <mc:Fallback xmlns="">
            <p:sp>
              <p:nvSpPr>
                <p:cNvPr id="39" name="Rectángulo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191" y="5270879"/>
                  <a:ext cx="4601743" cy="6685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/>
            <p:cNvSpPr txBox="1"/>
            <p:nvPr/>
          </p:nvSpPr>
          <p:spPr>
            <a:xfrm>
              <a:off x="3099318" y="6025703"/>
              <a:ext cx="3459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Ecuación de posición (MRUV)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1 CuadroTexto"/>
              <p:cNvSpPr txBox="1"/>
              <p:nvPr/>
            </p:nvSpPr>
            <p:spPr>
              <a:xfrm>
                <a:off x="-1" y="1802193"/>
                <a:ext cx="878681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s-ES" sz="2500" i="1" dirty="0">
                    <a:latin typeface="Times New Roman" pitchFamily="18" charset="0"/>
                    <a:cs typeface="Times New Roman" pitchFamily="18" charset="0"/>
                  </a:rPr>
                  <a:t>Ecuación de posición para MRUV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acc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𝒄𝒕𝒆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acc>
                    <m:r>
                      <a:rPr lang="es-AR" sz="2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cte </a:t>
                </a:r>
              </a:p>
            </p:txBody>
          </p:sp>
        </mc:Choice>
        <mc:Fallback xmlns="">
          <p:sp>
            <p:nvSpPr>
              <p:cNvPr id="18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02193"/>
                <a:ext cx="8786813" cy="861774"/>
              </a:xfrm>
              <a:prstGeom prst="rect">
                <a:avLst/>
              </a:prstGeom>
              <a:blipFill>
                <a:blip r:embed="rId8"/>
                <a:stretch>
                  <a:fillRect l="-972" t="-6383" b="-163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-299500" y="4957776"/>
                <a:ext cx="4307752" cy="744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E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A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  <m:r>
                            <a:rPr lang="es-A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𝒕</m:t>
                                  </m:r>
                                </m:e>
                                <m:sub/>
                              </m:sSub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𝒂</m:t>
                                  </m:r>
                                </m:e>
                              </m:acc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𝒕𝒅𝒕</m:t>
                              </m:r>
                            </m:e>
                          </m:nary>
                        </m:e>
                      </m:nary>
                      <m:r>
                        <a:rPr lang="es-AR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𝒅𝒙</m:t>
                          </m:r>
                          <m:r>
                            <m:rPr>
                              <m:nor/>
                            </m:rPr>
                            <a:rPr lang="es-AR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500" y="4957776"/>
                <a:ext cx="4307752" cy="7443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4559685" y="3314573"/>
            <a:ext cx="33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Resolviendo se obtiene</a:t>
            </a:r>
          </a:p>
        </p:txBody>
      </p:sp>
    </p:spTree>
    <p:extLst>
      <p:ext uri="{BB962C8B-B14F-4D97-AF65-F5344CB8AC3E}">
        <p14:creationId xmlns:p14="http://schemas.microsoft.com/office/powerpoint/2010/main" val="8591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6" grpId="0"/>
      <p:bldP spid="27" grpId="0"/>
      <p:bldP spid="18" grpId="0"/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87003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Análisis de la representación gráfica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79512" y="1899701"/>
            <a:ext cx="4037893" cy="3960778"/>
            <a:chOff x="524068" y="2264660"/>
            <a:chExt cx="2936399" cy="288032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4"/>
            <a:srcRect l="8691" t="6542" r="3079" b="5799"/>
            <a:stretch/>
          </p:blipFill>
          <p:spPr>
            <a:xfrm>
              <a:off x="524068" y="2264660"/>
              <a:ext cx="2936399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ángulo 4"/>
            <p:cNvSpPr/>
            <p:nvPr/>
          </p:nvSpPr>
          <p:spPr>
            <a:xfrm>
              <a:off x="1835696" y="5000097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4907"/>
          <a:stretch/>
        </p:blipFill>
        <p:spPr bwMode="auto">
          <a:xfrm>
            <a:off x="4355976" y="1899701"/>
            <a:ext cx="4680676" cy="3959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Resumen de fórmulas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7" y="1871996"/>
            <a:ext cx="8059445" cy="396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0872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Resumen de fórmulas MRUV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07975" y="1658199"/>
            <a:ext cx="6174188" cy="4901188"/>
            <a:chOff x="307975" y="1658199"/>
            <a:chExt cx="6174188" cy="490118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80" t="12234" r="1722"/>
            <a:stretch/>
          </p:blipFill>
          <p:spPr>
            <a:xfrm>
              <a:off x="307975" y="1658199"/>
              <a:ext cx="5007524" cy="49011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/>
                <p:cNvSpPr txBox="1"/>
                <p:nvPr/>
              </p:nvSpPr>
              <p:spPr>
                <a:xfrm>
                  <a:off x="5515519" y="2132856"/>
                  <a:ext cx="966644" cy="276999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=∆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8" name="Cuadro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519" y="2132856"/>
                  <a:ext cx="96664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128"/>
                  </a:stretch>
                </a:blipFill>
                <a:ln w="127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3059832" y="5949281"/>
                  <a:ext cx="360040" cy="28803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5949281"/>
                  <a:ext cx="360040" cy="288031"/>
                </a:xfrm>
                <a:prstGeom prst="rect">
                  <a:avLst/>
                </a:prstGeom>
                <a:blipFill>
                  <a:blip r:embed="rId6"/>
                  <a:stretch>
                    <a:fillRect t="-212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87721" y="5929561"/>
                  <a:ext cx="228095" cy="27699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A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721" y="5929561"/>
                  <a:ext cx="22809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919" t="-4444" r="-16216" b="-444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046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169106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>
                <a:latin typeface="Times New Roman" pitchFamily="18" charset="0"/>
                <a:cs typeface="Times New Roman" pitchFamily="18" charset="0"/>
              </a:rPr>
              <a:t>¿Qué es la cinemática? 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57158" y="2276872"/>
            <a:ext cx="79592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>
                <a:latin typeface="Times New Roman" pitchFamily="18" charset="0"/>
                <a:cs typeface="Times New Roman" pitchFamily="18" charset="0"/>
              </a:rPr>
              <a:t>Es una de las partes de la mecánica clásica </a:t>
            </a:r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116" y="1244918"/>
            <a:ext cx="743573" cy="743573"/>
          </a:xfrm>
          <a:prstGeom prst="rect">
            <a:avLst/>
          </a:prstGeom>
        </p:spPr>
      </p:pic>
      <p:sp>
        <p:nvSpPr>
          <p:cNvPr id="17" name="11 CuadroTexto"/>
          <p:cNvSpPr txBox="1"/>
          <p:nvPr/>
        </p:nvSpPr>
        <p:spPr>
          <a:xfrm>
            <a:off x="318802" y="3237944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>
                <a:latin typeface="Times New Roman" pitchFamily="18" charset="0"/>
                <a:cs typeface="Times New Roman" pitchFamily="18" charset="0"/>
              </a:rPr>
              <a:t>No atiende las causas que producen el movimiento 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1 CuadroTexto"/>
          <p:cNvSpPr txBox="1"/>
          <p:nvPr/>
        </p:nvSpPr>
        <p:spPr>
          <a:xfrm>
            <a:off x="357158" y="2762425"/>
            <a:ext cx="8655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>
                <a:latin typeface="Times New Roman" pitchFamily="18" charset="0"/>
                <a:cs typeface="Times New Roman" pitchFamily="18" charset="0"/>
              </a:rPr>
              <a:t>Estudia la descripción del movimiento</a:t>
            </a:r>
            <a:endParaRPr lang="es-ES" sz="25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 CuadroTexto"/>
          <p:cNvSpPr txBox="1"/>
          <p:nvPr/>
        </p:nvSpPr>
        <p:spPr>
          <a:xfrm>
            <a:off x="381430" y="4181701"/>
            <a:ext cx="8607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i="1" u="sng" dirty="0">
                <a:latin typeface="Times New Roman" pitchFamily="18" charset="0"/>
                <a:cs typeface="Times New Roman" pitchFamily="18" charset="0"/>
              </a:rPr>
              <a:t>Movimiento </a:t>
            </a:r>
            <a:endParaRPr lang="es-ES" sz="25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1 CuadroTexto"/>
          <p:cNvSpPr txBox="1"/>
          <p:nvPr/>
        </p:nvSpPr>
        <p:spPr>
          <a:xfrm>
            <a:off x="413300" y="4845640"/>
            <a:ext cx="86073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>
                <a:latin typeface="Times New Roman" pitchFamily="18" charset="0"/>
                <a:cs typeface="Times New Roman" pitchFamily="18" charset="0"/>
              </a:rPr>
              <a:t>Es el cambio de posición que realiza o experimenta un cuerpo a medida que transcurre el tiempo, respecto a un sistema de coordenadas elegido como </a:t>
            </a:r>
            <a:r>
              <a:rPr lang="es-ES" sz="2500" b="1" i="1" dirty="0">
                <a:latin typeface="Times New Roman" pitchFamily="18" charset="0"/>
                <a:cs typeface="Times New Roman" pitchFamily="18" charset="0"/>
              </a:rPr>
              <a:t>fijo </a:t>
            </a:r>
            <a:r>
              <a:rPr lang="es-ES" sz="25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14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771" y="1179547"/>
            <a:ext cx="89492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500" i="1" dirty="0">
                <a:latin typeface="Times New Roman" pitchFamily="18" charset="0"/>
                <a:cs typeface="Times New Roman" pitchFamily="18" charset="0"/>
              </a:rPr>
              <a:t>Sistema de coordenadas: constituido por tres ejes perpendiculares entre sí (ejes XYZ). 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460374" y="2511332"/>
            <a:ext cx="3967609" cy="3426572"/>
            <a:chOff x="460374" y="2511332"/>
            <a:chExt cx="3967609" cy="342657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4" y="2511332"/>
              <a:ext cx="3967609" cy="3426572"/>
            </a:xfrm>
            <a:prstGeom prst="rect">
              <a:avLst/>
            </a:prstGeom>
          </p:spPr>
        </p:pic>
        <p:sp>
          <p:nvSpPr>
            <p:cNvPr id="15" name="Elipse 14"/>
            <p:cNvSpPr/>
            <p:nvPr/>
          </p:nvSpPr>
          <p:spPr>
            <a:xfrm>
              <a:off x="1187624" y="3789040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5220072" y="2630522"/>
                <a:ext cx="1311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30522"/>
                <a:ext cx="1311697" cy="307777"/>
              </a:xfrm>
              <a:prstGeom prst="rect">
                <a:avLst/>
              </a:prstGeom>
              <a:blipFill>
                <a:blip r:embed="rId5"/>
                <a:stretch>
                  <a:fillRect r="-14884" b="-14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7548124" y="2656240"/>
                <a:ext cx="1311697" cy="336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AR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124" y="2656240"/>
                <a:ext cx="1311697" cy="336887"/>
              </a:xfrm>
              <a:prstGeom prst="rect">
                <a:avLst/>
              </a:prstGeom>
              <a:blipFill>
                <a:blip r:embed="rId6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/>
          <p:cNvCxnSpPr/>
          <p:nvPr/>
        </p:nvCxnSpPr>
        <p:spPr>
          <a:xfrm>
            <a:off x="6531769" y="2901048"/>
            <a:ext cx="79208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683561" y="2511332"/>
            <a:ext cx="48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6894122" y="4869951"/>
            <a:ext cx="2619700" cy="1312510"/>
            <a:chOff x="6804248" y="4625394"/>
            <a:chExt cx="2619700" cy="1312510"/>
          </a:xfrm>
        </p:grpSpPr>
        <p:grpSp>
          <p:nvGrpSpPr>
            <p:cNvPr id="36" name="Grupo 35"/>
            <p:cNvGrpSpPr/>
            <p:nvPr/>
          </p:nvGrpSpPr>
          <p:grpSpPr>
            <a:xfrm>
              <a:off x="6804248" y="4625394"/>
              <a:ext cx="2619700" cy="1073142"/>
              <a:chOff x="5178564" y="1237288"/>
              <a:chExt cx="2619700" cy="10731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178564" y="1916924"/>
                    <a:ext cx="2619700" cy="3935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s-A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acc>
                            <m:accPr>
                              <m:chr m:val="̅"/>
                              <m:ctrlPr>
                                <a:rPr lang="es-AR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oMath>
                      </m:oMathPara>
                    </a14:m>
                    <a:endParaRPr lang="es-AR" sz="2500" b="1" dirty="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8564" y="1916924"/>
                    <a:ext cx="2619700" cy="3935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154" b="-3077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CuadroTexto 37"/>
              <p:cNvSpPr txBox="1"/>
              <p:nvPr/>
            </p:nvSpPr>
            <p:spPr>
              <a:xfrm>
                <a:off x="5922371" y="1237288"/>
                <a:ext cx="1385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Distancia </a:t>
                </a:r>
              </a:p>
            </p:txBody>
          </p:sp>
        </p:grpSp>
        <p:sp>
          <p:nvSpPr>
            <p:cNvPr id="34" name="Rectángulo 33"/>
            <p:cNvSpPr/>
            <p:nvPr/>
          </p:nvSpPr>
          <p:spPr>
            <a:xfrm>
              <a:off x="7482973" y="4625394"/>
              <a:ext cx="1451015" cy="13125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4484438" y="4851917"/>
            <a:ext cx="3327922" cy="1498854"/>
            <a:chOff x="4491607" y="4581675"/>
            <a:chExt cx="3327922" cy="1498854"/>
          </a:xfrm>
        </p:grpSpPr>
        <p:grpSp>
          <p:nvGrpSpPr>
            <p:cNvPr id="33" name="Grupo 32"/>
            <p:cNvGrpSpPr/>
            <p:nvPr/>
          </p:nvGrpSpPr>
          <p:grpSpPr>
            <a:xfrm>
              <a:off x="4578927" y="4581675"/>
              <a:ext cx="3240602" cy="1086521"/>
              <a:chOff x="4935726" y="4893145"/>
              <a:chExt cx="3240602" cy="1086521"/>
            </a:xfrm>
          </p:grpSpPr>
          <p:sp>
            <p:nvSpPr>
              <p:cNvPr id="32" name="CuadroTexto 31"/>
              <p:cNvSpPr txBox="1"/>
              <p:nvPr/>
            </p:nvSpPr>
            <p:spPr>
              <a:xfrm>
                <a:off x="4954699" y="4893145"/>
                <a:ext cx="3221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Desplazamiento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>
                    <a:off x="4935726" y="5558460"/>
                    <a:ext cx="2619700" cy="42120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</m:acc>
                        <m:r>
                          <a:rPr lang="es-AR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sz="2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oMath>
                    </a14:m>
                    <a:r>
                      <a:rPr lang="es-AR" sz="2500" b="1" dirty="0"/>
                      <a:t> =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nor/>
                          </m:rPr>
                          <a:rPr lang="es-AR" sz="25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5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s-AR" sz="25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oMath>
                    </a14:m>
                    <a:endParaRPr lang="es-AR" sz="2500" b="1" dirty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5726" y="5558460"/>
                    <a:ext cx="2619700" cy="4212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19" t="-14493" r="-14651" b="-44928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Rectángulo 34"/>
            <p:cNvSpPr/>
            <p:nvPr/>
          </p:nvSpPr>
          <p:spPr>
            <a:xfrm>
              <a:off x="4491607" y="4581675"/>
              <a:ext cx="2751858" cy="1498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4918912" y="3371097"/>
            <a:ext cx="4015076" cy="1079150"/>
            <a:chOff x="4918912" y="3371097"/>
            <a:chExt cx="4015076" cy="1079150"/>
          </a:xfrm>
        </p:grpSpPr>
        <p:grpSp>
          <p:nvGrpSpPr>
            <p:cNvPr id="26" name="Grupo 25"/>
            <p:cNvGrpSpPr/>
            <p:nvPr/>
          </p:nvGrpSpPr>
          <p:grpSpPr>
            <a:xfrm>
              <a:off x="5155233" y="3371097"/>
              <a:ext cx="3587687" cy="933321"/>
              <a:chOff x="5059585" y="3448874"/>
              <a:chExt cx="3587687" cy="933321"/>
            </a:xfrm>
          </p:grpSpPr>
          <p:pic>
            <p:nvPicPr>
              <p:cNvPr id="27" name="Picture 2" descr="http://www2.montes.upm.es/dptos/digfa/cfisica/cinematica/cinematica1_files/posicion.gif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9585" y="3920755"/>
                <a:ext cx="3587687" cy="46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CuadroTexto 24"/>
              <p:cNvSpPr txBox="1"/>
              <p:nvPr/>
            </p:nvSpPr>
            <p:spPr>
              <a:xfrm>
                <a:off x="5059585" y="3448874"/>
                <a:ext cx="2664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posición </a:t>
                </a:r>
              </a:p>
            </p:txBody>
          </p:sp>
        </p:grpSp>
        <p:sp>
          <p:nvSpPr>
            <p:cNvPr id="40" name="Rectángulo 39"/>
            <p:cNvSpPr/>
            <p:nvPr/>
          </p:nvSpPr>
          <p:spPr>
            <a:xfrm>
              <a:off x="4918912" y="3377014"/>
              <a:ext cx="4015076" cy="107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1523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827584" y="1905797"/>
            <a:ext cx="3967609" cy="3426572"/>
            <a:chOff x="460374" y="2511332"/>
            <a:chExt cx="3967609" cy="342657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4" y="2511332"/>
              <a:ext cx="3967609" cy="3426572"/>
            </a:xfrm>
            <a:prstGeom prst="rect">
              <a:avLst/>
            </a:prstGeom>
          </p:spPr>
        </p:pic>
        <p:sp>
          <p:nvSpPr>
            <p:cNvPr id="15" name="Elipse 14"/>
            <p:cNvSpPr/>
            <p:nvPr/>
          </p:nvSpPr>
          <p:spPr>
            <a:xfrm>
              <a:off x="1187624" y="3789040"/>
              <a:ext cx="72008" cy="7200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5508104" y="2005046"/>
            <a:ext cx="2751858" cy="149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1" name="Grupo 10"/>
          <p:cNvGrpSpPr/>
          <p:nvPr/>
        </p:nvGrpSpPr>
        <p:grpSpPr>
          <a:xfrm>
            <a:off x="5608523" y="2141454"/>
            <a:ext cx="3221629" cy="1241017"/>
            <a:chOff x="4712390" y="3311861"/>
            <a:chExt cx="3221629" cy="1241017"/>
          </a:xfrm>
        </p:grpSpPr>
        <p:sp>
          <p:nvSpPr>
            <p:cNvPr id="32" name="CuadroTexto 31"/>
            <p:cNvSpPr txBox="1"/>
            <p:nvPr/>
          </p:nvSpPr>
          <p:spPr>
            <a:xfrm>
              <a:off x="4712390" y="3311861"/>
              <a:ext cx="3221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Media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897855" y="3889298"/>
                  <a:ext cx="2619700" cy="6635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A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s-AR" sz="25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acc>
                      <m:r>
                        <a:rPr lang="es-AR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̅"/>
                              <m:ctrlPr>
                                <a:rPr lang="es-AR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s-AR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a14:m>
                  <a:r>
                    <a:rPr lang="es-AR" sz="2500" b="1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AR" sz="25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s-AR" sz="25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5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AR" sz="25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AR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s-AR" sz="2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5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s-AR" sz="2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5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5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a14:m>
                  <a:endParaRPr lang="es-AR" sz="2500" b="1" dirty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855" y="3889298"/>
                  <a:ext cx="2619700" cy="663580"/>
                </a:xfrm>
                <a:prstGeom prst="rect">
                  <a:avLst/>
                </a:prstGeom>
                <a:blipFill>
                  <a:blip r:embed="rId5"/>
                  <a:stretch>
                    <a:fillRect b="-733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813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" r="2237"/>
          <a:stretch/>
        </p:blipFill>
        <p:spPr>
          <a:xfrm>
            <a:off x="339998" y="2924944"/>
            <a:ext cx="4808066" cy="35340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865" y="1664961"/>
            <a:ext cx="420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Instantánea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5865" y="2217058"/>
            <a:ext cx="8949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i="1" dirty="0">
                <a:latin typeface="Times New Roman" pitchFamily="18" charset="0"/>
                <a:cs typeface="Times New Roman" pitchFamily="18" charset="0"/>
              </a:rPr>
              <a:t>Se define como el límite de velocidad media, cuando el intervalo de tiempo tiende a cero  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000" dirty="0">
                <a:effectLst/>
                <a:latin typeface="Times New Roman" pitchFamily="18" charset="0"/>
                <a:cs typeface="Times New Roman" pitchFamily="18" charset="0"/>
              </a:rPr>
              <a:t>¿Qué ocurre si quiero conocer la velocidad en un instante </a:t>
            </a:r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2000" dirty="0">
                <a:effectLst/>
                <a:latin typeface="Times New Roman" pitchFamily="18" charset="0"/>
                <a:cs typeface="Times New Roman" pitchFamily="18" charset="0"/>
              </a:rPr>
              <a:t> determinado? </a:t>
            </a:r>
            <a:endParaRPr lang="es-ES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99" y="1155957"/>
            <a:ext cx="505773" cy="505773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5483448" y="3050354"/>
            <a:ext cx="3221629" cy="1498854"/>
            <a:chOff x="6275498" y="3249037"/>
            <a:chExt cx="3221629" cy="1498854"/>
          </a:xfrm>
        </p:grpSpPr>
        <p:grpSp>
          <p:nvGrpSpPr>
            <p:cNvPr id="26" name="Grupo 25"/>
            <p:cNvGrpSpPr/>
            <p:nvPr/>
          </p:nvGrpSpPr>
          <p:grpSpPr>
            <a:xfrm>
              <a:off x="6275498" y="3249037"/>
              <a:ext cx="3221629" cy="1498854"/>
              <a:chOff x="6012160" y="1464339"/>
              <a:chExt cx="3221629" cy="1498854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6012160" y="1464339"/>
                <a:ext cx="2751858" cy="1498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012160" y="1544849"/>
                <a:ext cx="3221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Instantánea</a:t>
                </a:r>
              </a:p>
            </p:txBody>
          </p:sp>
        </p:grpSp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41" t="1295" r="29464" b="74741"/>
            <a:stretch/>
          </p:blipFill>
          <p:spPr>
            <a:xfrm>
              <a:off x="6516215" y="3789040"/>
              <a:ext cx="2144865" cy="792088"/>
            </a:xfrm>
            <a:prstGeom prst="rect">
              <a:avLst/>
            </a:prstGeom>
          </p:spPr>
        </p:pic>
      </p:grpSp>
      <p:sp>
        <p:nvSpPr>
          <p:cNvPr id="14" name="CuadroTexto 13"/>
          <p:cNvSpPr txBox="1"/>
          <p:nvPr/>
        </p:nvSpPr>
        <p:spPr>
          <a:xfrm>
            <a:off x="5347895" y="5041751"/>
            <a:ext cx="3512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posición r(t) es continua y derivable.</a:t>
            </a:r>
          </a:p>
          <a:p>
            <a:endParaRPr lang="es-A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347895" y="5770094"/>
            <a:ext cx="351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Movimiento continuo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32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1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5135" y="1170440"/>
            <a:ext cx="6583090" cy="3364746"/>
            <a:chOff x="5135" y="1170440"/>
            <a:chExt cx="6583090" cy="3364746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3"/>
            <a:srcRect l="34518"/>
            <a:stretch/>
          </p:blipFill>
          <p:spPr>
            <a:xfrm>
              <a:off x="5135" y="1170440"/>
              <a:ext cx="6583090" cy="3364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5111227" y="2267580"/>
                  <a:ext cx="7120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227" y="2267580"/>
                  <a:ext cx="7120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300192" y="1602992"/>
            <a:ext cx="3228766" cy="1498854"/>
            <a:chOff x="6078294" y="1883617"/>
            <a:chExt cx="3228766" cy="1498854"/>
          </a:xfrm>
        </p:grpSpPr>
        <p:sp>
          <p:nvSpPr>
            <p:cNvPr id="30" name="Rectángulo 29"/>
            <p:cNvSpPr/>
            <p:nvPr/>
          </p:nvSpPr>
          <p:spPr>
            <a:xfrm>
              <a:off x="6078294" y="1883617"/>
              <a:ext cx="2751858" cy="1498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6085431" y="2012535"/>
              <a:ext cx="3221629" cy="1241017"/>
              <a:chOff x="4712390" y="3311861"/>
              <a:chExt cx="3221629" cy="1241017"/>
            </a:xfrm>
          </p:grpSpPr>
          <p:sp>
            <p:nvSpPr>
              <p:cNvPr id="32" name="CuadroTexto 31"/>
              <p:cNvSpPr txBox="1"/>
              <p:nvPr/>
            </p:nvSpPr>
            <p:spPr>
              <a:xfrm>
                <a:off x="4712390" y="3311861"/>
                <a:ext cx="3221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 Media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>
                    <a:off x="4897855" y="3889298"/>
                    <a:ext cx="2619700" cy="663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AR" sz="2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AR" sz="2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s-AR" sz="2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  <m:r>
                          <a:rPr lang="es-AR" sz="25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AR" sz="2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̅"/>
                                <m:ctrlPr>
                                  <a:rPr lang="es-AR" sz="2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num>
                          <m:den>
                            <m: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</m:oMath>
                    </a14:m>
                    <a:r>
                      <a:rPr lang="es-AR" sz="2500" b="1" dirty="0"/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s-AR" sz="25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AR" sz="25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5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AR" sz="25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nor/>
                              </m:rPr>
                              <a:rPr lang="es-AR" sz="25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5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s-AR" sz="25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5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AR" sz="25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s-AR" sz="25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AR" sz="25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oMath>
                    </a14:m>
                    <a:endParaRPr lang="es-AR" sz="2500" b="1" dirty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855" y="3889298"/>
                    <a:ext cx="2619700" cy="6635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422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upo 6"/>
          <p:cNvGrpSpPr/>
          <p:nvPr/>
        </p:nvGrpSpPr>
        <p:grpSpPr>
          <a:xfrm>
            <a:off x="6112853" y="4515973"/>
            <a:ext cx="3221629" cy="1498854"/>
            <a:chOff x="3384306" y="4877637"/>
            <a:chExt cx="3221629" cy="1498854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3"/>
            <a:srcRect l="3845" t="26721" r="70776" b="43407"/>
            <a:stretch/>
          </p:blipFill>
          <p:spPr>
            <a:xfrm>
              <a:off x="3643653" y="5374839"/>
              <a:ext cx="2376264" cy="936105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3384306" y="4877637"/>
              <a:ext cx="3221629" cy="1498854"/>
              <a:chOff x="6012160" y="1464339"/>
              <a:chExt cx="3221629" cy="1498854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6012160" y="1464339"/>
                <a:ext cx="2966546" cy="1498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6012160" y="1544849"/>
                <a:ext cx="32216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 Instantánea</a:t>
                </a:r>
              </a:p>
            </p:txBody>
          </p:sp>
        </p:grpSp>
      </p:grpSp>
      <p:sp>
        <p:nvSpPr>
          <p:cNvPr id="26" name="CuadroTexto 25"/>
          <p:cNvSpPr txBox="1"/>
          <p:nvPr/>
        </p:nvSpPr>
        <p:spPr>
          <a:xfrm>
            <a:off x="311557" y="4509120"/>
            <a:ext cx="331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Aceleración Instantánea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11559" y="5025370"/>
            <a:ext cx="55485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000" i="1" dirty="0">
                <a:latin typeface="Times New Roman" pitchFamily="18" charset="0"/>
                <a:cs typeface="Times New Roman" pitchFamily="18" charset="0"/>
              </a:rPr>
              <a:t>Se define como el límite de aceleración media, cuando el intervalo de tiempo tiende a cero  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19656" y="6128841"/>
            <a:ext cx="3512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velocidad v(t) es continua y derivable.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41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55574" y="4345802"/>
            <a:ext cx="5784577" cy="1315446"/>
            <a:chOff x="155574" y="4528539"/>
            <a:chExt cx="5784577" cy="1315446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41" y="5066506"/>
              <a:ext cx="4457700" cy="666750"/>
            </a:xfrm>
            <a:prstGeom prst="rect">
              <a:avLst/>
            </a:prstGeom>
          </p:spPr>
        </p:pic>
        <p:grpSp>
          <p:nvGrpSpPr>
            <p:cNvPr id="14" name="Grupo 13"/>
            <p:cNvGrpSpPr/>
            <p:nvPr/>
          </p:nvGrpSpPr>
          <p:grpSpPr>
            <a:xfrm>
              <a:off x="155574" y="4528539"/>
              <a:ext cx="5784577" cy="1315446"/>
              <a:chOff x="155574" y="4528539"/>
              <a:chExt cx="5784577" cy="1315446"/>
            </a:xfrm>
          </p:grpSpPr>
          <p:grpSp>
            <p:nvGrpSpPr>
              <p:cNvPr id="37" name="Grupo 36"/>
              <p:cNvGrpSpPr/>
              <p:nvPr/>
            </p:nvGrpSpPr>
            <p:grpSpPr>
              <a:xfrm>
                <a:off x="155574" y="4528539"/>
                <a:ext cx="5784577" cy="1315446"/>
                <a:chOff x="4918912" y="3371097"/>
                <a:chExt cx="4652092" cy="1079150"/>
              </a:xfrm>
            </p:grpSpPr>
            <p:sp>
              <p:nvSpPr>
                <p:cNvPr id="38" name="CuadroTexto 37"/>
                <p:cNvSpPr txBox="1"/>
                <p:nvPr/>
              </p:nvSpPr>
              <p:spPr>
                <a:xfrm>
                  <a:off x="5155233" y="3371097"/>
                  <a:ext cx="2664296" cy="328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aceleración </a:t>
                  </a:r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4918912" y="3377014"/>
                  <a:ext cx="4652092" cy="10732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4831940" y="5162668"/>
                    <a:ext cx="909954" cy="4744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s-AR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AR" b="1" dirty="0"/>
                  </a:p>
                </p:txBody>
              </p:sp>
            </mc:Choice>
            <mc:Fallback xmlns="">
              <p:sp>
                <p:nvSpPr>
                  <p:cNvPr id="10" name="Cuadro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940" y="5162668"/>
                    <a:ext cx="909954" cy="4744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upo 14"/>
          <p:cNvGrpSpPr/>
          <p:nvPr/>
        </p:nvGrpSpPr>
        <p:grpSpPr>
          <a:xfrm>
            <a:off x="155575" y="2862945"/>
            <a:ext cx="5784576" cy="1315446"/>
            <a:chOff x="155575" y="3078969"/>
            <a:chExt cx="5784576" cy="131544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95" y="3612720"/>
              <a:ext cx="4124325" cy="628650"/>
            </a:xfrm>
            <a:prstGeom prst="rect">
              <a:avLst/>
            </a:prstGeom>
          </p:spPr>
        </p:pic>
        <p:grpSp>
          <p:nvGrpSpPr>
            <p:cNvPr id="13" name="Grupo 12"/>
            <p:cNvGrpSpPr/>
            <p:nvPr/>
          </p:nvGrpSpPr>
          <p:grpSpPr>
            <a:xfrm>
              <a:off x="155575" y="3078969"/>
              <a:ext cx="5784576" cy="1315446"/>
              <a:chOff x="155575" y="3078969"/>
              <a:chExt cx="5784576" cy="1315446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155575" y="3078969"/>
                <a:ext cx="5784576" cy="1315446"/>
                <a:chOff x="4918912" y="3371097"/>
                <a:chExt cx="4652092" cy="1079150"/>
              </a:xfrm>
            </p:grpSpPr>
            <p:sp>
              <p:nvSpPr>
                <p:cNvPr id="36" name="CuadroTexto 35"/>
                <p:cNvSpPr txBox="1"/>
                <p:nvPr/>
              </p:nvSpPr>
              <p:spPr>
                <a:xfrm>
                  <a:off x="5155233" y="3371097"/>
                  <a:ext cx="2664296" cy="328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velocidad </a:t>
                  </a:r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4918912" y="3377014"/>
                  <a:ext cx="4652092" cy="107323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4831940" y="3674572"/>
                    <a:ext cx="909954" cy="47833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s-A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s-AR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s-AR" b="1" dirty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940" y="3674572"/>
                    <a:ext cx="909954" cy="47833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Grupo 11"/>
          <p:cNvGrpSpPr/>
          <p:nvPr/>
        </p:nvGrpSpPr>
        <p:grpSpPr>
          <a:xfrm>
            <a:off x="155575" y="1463660"/>
            <a:ext cx="5784575" cy="1079150"/>
            <a:chOff x="155575" y="1679684"/>
            <a:chExt cx="5784575" cy="1079150"/>
          </a:xfrm>
        </p:grpSpPr>
        <p:grpSp>
          <p:nvGrpSpPr>
            <p:cNvPr id="22" name="Grupo 21"/>
            <p:cNvGrpSpPr/>
            <p:nvPr/>
          </p:nvGrpSpPr>
          <p:grpSpPr>
            <a:xfrm>
              <a:off x="155575" y="1679684"/>
              <a:ext cx="5784575" cy="1079150"/>
              <a:chOff x="4918912" y="3371097"/>
              <a:chExt cx="5452200" cy="1079150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5155233" y="3371097"/>
                <a:ext cx="3781150" cy="933321"/>
                <a:chOff x="5059585" y="3448874"/>
                <a:chExt cx="3781150" cy="933321"/>
              </a:xfrm>
            </p:grpSpPr>
            <p:pic>
              <p:nvPicPr>
                <p:cNvPr id="27" name="Picture 2" descr="http://www2.montes.upm.es/dptos/digfa/cfisica/cinematica/cinematica1_files/posicion.gif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3048" y="3920755"/>
                  <a:ext cx="3587687" cy="46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CuadroTexto 27"/>
                <p:cNvSpPr txBox="1"/>
                <p:nvPr/>
              </p:nvSpPr>
              <p:spPr>
                <a:xfrm>
                  <a:off x="5059585" y="3448874"/>
                  <a:ext cx="26642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b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Vector posición </a:t>
                  </a:r>
                </a:p>
              </p:txBody>
            </p:sp>
          </p:grpSp>
          <p:sp>
            <p:nvSpPr>
              <p:cNvPr id="26" name="Rectángulo 25"/>
              <p:cNvSpPr/>
              <p:nvPr/>
            </p:nvSpPr>
            <p:spPr>
              <a:xfrm>
                <a:off x="4918912" y="3377014"/>
                <a:ext cx="5452200" cy="10732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4832986" y="2323775"/>
                  <a:ext cx="9099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oMath>
                    </m:oMathPara>
                  </a14:m>
                  <a:endParaRPr lang="es-AR" b="1" dirty="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986" y="2323775"/>
                  <a:ext cx="90995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65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655739"/>
            <a:ext cx="4844297" cy="4898965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000" dirty="0">
                <a:effectLst/>
                <a:latin typeface="Times New Roman" pitchFamily="18" charset="0"/>
                <a:cs typeface="Times New Roman" pitchFamily="18" charset="0"/>
              </a:rPr>
              <a:t>¿Qué quiere decir que la aceleración sea negativa?  </a:t>
            </a:r>
            <a:endParaRPr lang="es-ES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1149966"/>
            <a:ext cx="505773" cy="505773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374202" y="3465204"/>
            <a:ext cx="2137380" cy="553998"/>
            <a:chOff x="374202" y="3465204"/>
            <a:chExt cx="2137380" cy="553998"/>
          </a:xfrm>
        </p:grpSpPr>
        <p:sp>
          <p:nvSpPr>
            <p:cNvPr id="28" name="CuadroTexto 27"/>
            <p:cNvSpPr txBox="1"/>
            <p:nvPr/>
          </p:nvSpPr>
          <p:spPr>
            <a:xfrm>
              <a:off x="374202" y="3465204"/>
              <a:ext cx="16633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Movimiento retardado</a:t>
              </a:r>
            </a:p>
          </p:txBody>
        </p:sp>
        <p:sp>
          <p:nvSpPr>
            <p:cNvPr id="30" name="Flecha derecha 29"/>
            <p:cNvSpPr/>
            <p:nvPr/>
          </p:nvSpPr>
          <p:spPr>
            <a:xfrm>
              <a:off x="1863510" y="3693159"/>
              <a:ext cx="648072" cy="1614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707365" y="3230016"/>
            <a:ext cx="2074099" cy="553998"/>
            <a:chOff x="6707365" y="3230016"/>
            <a:chExt cx="2074099" cy="553998"/>
          </a:xfrm>
        </p:grpSpPr>
        <p:sp>
          <p:nvSpPr>
            <p:cNvPr id="10" name="CuadroTexto 9"/>
            <p:cNvSpPr txBox="1"/>
            <p:nvPr/>
          </p:nvSpPr>
          <p:spPr>
            <a:xfrm>
              <a:off x="7118111" y="3230016"/>
              <a:ext cx="16633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Movimiento acelerado</a:t>
              </a:r>
            </a:p>
          </p:txBody>
        </p:sp>
        <p:sp>
          <p:nvSpPr>
            <p:cNvPr id="31" name="Flecha derecha 30"/>
            <p:cNvSpPr/>
            <p:nvPr/>
          </p:nvSpPr>
          <p:spPr>
            <a:xfrm rot="10800000">
              <a:off x="6707365" y="3467917"/>
              <a:ext cx="648072" cy="1614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774929" y="5124681"/>
            <a:ext cx="2074099" cy="553998"/>
            <a:chOff x="6707365" y="3230016"/>
            <a:chExt cx="2074099" cy="553998"/>
          </a:xfrm>
        </p:grpSpPr>
        <p:sp>
          <p:nvSpPr>
            <p:cNvPr id="33" name="CuadroTexto 32"/>
            <p:cNvSpPr txBox="1"/>
            <p:nvPr/>
          </p:nvSpPr>
          <p:spPr>
            <a:xfrm>
              <a:off x="7118111" y="3230016"/>
              <a:ext cx="16633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Movimiento acelerado</a:t>
              </a:r>
            </a:p>
          </p:txBody>
        </p:sp>
        <p:sp>
          <p:nvSpPr>
            <p:cNvPr id="34" name="Flecha derecha 33"/>
            <p:cNvSpPr/>
            <p:nvPr/>
          </p:nvSpPr>
          <p:spPr>
            <a:xfrm rot="10800000">
              <a:off x="6707365" y="3467917"/>
              <a:ext cx="648072" cy="1614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74380" y="5297763"/>
            <a:ext cx="2137380" cy="553998"/>
            <a:chOff x="374202" y="3465204"/>
            <a:chExt cx="2137380" cy="553998"/>
          </a:xfrm>
        </p:grpSpPr>
        <p:sp>
          <p:nvSpPr>
            <p:cNvPr id="37" name="CuadroTexto 36"/>
            <p:cNvSpPr txBox="1"/>
            <p:nvPr/>
          </p:nvSpPr>
          <p:spPr>
            <a:xfrm>
              <a:off x="374202" y="3465204"/>
              <a:ext cx="16633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Movimiento retardado</a:t>
              </a:r>
            </a:p>
          </p:txBody>
        </p:sp>
        <p:sp>
          <p:nvSpPr>
            <p:cNvPr id="38" name="Flecha derecha 37"/>
            <p:cNvSpPr/>
            <p:nvPr/>
          </p:nvSpPr>
          <p:spPr>
            <a:xfrm>
              <a:off x="1863510" y="3693159"/>
              <a:ext cx="648072" cy="1614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4268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</a:p>
        </p:txBody>
      </p:sp>
      <p:sp>
        <p:nvSpPr>
          <p:cNvPr id="23" name="1 Título"/>
          <p:cNvSpPr txBox="1">
            <a:spLocks/>
          </p:cNvSpPr>
          <p:nvPr/>
        </p:nvSpPr>
        <p:spPr>
          <a:xfrm>
            <a:off x="0" y="990540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Movimiento Rectilíneo Uniforme (MRU)</a:t>
            </a:r>
            <a:endParaRPr lang="es-ES" sz="25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1 CuadroTexto"/>
              <p:cNvSpPr txBox="1"/>
              <p:nvPr/>
            </p:nvSpPr>
            <p:spPr>
              <a:xfrm>
                <a:off x="0" y="1802193"/>
                <a:ext cx="7959258" cy="128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s-ES" sz="2500" i="1" dirty="0">
                    <a:latin typeface="Times New Roman" pitchFamily="18" charset="0"/>
                    <a:cs typeface="Times New Roman" pitchFamily="18" charset="0"/>
                  </a:rPr>
                  <a:t>Es aquel movimiento cuya velocidad es constante en todo instante.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acc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s-AR" sz="25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acc>
                    <m:r>
                      <a:rPr lang="es-AR" sz="25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cte </a:t>
                </a:r>
              </a:p>
            </p:txBody>
          </p:sp>
        </mc:Choice>
        <mc:Fallback xmlns="">
          <p:sp>
            <p:nvSpPr>
              <p:cNvPr id="25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2193"/>
                <a:ext cx="7959258" cy="1280479"/>
              </a:xfrm>
              <a:prstGeom prst="rect">
                <a:avLst/>
              </a:prstGeom>
              <a:blipFill>
                <a:blip r:embed="rId4"/>
                <a:stretch>
                  <a:fillRect l="-1072" t="-4286" r="-842" b="-76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90959" y="3330102"/>
                <a:ext cx="1400721" cy="674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𝒗</m:t>
                        </m:r>
                      </m:e>
                    </m:acc>
                    <m:r>
                      <a:rPr lang="es-AR" sz="25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𝒅𝒙</m:t>
                        </m:r>
                      </m:num>
                      <m:den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s-ES" sz="25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s-AR" sz="25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59" y="3330102"/>
                <a:ext cx="1400721" cy="67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0" y="4304613"/>
                <a:ext cx="20487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𝒅𝒕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𝒅𝒙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04613"/>
                <a:ext cx="204879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-23784" y="4995462"/>
                <a:ext cx="3083616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acc>
                            <m:accPr>
                              <m:chr m:val="̅"/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𝒅𝒙</m:t>
                          </m:r>
                          <m:r>
                            <m:rPr>
                              <m:nor/>
                            </m:rPr>
                            <a:rPr lang="es-AR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84" y="4995462"/>
                <a:ext cx="3083616" cy="849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2843808" y="3262171"/>
                <a:ext cx="3083616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nary>
                        <m:nary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/>
                          </m:sSub>
                        </m:sup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𝒅𝒙</m:t>
                          </m:r>
                          <m:r>
                            <m:rPr>
                              <m:nor/>
                            </m:rPr>
                            <a:rPr lang="es-AR" sz="20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62171"/>
                <a:ext cx="3083616" cy="849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/>
          <p:cNvCxnSpPr/>
          <p:nvPr/>
        </p:nvCxnSpPr>
        <p:spPr>
          <a:xfrm>
            <a:off x="2843808" y="3227167"/>
            <a:ext cx="0" cy="2938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ángulo 34"/>
              <p:cNvSpPr/>
              <p:nvPr/>
            </p:nvSpPr>
            <p:spPr>
              <a:xfrm>
                <a:off x="2851598" y="4386731"/>
                <a:ext cx="30836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5" name="Rectá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98" y="4386731"/>
                <a:ext cx="3083616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/>
          <p:cNvGrpSpPr/>
          <p:nvPr/>
        </p:nvGrpSpPr>
        <p:grpSpPr>
          <a:xfrm>
            <a:off x="3030192" y="5157192"/>
            <a:ext cx="5862288" cy="646331"/>
            <a:chOff x="3030192" y="5157192"/>
            <a:chExt cx="586228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ángulo 38"/>
                <p:cNvSpPr/>
                <p:nvPr/>
              </p:nvSpPr>
              <p:spPr>
                <a:xfrm>
                  <a:off x="3030192" y="5270879"/>
                  <a:ext cx="3630040" cy="514115"/>
                </a:xfrm>
                <a:prstGeom prst="rect">
                  <a:avLst/>
                </a:prstGeom>
                <a:ln w="28575">
                  <a:solidFill>
                    <a:schemeClr val="accent2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  <m:r>
                              <a:rPr lang="es-AR" sz="25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5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 </m:t>
                        </m:r>
                        <m:acc>
                          <m:accPr>
                            <m:chr m:val="̅"/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</m:e>
                        </m:acc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(</m:t>
                            </m:r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/>
                        </m:sSub>
                        <m:r>
                          <a:rPr lang="es-AR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500" b="1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s-AR" sz="25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lang="es-AR" sz="2500" dirty="0"/>
                </a:p>
              </p:txBody>
            </p:sp>
          </mc:Choice>
          <mc:Fallback xmlns="">
            <p:sp>
              <p:nvSpPr>
                <p:cNvPr id="39" name="Rectángulo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192" y="5270879"/>
                  <a:ext cx="3630040" cy="514115"/>
                </a:xfrm>
                <a:prstGeom prst="rect">
                  <a:avLst/>
                </a:prstGeom>
                <a:blipFill>
                  <a:blip r:embed="rId10"/>
                  <a:stretch>
                    <a:fillRect b="-6742"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/>
            <p:cNvSpPr txBox="1"/>
            <p:nvPr/>
          </p:nvSpPr>
          <p:spPr>
            <a:xfrm>
              <a:off x="6846615" y="5157192"/>
              <a:ext cx="2045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Ecuación de posición (MRU)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37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" grpId="0"/>
      <p:bldP spid="26" grpId="0"/>
      <p:bldP spid="27" grpId="0"/>
      <p:bldP spid="29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10" ma:contentTypeDescription="Create a new document." ma:contentTypeScope="" ma:versionID="b7c5ab59c5810d7b4c3b24dd47f21e49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d796707932b2f9a3bd7fe61e3a73528b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F3ABAB-1DDA-4BDD-BD68-7C94C6822B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6265F-8DF8-4FC2-99E8-4581A0E7DF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B95C8B-FC21-435A-AB68-72CF00AAA489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8673</TotalTime>
  <Words>416</Words>
  <Application>Microsoft Office PowerPoint</Application>
  <PresentationFormat>On-screen Show (4:3)</PresentationFormat>
  <Paragraphs>121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Concurrencia</vt:lpstr>
      <vt:lpstr>FÍSICA I</vt:lpstr>
      <vt:lpstr>¿Qué es la cinemática?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317</cp:revision>
  <dcterms:created xsi:type="dcterms:W3CDTF">2022-08-28T12:02:23Z</dcterms:created>
  <dcterms:modified xsi:type="dcterms:W3CDTF">2024-07-15T13:51:13Z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