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3" r:id="rId3"/>
    <p:sldId id="339" r:id="rId4"/>
    <p:sldId id="340" r:id="rId5"/>
    <p:sldId id="334" r:id="rId6"/>
    <p:sldId id="350" r:id="rId7"/>
    <p:sldId id="337" r:id="rId8"/>
    <p:sldId id="341" r:id="rId9"/>
    <p:sldId id="342" r:id="rId10"/>
    <p:sldId id="349" r:id="rId11"/>
    <p:sldId id="344" r:id="rId12"/>
    <p:sldId id="34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01/05/2023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01/05/2023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9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27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61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2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76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58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75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 hangingPunct="1"/>
            <a:fld id="{6A3DF37E-717E-45AB-91FC-775DC12633D5}" type="slidenum">
              <a:rPr lang="en-US">
                <a:latin typeface="Arial" charset="0"/>
              </a:rPr>
              <a:pPr eaLnBrk="1" hangingPunct="1"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718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 hangingPunct="1"/>
            <a:fld id="{10A81C9C-3811-48FD-9ACC-1EF5562450D9}" type="slidenum">
              <a:rPr lang="en-US">
                <a:latin typeface="Arial" charset="0"/>
              </a:rPr>
              <a:pPr eaLnBrk="1" hangingPunct="1"/>
              <a:t>9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165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01/05/2023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2.jpe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.jpe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 smtClean="0"/>
              <a:t>FÍSICA I</a:t>
            </a:r>
            <a:endParaRPr lang="es-ES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Movimiento Circular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71" y="2501220"/>
            <a:ext cx="2386148" cy="2555014"/>
          </a:xfrm>
          <a:prstGeom prst="rect">
            <a:avLst/>
          </a:prstGeom>
        </p:spPr>
      </p:pic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87003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Uniformemente acelerado (MCUA)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-36512" y="1875596"/>
            <a:ext cx="6662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velocidad angular experimenta variaciones iguales 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en tiempos iguales.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velocidad angular </a:t>
            </a:r>
            <a:r>
              <a:rPr lang="es-AR" sz="2000" b="1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000" b="1" dirty="0" smtClean="0">
                <a:latin typeface="Times New Roman" pitchFamily="18" charset="0"/>
                <a:cs typeface="Times New Roman" pitchFamily="18" charset="0"/>
              </a:rPr>
              <a:t>no es </a:t>
            </a:r>
            <a:r>
              <a:rPr lang="es-AR" sz="2000" b="1" dirty="0">
                <a:latin typeface="Times New Roman" pitchFamily="18" charset="0"/>
                <a:cs typeface="Times New Roman" pitchFamily="18" charset="0"/>
              </a:rPr>
              <a:t>constante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aceleración angular (</a:t>
            </a:r>
            <a:r>
              <a:rPr lang="es-AR" sz="2000" b="1" i="1" dirty="0" smtClean="0">
                <a:latin typeface="Symbol" panose="05050102010706020507" pitchFamily="18" charset="2"/>
                <a:cs typeface="Times New Roman" pitchFamily="18" charset="0"/>
              </a:rPr>
              <a:t>a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AR" sz="2000" b="1" dirty="0" smtClean="0">
                <a:latin typeface="Times New Roman" pitchFamily="18" charset="0"/>
                <a:cs typeface="Times New Roman" pitchFamily="18" charset="0"/>
              </a:rPr>
              <a:t>no es nula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aceleración total estará compuesta por la aceleración tangencial y la centrípeta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/>
              <p:cNvSpPr txBox="1"/>
              <p:nvPr/>
            </p:nvSpPr>
            <p:spPr>
              <a:xfrm>
                <a:off x="172867" y="4867636"/>
                <a:ext cx="2278893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AR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0" dirty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s-AR" sz="2800" b="0" i="0" dirty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s-AR" sz="2800" b="0" i="0" dirty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s-A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7" y="4867636"/>
                <a:ext cx="2278893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18719"/>
            <a:ext cx="7675240" cy="1154097"/>
          </a:xfrm>
        </p:spPr>
        <p:txBody>
          <a:bodyPr>
            <a:normAutofit/>
          </a:bodyPr>
          <a:lstStyle/>
          <a:p>
            <a:r>
              <a:rPr lang="es-CL" sz="2500" u="sng" dirty="0">
                <a:latin typeface="Times New Roman" pitchFamily="18" charset="0"/>
                <a:cs typeface="Times New Roman" pitchFamily="18" charset="0"/>
              </a:rPr>
              <a:t>Aceleración Tangencial y Radial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850064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s-CL" dirty="0"/>
              <a:t>Una partícula moviéndose a lo largo de una </a:t>
            </a:r>
            <a:r>
              <a:rPr lang="es-CL" dirty="0">
                <a:solidFill>
                  <a:schemeClr val="tx2"/>
                </a:solidFill>
              </a:rPr>
              <a:t>trayectoria curva </a:t>
            </a:r>
            <a:r>
              <a:rPr lang="es-CL" dirty="0"/>
              <a:t>como aparece en la figura tiene una aceleración que cambia con el tiempo.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77" y="2550872"/>
            <a:ext cx="398995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6016" y="3061099"/>
                <a:ext cx="5533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s-CL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061099"/>
                <a:ext cx="55335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17430" y="4135047"/>
                <a:ext cx="5533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s-CL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30" y="4135047"/>
                <a:ext cx="5533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3461208"/>
                <a:ext cx="23606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s-CL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32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s-CL" sz="32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3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461208"/>
                <a:ext cx="236064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7271" y="3047684"/>
                <a:ext cx="7307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L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71" y="3047684"/>
                <a:ext cx="7307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01527" y="3991031"/>
                <a:ext cx="7307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L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27" y="3991031"/>
                <a:ext cx="7307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72697" y="4063039"/>
                <a:ext cx="695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L" sz="3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L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97" y="4063039"/>
                <a:ext cx="69544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79926" y="2444697"/>
                <a:ext cx="695447" cy="483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2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L" sz="32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L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26" y="2444697"/>
                <a:ext cx="695447" cy="483285"/>
              </a:xfrm>
              <a:prstGeom prst="rect">
                <a:avLst/>
              </a:prstGeom>
              <a:blipFill>
                <a:blip r:embed="rId9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82693" y="305492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radial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720" y="41350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tangencial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1560" y="4796836"/>
                <a:ext cx="626158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L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s-CL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L" sz="2400" dirty="0"/>
                  <a:t> </a:t>
                </a:r>
                <a:r>
                  <a:rPr lang="es-CL" dirty="0"/>
                  <a:t>provoca un </a:t>
                </a:r>
                <a:r>
                  <a:rPr lang="es-CL" dirty="0">
                    <a:solidFill>
                      <a:schemeClr val="tx2"/>
                    </a:solidFill>
                  </a:rPr>
                  <a:t>cambio en la rapidez </a:t>
                </a:r>
                <a:r>
                  <a:rPr lang="es-CL" dirty="0"/>
                  <a:t>de la partícula: </a:t>
                </a:r>
              </a:p>
              <a:p>
                <a:endParaRPr lang="es-CL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L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s-CL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</m:t>
                            </m:r>
                          </m:sub>
                        </m:sSub>
                      </m:e>
                    </m:acc>
                  </m:oMath>
                </a14:m>
                <a:r>
                  <a:rPr lang="es-CL" sz="2400" dirty="0"/>
                  <a:t> </a:t>
                </a:r>
                <a:r>
                  <a:rPr lang="es-CL" dirty="0"/>
                  <a:t>provoca un </a:t>
                </a:r>
                <a:r>
                  <a:rPr lang="es-CL" dirty="0">
                    <a:solidFill>
                      <a:schemeClr val="tx2"/>
                    </a:solidFill>
                  </a:rPr>
                  <a:t>cambio en la dirección </a:t>
                </a:r>
                <a:r>
                  <a:rPr lang="es-CL" dirty="0"/>
                  <a:t>del vector velocidad: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96836"/>
                <a:ext cx="6261586" cy="1107996"/>
              </a:xfrm>
              <a:prstGeom prst="rect">
                <a:avLst/>
              </a:prstGeom>
              <a:blipFill>
                <a:blip r:embed="rId10"/>
                <a:stretch>
                  <a:fillRect r="-9348" b="-60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70787" y="5274390"/>
                <a:ext cx="112280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7" y="5274390"/>
                <a:ext cx="1122808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81799" y="4675449"/>
                <a:ext cx="1291699" cy="68736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CL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L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99" y="4675449"/>
                <a:ext cx="1291699" cy="687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1825" y="6034127"/>
                <a:ext cx="390312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/>
                  <a:t>El módulo de la aceleración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chemeClr val="tx2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s-CL" dirty="0"/>
                  <a:t> será: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5" y="6034127"/>
                <a:ext cx="3903120" cy="453137"/>
              </a:xfrm>
              <a:prstGeom prst="rect">
                <a:avLst/>
              </a:prstGeom>
              <a:blipFill>
                <a:blip r:embed="rId13"/>
                <a:stretch>
                  <a:fillRect l="-1248" r="-7800" b="-216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5310" y="5825475"/>
                <a:ext cx="2089098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𝑎</m:t>
                      </m:r>
                      <m:r>
                        <a:rPr lang="es-CL" sz="24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L" sz="24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L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10" y="5825475"/>
                <a:ext cx="2089098" cy="8438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15" cstate="print"/>
          <a:srcRect t="12123" b="18830"/>
          <a:stretch/>
        </p:blipFill>
        <p:spPr bwMode="auto">
          <a:xfrm>
            <a:off x="51488" y="44624"/>
            <a:ext cx="2000232" cy="792088"/>
          </a:xfrm>
          <a:prstGeom prst="rect">
            <a:avLst/>
          </a:prstGeom>
          <a:noFill/>
        </p:spPr>
      </p:pic>
      <p:cxnSp>
        <p:nvCxnSpPr>
          <p:cNvPr id="25" name="8 Conector recto"/>
          <p:cNvCxnSpPr/>
          <p:nvPr/>
        </p:nvCxnSpPr>
        <p:spPr>
          <a:xfrm>
            <a:off x="0" y="907132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4" grpId="0"/>
      <p:bldP spid="11" grpId="0"/>
      <p:bldP spid="18" grpId="0"/>
      <p:bldP spid="19" grpId="0"/>
      <p:bldP spid="22" grpId="0"/>
      <p:bldP spid="23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68723"/>
            <a:ext cx="7315200" cy="650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500" b="1" u="sng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Ecuaciones para Movimiento Circular</a:t>
            </a:r>
            <a:endParaRPr lang="es-CL" sz="2500" b="1" u="sng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2" cstate="print"/>
          <a:srcRect t="12123" b="18830"/>
          <a:stretch/>
        </p:blipFill>
        <p:spPr bwMode="auto">
          <a:xfrm>
            <a:off x="51488" y="44624"/>
            <a:ext cx="2000232" cy="792088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907132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4851"/>
          <a:stretch/>
        </p:blipFill>
        <p:spPr>
          <a:xfrm>
            <a:off x="2483768" y="1628799"/>
            <a:ext cx="3888432" cy="52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r="45990"/>
          <a:stretch/>
        </p:blipFill>
        <p:spPr>
          <a:xfrm>
            <a:off x="6710110" y="1380816"/>
            <a:ext cx="2465799" cy="2520280"/>
          </a:xfrm>
          <a:prstGeom prst="rect">
            <a:avLst/>
          </a:prstGeom>
        </p:spPr>
      </p:pic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87003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 (MCU)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8" t="10956" b="5775"/>
          <a:stretch/>
        </p:blipFill>
        <p:spPr>
          <a:xfrm>
            <a:off x="6625904" y="3987801"/>
            <a:ext cx="2214470" cy="219370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-36512" y="1875596"/>
            <a:ext cx="66624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trayectoria es una 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circunferencia de radio constante </a:t>
            </a:r>
            <a:r>
              <a:rPr lang="es-AR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móvil recorre arcos iguales en tiempos iguales.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rapidez </a:t>
            </a:r>
            <a:r>
              <a:rPr lang="es-AR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 es constante, pero la velocidad </a:t>
            </a:r>
            <a:r>
              <a:rPr lang="es-A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no. Este cambio me lo produce la </a:t>
            </a:r>
            <a:r>
              <a:rPr lang="es-AR" sz="2000" i="1" dirty="0" smtClean="0">
                <a:latin typeface="Times New Roman" pitchFamily="18" charset="0"/>
                <a:cs typeface="Times New Roman" pitchFamily="18" charset="0"/>
              </a:rPr>
              <a:t>aceleración centrípeta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La velocidad angular </a:t>
            </a:r>
            <a:r>
              <a:rPr lang="es-AR" sz="2000" b="1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s-AR" sz="2000" dirty="0">
                <a:latin typeface="Times New Roman" pitchFamily="18" charset="0"/>
                <a:cs typeface="Times New Roman" pitchFamily="18" charset="0"/>
              </a:rPr>
              <a:t> es constante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La aceleración angular </a:t>
            </a:r>
            <a:r>
              <a:rPr lang="es-AR" sz="2000" b="1" dirty="0" smtClean="0">
                <a:latin typeface="Times New Roman" pitchFamily="18" charset="0"/>
                <a:cs typeface="Times New Roman" pitchFamily="18" charset="0"/>
              </a:rPr>
              <a:t>es nula</a:t>
            </a:r>
            <a:endParaRPr lang="es-AR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El vector velocidad </a:t>
            </a:r>
            <a:r>
              <a:rPr lang="es-AR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 siempre es tangencial a la circunferencia y perpendicular a la dirección radial. Esta velocidad se la conoce como </a:t>
            </a:r>
            <a:r>
              <a:rPr lang="es-AR" sz="2000" b="1" i="1" dirty="0" smtClean="0">
                <a:latin typeface="Times New Roman" pitchFamily="18" charset="0"/>
                <a:cs typeface="Times New Roman" pitchFamily="18" charset="0"/>
              </a:rPr>
              <a:t>velocidad tangencial </a:t>
            </a:r>
            <a:r>
              <a:rPr lang="es-AR" sz="20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2000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s-AR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87003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 (MCU)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55575" y="1859309"/>
            <a:ext cx="5131321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s-AR" sz="2000" b="1" u="sng" dirty="0" smtClean="0">
                <a:latin typeface="Times New Roman" pitchFamily="18" charset="0"/>
                <a:cs typeface="Times New Roman" pitchFamily="18" charset="0"/>
              </a:rPr>
              <a:t>Velocidad angular (ω)</a:t>
            </a:r>
            <a:endParaRPr lang="en-GB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cociente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entre el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ángulo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descripto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y el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tiempo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>
                <a:latin typeface="Times New Roman" pitchFamily="18" charset="0"/>
                <a:cs typeface="Times New Roman" pitchFamily="18" charset="0"/>
              </a:rPr>
              <a:t>empleado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>
              <a:latin typeface="Arial Narrow" pitchFamily="34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Magnitud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vectorial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(se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considera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positivo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cuando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rota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sentido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antihoratrio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8564" t="5544" r="9608" b="1635"/>
          <a:stretch/>
        </p:blipFill>
        <p:spPr>
          <a:xfrm>
            <a:off x="6072632" y="1824969"/>
            <a:ext cx="2892774" cy="1910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/>
              <p:cNvSpPr txBox="1"/>
              <p:nvPr/>
            </p:nvSpPr>
            <p:spPr>
              <a:xfrm>
                <a:off x="307975" y="4578690"/>
                <a:ext cx="1987275" cy="77726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sz="20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Δ</m:t>
                          </m:r>
                          <m:r>
                            <a:rPr lang="es-CL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Δ</m:t>
                          </m:r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s-AR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𝑟𝑎𝑑</m:t>
                              </m:r>
                            </m:num>
                            <m:den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4578690"/>
                <a:ext cx="1987275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188185" y="4016932"/>
            <a:ext cx="322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Media Angular </a:t>
            </a:r>
            <a:endParaRPr lang="es-AR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8827" t="15598" r="40264"/>
          <a:stretch/>
        </p:blipFill>
        <p:spPr>
          <a:xfrm>
            <a:off x="6595117" y="3873674"/>
            <a:ext cx="2167861" cy="20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87003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 (MCU)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155575" y="1859309"/>
                <a:ext cx="5131321" cy="292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s-AR" sz="2000" b="1" u="sng" dirty="0" smtClean="0">
                    <a:latin typeface="Times New Roman" pitchFamily="18" charset="0"/>
                    <a:cs typeface="Times New Roman" pitchFamily="18" charset="0"/>
                  </a:rPr>
                  <a:t>Velocidad tangencial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s-CL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s-CL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s-AR" sz="2000" b="1" u="sng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GB" sz="2000" b="1" u="sng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5" y="1859309"/>
                <a:ext cx="5131321" cy="292388"/>
              </a:xfrm>
              <a:prstGeom prst="rect">
                <a:avLst/>
              </a:prstGeom>
              <a:blipFill>
                <a:blip r:embed="rId4"/>
                <a:stretch>
                  <a:fillRect l="-3092" t="-31250" b="-54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/>
              <p:cNvSpPr txBox="1"/>
              <p:nvPr/>
            </p:nvSpPr>
            <p:spPr>
              <a:xfrm>
                <a:off x="243765" y="4736360"/>
                <a:ext cx="1963037" cy="61959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sz="20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s-AR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A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AR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5" y="4736360"/>
                <a:ext cx="1963037" cy="619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150535" y="4192807"/>
            <a:ext cx="322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Media Tangencial </a:t>
            </a:r>
            <a:endParaRPr lang="es-AR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1932254"/>
            <a:ext cx="2106041" cy="19556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5575" y="2540727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r·∆</a:t>
            </a:r>
            <a:r>
              <a:rPr lang="el-GR" b="1" dirty="0"/>
              <a:t>θ=∆</a:t>
            </a:r>
            <a:r>
              <a:rPr lang="es-AR" b="1" dirty="0"/>
              <a:t>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257365" y="3027961"/>
                <a:ext cx="1075936" cy="494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 smtClean="0"/>
                  <a:t>r·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l-GR" b="1" i="1" dirty="0">
                            <a:latin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es-AR" b="1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s-AR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l-GR" b="1" dirty="0" smtClean="0"/>
                  <a:t>=</a:t>
                </a:r>
                <a:r>
                  <a:rPr lang="es-AR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s-AR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s-AR" b="1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s-AR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5" y="3027961"/>
                <a:ext cx="1075936" cy="494110"/>
              </a:xfrm>
              <a:prstGeom prst="rect">
                <a:avLst/>
              </a:prstGeom>
              <a:blipFill>
                <a:blip r:embed="rId7"/>
                <a:stretch>
                  <a:fillRect l="-4520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267362" y="3668177"/>
                <a:ext cx="1072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 smtClean="0"/>
                  <a:t>r·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l-GR" b="1" dirty="0" smtClean="0"/>
                  <a:t>=</a:t>
                </a:r>
                <a:r>
                  <a:rPr lang="es-AR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s-CL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2" y="3668177"/>
                <a:ext cx="1072922" cy="369332"/>
              </a:xfrm>
              <a:prstGeom prst="rect">
                <a:avLst/>
              </a:prstGeom>
              <a:blipFill>
                <a:blip r:embed="rId8"/>
                <a:stretch>
                  <a:fillRect l="-5114" t="-8333" b="-2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3205449" y="3434445"/>
            <a:ext cx="2192051" cy="5693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Atención:</a:t>
            </a:r>
            <a:r>
              <a:rPr lang="es-A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600" b="1" dirty="0"/>
              <a:t>∆</a:t>
            </a:r>
            <a:r>
              <a:rPr lang="el-GR" sz="1600" b="1" dirty="0"/>
              <a:t>θ </a:t>
            </a:r>
            <a:r>
              <a:rPr lang="es-A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debe expresarse en radianes.</a:t>
            </a:r>
            <a:endParaRPr lang="es-A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9"/>
          <a:srcRect l="12782" r="13944"/>
          <a:stretch/>
        </p:blipFill>
        <p:spPr>
          <a:xfrm>
            <a:off x="2922648" y="4192807"/>
            <a:ext cx="2364248" cy="198562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0"/>
          <a:srcRect t="26771" r="50000"/>
          <a:stretch/>
        </p:blipFill>
        <p:spPr>
          <a:xfrm>
            <a:off x="5796136" y="4029966"/>
            <a:ext cx="2271713" cy="24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14995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 (MCU)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1307122" y="6022448"/>
                <a:ext cx="108600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122" y="6022448"/>
                <a:ext cx="1086003" cy="384721"/>
              </a:xfrm>
              <a:prstGeom prst="rect">
                <a:avLst/>
              </a:prstGeom>
              <a:blipFill>
                <a:blip r:embed="rId4"/>
                <a:stretch>
                  <a:fillRect l="-2809" r="-5056" b="-95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160759" y="2041580"/>
                <a:ext cx="8352928" cy="1211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endParaRPr lang="en-GB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ü"/>
                </a:pP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Se define el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período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como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tiempo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que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tarda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en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realizar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una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revolución</a:t>
                </a:r>
                <a:r>
                  <a:rPr lang="en-GB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>
                    <a:latin typeface="Times New Roman" pitchFamily="18" charset="0"/>
                    <a:cs typeface="Times New Roman" pitchFamily="18" charset="0"/>
                  </a:rPr>
                  <a:t>completa</a:t>
                </a:r>
                <a:endParaRPr lang="en-GB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ü"/>
                </a:pPr>
                <a:r>
                  <a:rPr lang="es-AR" i="1" dirty="0" smtClean="0">
                    <a:latin typeface="Times New Roman" pitchFamily="18" charset="0"/>
                    <a:cs typeface="Times New Roman" pitchFamily="18" charset="0"/>
                  </a:rPr>
                  <a:t>Su unidad es el segundo [s]</a:t>
                </a:r>
                <a:endParaRPr lang="en-GB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None/>
                </a:pPr>
                <a:endParaRPr lang="en-GB" sz="2000" dirty="0">
                  <a:latin typeface="Arial Narrow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59" y="2041580"/>
                <a:ext cx="8352928" cy="1211101"/>
              </a:xfrm>
              <a:prstGeom prst="rect">
                <a:avLst/>
              </a:prstGeom>
              <a:blipFill>
                <a:blip r:embed="rId5"/>
                <a:stretch>
                  <a:fillRect l="-1532" r="-12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"/>
              <p:cNvSpPr txBox="1"/>
              <p:nvPr/>
            </p:nvSpPr>
            <p:spPr>
              <a:xfrm>
                <a:off x="2332289" y="5258124"/>
                <a:ext cx="3077317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𝑇</m:t>
                      </m:r>
                      <m:r>
                        <a:rPr lang="es-CL" sz="25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CL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60</m:t>
                          </m:r>
                        </m:num>
                        <m:den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120</m:t>
                          </m:r>
                        </m:den>
                      </m:f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=0,5 [</m:t>
                      </m:r>
                      <m:r>
                        <m:rPr>
                          <m:sty m:val="p"/>
                        </m:rP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s</m:t>
                      </m:r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89" y="5258124"/>
                <a:ext cx="3077317" cy="815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55" y="254911"/>
            <a:ext cx="6096000" cy="3286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975" y="3187975"/>
            <a:ext cx="2505075" cy="1000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57909" y="1634642"/>
            <a:ext cx="144462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es-AR" sz="2000" b="1" u="sng" dirty="0" smtClean="0">
                <a:latin typeface="Times New Roman" pitchFamily="18" charset="0"/>
                <a:cs typeface="Times New Roman" pitchFamily="18" charset="0"/>
              </a:rPr>
              <a:t>Período (T)</a:t>
            </a:r>
            <a:endParaRPr lang="en-GB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7909" y="4367060"/>
            <a:ext cx="8352928" cy="5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Ejemplo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Un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móvil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con MCU da 120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vueltas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minuto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Calcular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período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2000" dirty="0"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14995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 (MCU)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160759" y="2041580"/>
                <a:ext cx="8352928" cy="1371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buClr>
                    <a:srgbClr val="000000"/>
                  </a:buClr>
                  <a:buSzPct val="45000"/>
                </a:pPr>
                <a:endParaRPr lang="en-GB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ü"/>
                </a:pPr>
                <a:r>
                  <a:rPr lang="es-ES" i="1" dirty="0">
                    <a:latin typeface="Times New Roman" pitchFamily="18" charset="0"/>
                    <a:cs typeface="Times New Roman" pitchFamily="18" charset="0"/>
                  </a:rPr>
                  <a:t>Es la cantidad </a:t>
                </a:r>
                <a:r>
                  <a:rPr lang="es-ES" i="1" dirty="0">
                    <a:latin typeface="Times New Roman" pitchFamily="18" charset="0"/>
                    <a:cs typeface="Times New Roman" pitchFamily="18" charset="0"/>
                  </a:rPr>
                  <a:t>de vueltas que el móvil da por unidad de tiempo. Si la unidad de tiempo es el segundo (la más usada), la unidad de frecuencia es el s-1 o lo que es lo mismo, el Hz (Hertz).</a:t>
                </a:r>
              </a:p>
              <a:p>
                <a:pPr marL="285750" indent="-28575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ü"/>
                </a:pP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Es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inversa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del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período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GB" sz="2000" dirty="0">
                  <a:latin typeface="Arial Narrow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59" y="2041580"/>
                <a:ext cx="8352928" cy="1371145"/>
              </a:xfrm>
              <a:prstGeom prst="rect">
                <a:avLst/>
              </a:prstGeom>
              <a:blipFill>
                <a:blip r:embed="rId4"/>
                <a:stretch>
                  <a:fillRect l="-1532" r="-1021" b="-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"/>
              <p:cNvSpPr txBox="1"/>
              <p:nvPr/>
            </p:nvSpPr>
            <p:spPr>
              <a:xfrm>
                <a:off x="2987824" y="3753497"/>
                <a:ext cx="179998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r>
                        <a:rPr lang="es-CL" sz="25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CL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sz="25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den>
                      </m:f>
                      <m:r>
                        <a:rPr lang="es-AR" sz="25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Hz</m:t>
                      </m:r>
                      <m:r>
                        <a:rPr lang="es-AR" sz="25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s-CL" sz="25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53497"/>
                <a:ext cx="1799980" cy="812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57909" y="1634642"/>
            <a:ext cx="17093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es-AR" sz="2000" b="1" u="sng" dirty="0" smtClean="0">
                <a:latin typeface="Times New Roman" pitchFamily="18" charset="0"/>
                <a:cs typeface="Times New Roman" pitchFamily="18" charset="0"/>
              </a:rPr>
              <a:t>Frecuencia (f)</a:t>
            </a:r>
            <a:endParaRPr lang="en-GB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914995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2500" u="sng" dirty="0" smtClean="0">
                <a:latin typeface="Times New Roman" pitchFamily="18" charset="0"/>
                <a:cs typeface="Times New Roman" pitchFamily="18" charset="0"/>
              </a:rPr>
              <a:t>Movimiento Circular Uniforme (MCU) </a:t>
            </a: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155575" y="2132856"/>
                <a:ext cx="8352928" cy="8366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chemeClr val="tx1"/>
                    </a:solidFill>
                    <a:latin typeface="Arial Narrow" pitchFamily="28" charset="0"/>
                  </a:defRPr>
                </a:lvl9pPr>
              </a:lstStyle>
              <a:p>
                <a:pPr marL="285750" indent="-285750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ü"/>
                </a:pPr>
                <a:r>
                  <a:rPr lang="en-GB" i="1" dirty="0" smtClean="0">
                    <a:latin typeface="Symbol" panose="05050102010706020507" pitchFamily="18" charset="2"/>
                    <a:cs typeface="Times New Roman" pitchFamily="18" charset="0"/>
                  </a:rPr>
                  <a:t>w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constante</a:t>
                </a:r>
                <a:endParaRPr lang="en-GB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ü"/>
                </a:pP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es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tiempo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que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tarda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en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dar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una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vuelta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i="1" dirty="0" err="1" smtClean="0">
                    <a:latin typeface="Times New Roman" pitchFamily="18" charset="0"/>
                    <a:cs typeface="Times New Roman" pitchFamily="18" charset="0"/>
                  </a:rPr>
                  <a:t>completa</a:t>
                </a:r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s-CL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GB" i="1" dirty="0" smtClean="0">
                    <a:latin typeface="Times New Roman" pitchFamily="18" charset="0"/>
                    <a:cs typeface="Times New Roman" pitchFamily="18" charset="0"/>
                  </a:rPr>
                  <a:t>)  </a:t>
                </a:r>
              </a:p>
            </p:txBody>
          </p:sp>
        </mc:Choice>
        <mc:Fallback xmlns="">
          <p:sp>
            <p:nvSpPr>
              <p:cNvPr id="2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5" y="2132856"/>
                <a:ext cx="8352928" cy="836639"/>
              </a:xfrm>
              <a:prstGeom prst="rect">
                <a:avLst/>
              </a:prstGeom>
              <a:blipFill>
                <a:blip r:embed="rId4"/>
                <a:stretch>
                  <a:fillRect l="-1606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57909" y="1634642"/>
            <a:ext cx="36799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</a:pPr>
            <a:r>
              <a:rPr lang="es-AR" sz="2000" b="1" u="sng" dirty="0" smtClean="0">
                <a:latin typeface="Times New Roman" pitchFamily="18" charset="0"/>
                <a:cs typeface="Times New Roman" pitchFamily="18" charset="0"/>
              </a:rPr>
              <a:t>Velocidad, período y frecuencia </a:t>
            </a:r>
            <a:endParaRPr lang="en-GB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"/>
              <p:cNvSpPr txBox="1"/>
              <p:nvPr/>
            </p:nvSpPr>
            <p:spPr>
              <a:xfrm>
                <a:off x="155575" y="3284984"/>
                <a:ext cx="3446328" cy="905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AR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0" dirty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2800" b="0" i="0" dirty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s-AR" sz="2800" b="0" i="0" dirty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s-AR" sz="2800" b="0" i="0" dirty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s-A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3284984"/>
                <a:ext cx="3446328" cy="905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"/>
              <p:cNvSpPr txBox="1"/>
              <p:nvPr/>
            </p:nvSpPr>
            <p:spPr>
              <a:xfrm>
                <a:off x="184592" y="4422948"/>
                <a:ext cx="282167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2" y="4422948"/>
                <a:ext cx="2821670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3851920" y="3166691"/>
            <a:ext cx="4968552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dirty="0"/>
              <a:t>La </a:t>
            </a:r>
            <a:r>
              <a:rPr lang="en-GB" sz="2000" dirty="0" err="1"/>
              <a:t>magnitud</a:t>
            </a:r>
            <a:r>
              <a:rPr lang="en-GB" sz="2000" dirty="0"/>
              <a:t> de la </a:t>
            </a:r>
            <a:r>
              <a:rPr lang="en-GB" sz="2000" dirty="0" err="1"/>
              <a:t>velocidad</a:t>
            </a:r>
            <a:r>
              <a:rPr lang="en-GB" sz="2000" dirty="0"/>
              <a:t> (</a:t>
            </a:r>
            <a:r>
              <a:rPr lang="en-GB" sz="2000" dirty="0" err="1"/>
              <a:t>rapidez</a:t>
            </a:r>
            <a:r>
              <a:rPr lang="en-GB" sz="2000" dirty="0"/>
              <a:t>) </a:t>
            </a:r>
            <a:r>
              <a:rPr lang="en-GB" sz="2000" dirty="0" err="1"/>
              <a:t>es</a:t>
            </a:r>
            <a:r>
              <a:rPr lang="en-GB" sz="2000" dirty="0"/>
              <a:t> </a:t>
            </a:r>
            <a:r>
              <a:rPr lang="en-GB" sz="2000" dirty="0" err="1"/>
              <a:t>constante</a:t>
            </a:r>
            <a:r>
              <a:rPr lang="en-GB" sz="2000" dirty="0"/>
              <a:t>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sz="2000" dirty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dirty="0"/>
              <a:t>La </a:t>
            </a:r>
            <a:r>
              <a:rPr lang="en-GB" sz="2000" dirty="0" err="1"/>
              <a:t>dirección</a:t>
            </a:r>
            <a:r>
              <a:rPr lang="en-GB" sz="2000" dirty="0"/>
              <a:t> de la </a:t>
            </a:r>
            <a:r>
              <a:rPr lang="en-GB" sz="2000" dirty="0" err="1"/>
              <a:t>velocidad</a:t>
            </a:r>
            <a:r>
              <a:rPr lang="en-GB" sz="2000" dirty="0"/>
              <a:t> cambia.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976064" y="4293096"/>
            <a:ext cx="7772400" cy="69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dirty="0"/>
              <a:t>La </a:t>
            </a:r>
            <a:r>
              <a:rPr lang="en-GB" sz="2400" dirty="0" err="1"/>
              <a:t>velocidad</a:t>
            </a:r>
            <a:r>
              <a:rPr lang="en-GB" sz="2400" dirty="0"/>
              <a:t> </a:t>
            </a:r>
            <a:r>
              <a:rPr lang="en-GB" sz="2400" dirty="0" err="1"/>
              <a:t>es</a:t>
            </a:r>
            <a:r>
              <a:rPr lang="en-GB" sz="2400" dirty="0"/>
              <a:t> un vector: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dirty="0"/>
              <a:t>		Si la </a:t>
            </a:r>
            <a:r>
              <a:rPr lang="en-GB" sz="2400" dirty="0" err="1"/>
              <a:t>dirección</a:t>
            </a:r>
            <a:r>
              <a:rPr lang="en-GB" sz="2400" dirty="0"/>
              <a:t> de un vector cambia, el vector cambia.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915816" y="5460261"/>
            <a:ext cx="547260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algn="ct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800" dirty="0" err="1"/>
              <a:t>Entonces</a:t>
            </a:r>
            <a:r>
              <a:rPr lang="en-GB" sz="2800" dirty="0"/>
              <a:t>, </a:t>
            </a:r>
            <a:r>
              <a:rPr lang="en-GB" sz="2800" dirty="0" err="1">
                <a:solidFill>
                  <a:schemeClr val="tx2"/>
                </a:solidFill>
              </a:rPr>
              <a:t>si</a:t>
            </a:r>
            <a:r>
              <a:rPr lang="en-GB" sz="2800" dirty="0">
                <a:solidFill>
                  <a:schemeClr val="tx2"/>
                </a:solidFill>
              </a:rPr>
              <a:t> hay </a:t>
            </a:r>
            <a:r>
              <a:rPr lang="en-GB" sz="2800" dirty="0" err="1">
                <a:solidFill>
                  <a:schemeClr val="tx2"/>
                </a:solidFill>
              </a:rPr>
              <a:t>aceleración</a:t>
            </a:r>
            <a:r>
              <a:rPr lang="en-GB" sz="2800" dirty="0">
                <a:solidFill>
                  <a:schemeClr val="tx2"/>
                </a:solidFill>
              </a:rPr>
              <a:t> (</a:t>
            </a:r>
            <a:r>
              <a:rPr lang="en-GB" sz="2800" dirty="0" err="1">
                <a:solidFill>
                  <a:schemeClr val="tx2"/>
                </a:solidFill>
              </a:rPr>
              <a:t>centripeta</a:t>
            </a:r>
            <a:r>
              <a:rPr lang="en-GB" sz="2800" dirty="0">
                <a:solidFill>
                  <a:schemeClr val="tx2"/>
                </a:solidFill>
              </a:rPr>
              <a:t>).</a:t>
            </a: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4283968" y="2310263"/>
            <a:ext cx="3762568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dirty="0"/>
              <a:t>¿El </a:t>
            </a:r>
            <a:r>
              <a:rPr lang="en-GB" sz="2400" dirty="0" err="1"/>
              <a:t>objeto</a:t>
            </a:r>
            <a:r>
              <a:rPr lang="en-GB" sz="2400" dirty="0"/>
              <a:t> </a:t>
            </a:r>
            <a:r>
              <a:rPr lang="en-GB" sz="2400" dirty="0" err="1"/>
              <a:t>está</a:t>
            </a:r>
            <a:r>
              <a:rPr lang="en-GB" sz="2400" dirty="0"/>
              <a:t> </a:t>
            </a:r>
            <a:r>
              <a:rPr lang="en-GB" sz="2400" dirty="0" err="1"/>
              <a:t>acelerado</a:t>
            </a:r>
            <a:r>
              <a:rPr lang="en-GB" sz="2400" dirty="0"/>
              <a:t> o no?</a:t>
            </a:r>
          </a:p>
          <a:p>
            <a:pPr eaLnBrk="1" hangingPunct="1"/>
            <a:endParaRPr lang="es-ES_tradn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5101295"/>
                <a:ext cx="2313839" cy="1064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s-CL" sz="32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32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s-CL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CL" sz="32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CL" sz="32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L" sz="32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s-CL" sz="32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es-CL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01295"/>
                <a:ext cx="2313839" cy="1064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20" y="929196"/>
            <a:ext cx="7620000" cy="866068"/>
          </a:xfrm>
        </p:spPr>
        <p:txBody>
          <a:bodyPr>
            <a:normAutofit/>
          </a:bodyPr>
          <a:lstStyle/>
          <a:p>
            <a:pPr eaLnBrk="1" hangingPunct="1"/>
            <a:r>
              <a:rPr lang="es-CL" sz="2500" u="sng" dirty="0">
                <a:latin typeface="Times New Roman" pitchFamily="18" charset="0"/>
                <a:cs typeface="Times New Roman" pitchFamily="18" charset="0"/>
              </a:rPr>
              <a:t>Movimiento circular uniforme 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563888" y="1916832"/>
            <a:ext cx="496855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b="1" u="sng" dirty="0" err="1"/>
              <a:t>Propiedades</a:t>
            </a:r>
            <a:r>
              <a:rPr lang="en-GB" sz="2000" b="1" u="sng" dirty="0"/>
              <a:t>: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4500"/>
            <a:ext cx="2720753" cy="168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:\Users\DepositoGT\Downloads\IMG_66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15" name="8 Conector recto"/>
          <p:cNvCxnSpPr/>
          <p:nvPr/>
        </p:nvCxnSpPr>
        <p:spPr>
          <a:xfrm>
            <a:off x="0" y="1041824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/>
      <p:bldP spid="245765" grpId="0"/>
      <p:bldP spid="24576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0"/>
          <p:cNvSpPr txBox="1">
            <a:spLocks noChangeArrowheads="1"/>
          </p:cNvSpPr>
          <p:nvPr/>
        </p:nvSpPr>
        <p:spPr bwMode="auto">
          <a:xfrm>
            <a:off x="3275856" y="5877272"/>
            <a:ext cx="396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 Narrow" pitchFamily="2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000" dirty="0" err="1"/>
              <a:t>Entonces</a:t>
            </a:r>
            <a:r>
              <a:rPr lang="en-GB" sz="2000" dirty="0"/>
              <a:t> la </a:t>
            </a:r>
            <a:r>
              <a:rPr lang="en-GB" sz="2000" dirty="0" err="1"/>
              <a:t>aceleración</a:t>
            </a:r>
            <a:r>
              <a:rPr lang="en-GB" sz="2000" dirty="0"/>
              <a:t> </a:t>
            </a:r>
            <a:r>
              <a:rPr lang="en-GB" sz="2000" dirty="0" err="1"/>
              <a:t>centrípeta</a:t>
            </a:r>
            <a:r>
              <a:rPr lang="en-GB" sz="2000" dirty="0"/>
              <a:t> </a:t>
            </a:r>
            <a:r>
              <a:rPr lang="en-GB" sz="2000" dirty="0" err="1"/>
              <a:t>está</a:t>
            </a:r>
            <a:r>
              <a:rPr lang="en-GB" sz="2000" dirty="0"/>
              <a:t> </a:t>
            </a:r>
            <a:r>
              <a:rPr lang="en-GB" sz="2000" dirty="0" err="1"/>
              <a:t>dirigida</a:t>
            </a:r>
            <a:r>
              <a:rPr lang="en-GB" sz="2000" dirty="0"/>
              <a:t> </a:t>
            </a:r>
            <a:r>
              <a:rPr lang="en-GB" sz="2000" dirty="0" err="1"/>
              <a:t>hacia</a:t>
            </a:r>
            <a:r>
              <a:rPr lang="en-GB" sz="2000" dirty="0"/>
              <a:t> el </a:t>
            </a:r>
            <a:r>
              <a:rPr lang="en-GB" sz="2000" dirty="0" err="1"/>
              <a:t>centro</a:t>
            </a:r>
            <a:r>
              <a:rPr lang="en-GB" sz="2000" dirty="0"/>
              <a:t> del </a:t>
            </a:r>
            <a:r>
              <a:rPr lang="en-GB" sz="2000" dirty="0" err="1"/>
              <a:t>círculo</a:t>
            </a:r>
            <a:r>
              <a:rPr lang="en-GB" sz="2000" dirty="0"/>
              <a:t>.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5496" y="956955"/>
            <a:ext cx="7620000" cy="59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5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Aceleración Centrípeta </a:t>
            </a:r>
          </a:p>
        </p:txBody>
      </p:sp>
      <p:pic>
        <p:nvPicPr>
          <p:cNvPr id="10374" name="Picture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15" y="1628800"/>
            <a:ext cx="22193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51920" y="2887062"/>
                <a:ext cx="1563184" cy="942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887062"/>
                <a:ext cx="1563184" cy="942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275856" y="1700808"/>
            <a:ext cx="2654900" cy="648072"/>
          </a:xfrm>
          <a:prstGeom prst="rightArrow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extBox 3"/>
          <p:cNvSpPr txBox="1"/>
          <p:nvPr/>
        </p:nvSpPr>
        <p:spPr>
          <a:xfrm>
            <a:off x="3221780" y="246438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Por triángulos equivalentes</a:t>
            </a:r>
          </a:p>
        </p:txBody>
      </p:sp>
      <p:pic>
        <p:nvPicPr>
          <p:cNvPr id="10384" name="Picture 1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" y="1628800"/>
            <a:ext cx="225541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4653136"/>
                <a:ext cx="1379737" cy="942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653136"/>
                <a:ext cx="1379737" cy="9424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2" idx="2"/>
            <a:endCxn id="12" idx="0"/>
          </p:cNvCxnSpPr>
          <p:nvPr/>
        </p:nvCxnSpPr>
        <p:spPr>
          <a:xfrm flipH="1">
            <a:off x="3365261" y="3829692"/>
            <a:ext cx="1268251" cy="82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12" idx="1"/>
          </p:cNvCxnSpPr>
          <p:nvPr/>
        </p:nvCxnSpPr>
        <p:spPr>
          <a:xfrm flipV="1">
            <a:off x="1847281" y="5124291"/>
            <a:ext cx="708495" cy="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55776" y="4653136"/>
                <a:ext cx="1618969" cy="942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s-CL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s-CL" sz="28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s-CL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CL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653136"/>
                <a:ext cx="1618969" cy="942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2" idx="3"/>
            <a:endCxn id="58" idx="1"/>
          </p:cNvCxnSpPr>
          <p:nvPr/>
        </p:nvCxnSpPr>
        <p:spPr>
          <a:xfrm flipV="1">
            <a:off x="4174745" y="5123840"/>
            <a:ext cx="2662748" cy="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53253" y="4269511"/>
                <a:ext cx="157908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sz="2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L" sz="200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s-CL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s-CL" sz="20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s-CL" sz="24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s-CL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253" y="4269511"/>
                <a:ext cx="1579087" cy="767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60032" y="5085184"/>
                <a:ext cx="97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s-CL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CL" i="1" smtClean="0">
                          <a:latin typeface="Cambria Math"/>
                          <a:ea typeface="Cambria Math"/>
                        </a:rPr>
                        <m:t>→0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85184"/>
                <a:ext cx="9736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8956" y="5373216"/>
                <a:ext cx="2705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L" dirty="0">
                    <a:solidFill>
                      <a:schemeClr val="tx2"/>
                    </a:solidFill>
                  </a:rPr>
                  <a:t> </a:t>
                </a:r>
                <a:r>
                  <a:rPr lang="es-CL" dirty="0"/>
                  <a:t>es perpendicular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L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s-CL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956" y="5373216"/>
                <a:ext cx="2705292" cy="369332"/>
              </a:xfrm>
              <a:prstGeom prst="rect">
                <a:avLst/>
              </a:prstGeom>
              <a:blipFill>
                <a:blip r:embed="rId10"/>
                <a:stretch>
                  <a:fillRect t="-26230" r="-4730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37493" y="4646786"/>
                <a:ext cx="19109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93" y="4646786"/>
                <a:ext cx="1910971" cy="954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44210" y="5661248"/>
                <a:ext cx="1491627" cy="9541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210" y="5661248"/>
                <a:ext cx="1491627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1104973" y="2992075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1048" y="3923531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21903" y="3212976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80159" y="3107060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1085" y="1901974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98915" y="3328417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23298" y="1710333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190332" y="1916832"/>
            <a:ext cx="2701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C:\Users\DepositoGT\Downloads\IMG_663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35" name="8 Conector recto"/>
          <p:cNvCxnSpPr/>
          <p:nvPr/>
        </p:nvCxnSpPr>
        <p:spPr>
          <a:xfrm>
            <a:off x="0" y="1041824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2" grpId="0"/>
      <p:bldP spid="3" grpId="0" animBg="1"/>
      <p:bldP spid="4" grpId="0"/>
      <p:bldP spid="5" grpId="0"/>
      <p:bldP spid="12" grpId="0"/>
      <p:bldP spid="18" grpId="0"/>
      <p:bldP spid="19" grpId="0"/>
      <p:bldP spid="20" grpId="0"/>
      <p:bldP spid="58" grpId="0"/>
      <p:bldP spid="6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CA3F5E-6F0E-46EE-A79F-D4F34AB071CD}"/>
</file>

<file path=customXml/itemProps2.xml><?xml version="1.0" encoding="utf-8"?>
<ds:datastoreItem xmlns:ds="http://schemas.openxmlformats.org/officeDocument/2006/customXml" ds:itemID="{5D9F7B81-0948-4F21-9549-8FEE34962A74}"/>
</file>

<file path=customXml/itemProps3.xml><?xml version="1.0" encoding="utf-8"?>
<ds:datastoreItem xmlns:ds="http://schemas.openxmlformats.org/officeDocument/2006/customXml" ds:itemID="{6B58AC2E-4599-4BBE-AEDF-8D4AF8D1EF23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11868</TotalTime>
  <Words>558</Words>
  <Application>Microsoft Office PowerPoint</Application>
  <PresentationFormat>Presentación en pantalla (4:3)</PresentationFormat>
  <Paragraphs>117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Arial</vt:lpstr>
      <vt:lpstr>Arial Narrow</vt:lpstr>
      <vt:lpstr>Calibri</vt:lpstr>
      <vt:lpstr>Cambria Math</vt:lpstr>
      <vt:lpstr>Lucida Sans Unicode</vt:lpstr>
      <vt:lpstr>StarSymbol</vt:lpstr>
      <vt:lpstr>Symbol</vt:lpstr>
      <vt:lpstr>Times New Roman</vt:lpstr>
      <vt:lpstr>Verdana</vt:lpstr>
      <vt:lpstr>Wingdings</vt:lpstr>
      <vt:lpstr>Wingdings 2</vt:lpstr>
      <vt:lpstr>Wingdings 3</vt:lpstr>
      <vt:lpstr>Uade</vt:lpstr>
      <vt:lpstr>FÍSICA I</vt:lpstr>
      <vt:lpstr>Movimiento Circular Uniforme (MCU) </vt:lpstr>
      <vt:lpstr>Movimiento Circular Uniforme (MCU) </vt:lpstr>
      <vt:lpstr>Movimiento Circular Uniforme (MCU) </vt:lpstr>
      <vt:lpstr>Movimiento Circular Uniforme (MCU) </vt:lpstr>
      <vt:lpstr>Movimiento Circular Uniforme (MCU) </vt:lpstr>
      <vt:lpstr>Movimiento Circular Uniforme (MCU) </vt:lpstr>
      <vt:lpstr>Movimiento circular uniforme </vt:lpstr>
      <vt:lpstr>Presentación de PowerPoint</vt:lpstr>
      <vt:lpstr>Movimiento Circular Uniformemente acelerado (MCUA) </vt:lpstr>
      <vt:lpstr>Aceleración Tangencial y Radial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433</cp:revision>
  <dcterms:created xsi:type="dcterms:W3CDTF">2022-08-28T12:02:23Z</dcterms:created>
  <dcterms:modified xsi:type="dcterms:W3CDTF">2023-05-01T22:54:01Z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