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93" r:id="rId4"/>
    <p:sldId id="292" r:id="rId5"/>
    <p:sldId id="291" r:id="rId6"/>
    <p:sldId id="294" r:id="rId7"/>
    <p:sldId id="295" r:id="rId8"/>
    <p:sldId id="296" r:id="rId9"/>
    <p:sldId id="299" r:id="rId10"/>
    <p:sldId id="298" r:id="rId11"/>
    <p:sldId id="297" r:id="rId12"/>
    <p:sldId id="301" r:id="rId13"/>
    <p:sldId id="302" r:id="rId14"/>
    <p:sldId id="303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4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65A41-688D-4F67-BF1B-91BA37C4D3DA}" type="datetimeFigureOut">
              <a:rPr lang="es-ES" smtClean="0"/>
              <a:pPr/>
              <a:t>11/03/2023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7396-FCC3-42C2-B0D6-DC8C54D4EA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7611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2FAFD-F5AF-4C06-8B5F-7F57C96BE54B}" type="datetimeFigureOut">
              <a:rPr lang="es-ES" smtClean="0"/>
              <a:pPr/>
              <a:t>11/03/2023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DFCC1-1E86-4817-9FDE-E76A9634A9F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92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425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892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600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560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59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14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28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9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227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28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285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9629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170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73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2687A8-42B3-4040-84F2-8CB6B006681C}" type="datetime1">
              <a:rPr lang="es-ES" smtClean="0"/>
              <a:pPr/>
              <a:t>11/03/2023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6D1-D94C-426A-A83A-CB0A6C232D4A}" type="datetime1">
              <a:rPr lang="es-ES" smtClean="0"/>
              <a:pPr/>
              <a:t>11/03/2023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BE54-ABBF-4A67-81C4-903CE5096BBE}" type="datetime1">
              <a:rPr lang="es-ES" smtClean="0"/>
              <a:pPr/>
              <a:t>11/03/2023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8ABC-61C6-48EE-B322-5D45091961B7}" type="datetime1">
              <a:rPr lang="es-ES" smtClean="0"/>
              <a:pPr/>
              <a:t>11/03/2023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7A75-6BA7-412F-AE1B-8925679FF4CF}" type="datetime1">
              <a:rPr lang="es-ES" smtClean="0"/>
              <a:pPr/>
              <a:t>11/03/2023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C5F-0B08-4A94-A369-15FE9A15016B}" type="datetime1">
              <a:rPr lang="es-ES" smtClean="0"/>
              <a:pPr/>
              <a:t>11/03/2023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CE10-76B1-4AA6-85FB-1D6B7DAFCF5A}" type="datetime1">
              <a:rPr lang="es-ES" smtClean="0"/>
              <a:pPr/>
              <a:t>11/03/2023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0E28-CE2D-48AE-8645-88E5CC155388}" type="datetime1">
              <a:rPr lang="es-ES" smtClean="0"/>
              <a:pPr/>
              <a:t>11/03/2023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094-3916-452B-B7AB-405D4074EF8B}" type="datetime1">
              <a:rPr lang="es-ES" smtClean="0"/>
              <a:pPr/>
              <a:t>11/03/2023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02348D6-42D9-4BE7-B3D6-7792E42F103A}" type="datetime1">
              <a:rPr lang="es-ES" smtClean="0"/>
              <a:pPr/>
              <a:t>11/03/2023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8EF6A5-1E76-4513-A34E-26B2823ED5E2}" type="datetime1">
              <a:rPr lang="es-ES" smtClean="0"/>
              <a:pPr/>
              <a:t>11/03/2023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6827EA3-9B47-443E-91B0-A49F570F1B10}" type="datetime1">
              <a:rPr lang="es-ES" smtClean="0"/>
              <a:pPr/>
              <a:t>11/03/2023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gif"/><Relationship Id="rId3" Type="http://schemas.openxmlformats.org/officeDocument/2006/relationships/image" Target="../media/image2.jpeg"/><Relationship Id="rId7" Type="http://schemas.openxmlformats.org/officeDocument/2006/relationships/image" Target="../media/image2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130425"/>
            <a:ext cx="8786842" cy="938535"/>
          </a:xfrm>
        </p:spPr>
        <p:txBody>
          <a:bodyPr>
            <a:noAutofit/>
          </a:bodyPr>
          <a:lstStyle/>
          <a:p>
            <a:pPr algn="ctr"/>
            <a:r>
              <a:rPr lang="es-ES" sz="8000" dirty="0" smtClean="0"/>
              <a:t>FÍSICA I</a:t>
            </a:r>
            <a:endParaRPr lang="es-ES" sz="8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5786" y="3886200"/>
            <a:ext cx="7929618" cy="1752600"/>
          </a:xfrm>
        </p:spPr>
        <p:txBody>
          <a:bodyPr/>
          <a:lstStyle/>
          <a:p>
            <a:r>
              <a:rPr lang="es-ES" b="1" i="1" dirty="0" smtClean="0">
                <a:solidFill>
                  <a:srgbClr val="FF0000"/>
                </a:solidFill>
              </a:rPr>
              <a:t>Unidad Nº 1:  MAGNITUDES Y MEDICIONES</a:t>
            </a:r>
            <a:endParaRPr lang="es-ES" b="1" i="1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381328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1059011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Vectores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143108" y="287650"/>
            <a:ext cx="64294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Unidad Nº 1: Magnitudes y mediciones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1475451" y="2252890"/>
            <a:ext cx="5835910" cy="3326692"/>
            <a:chOff x="1184005" y="1964640"/>
            <a:chExt cx="5835910" cy="3326692"/>
          </a:xfrm>
        </p:grpSpPr>
        <p:grpSp>
          <p:nvGrpSpPr>
            <p:cNvPr id="10" name="Grupo 9"/>
            <p:cNvGrpSpPr/>
            <p:nvPr/>
          </p:nvGrpSpPr>
          <p:grpSpPr>
            <a:xfrm rot="19580490">
              <a:off x="1184005" y="3487917"/>
              <a:ext cx="1849362" cy="1392316"/>
              <a:chOff x="2273303" y="1680601"/>
              <a:chExt cx="3560189" cy="2337527"/>
            </a:xfrm>
          </p:grpSpPr>
          <p:cxnSp>
            <p:nvCxnSpPr>
              <p:cNvPr id="30" name="Conector recto de flecha 29"/>
              <p:cNvCxnSpPr/>
              <p:nvPr/>
            </p:nvCxnSpPr>
            <p:spPr>
              <a:xfrm flipV="1">
                <a:off x="2273303" y="1680601"/>
                <a:ext cx="0" cy="18971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>
                <a:off x="2273303" y="3551642"/>
                <a:ext cx="3312368" cy="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uadroTexto 31"/>
              <p:cNvSpPr txBox="1"/>
              <p:nvPr/>
            </p:nvSpPr>
            <p:spPr>
              <a:xfrm>
                <a:off x="2345311" y="1680601"/>
                <a:ext cx="4694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CuadroTexto 32"/>
              <p:cNvSpPr txBox="1"/>
              <p:nvPr/>
            </p:nvSpPr>
            <p:spPr>
              <a:xfrm>
                <a:off x="5364088" y="3648796"/>
                <a:ext cx="4694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9883" y="1964640"/>
              <a:ext cx="4860032" cy="3326692"/>
            </a:xfrm>
            <a:prstGeom prst="rect">
              <a:avLst/>
            </a:prstGeom>
          </p:spPr>
        </p:pic>
        <p:sp>
          <p:nvSpPr>
            <p:cNvPr id="15" name="Arco 14"/>
            <p:cNvSpPr/>
            <p:nvPr/>
          </p:nvSpPr>
          <p:spPr>
            <a:xfrm rot="6197543">
              <a:off x="4377250" y="3387811"/>
              <a:ext cx="961396" cy="727533"/>
            </a:xfrm>
            <a:prstGeom prst="arc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4866398" y="4164535"/>
                  <a:ext cx="52238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6398" y="4164535"/>
                  <a:ext cx="52238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CuadroTexto 37"/>
          <p:cNvSpPr txBox="1"/>
          <p:nvPr/>
        </p:nvSpPr>
        <p:spPr>
          <a:xfrm>
            <a:off x="155575" y="2317071"/>
            <a:ext cx="41200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¡¡A NO GENERALIZAR!!!!</a:t>
            </a:r>
            <a:endParaRPr lang="es-AR" sz="25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9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1059011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Operaciones con vectores 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143108" y="287650"/>
            <a:ext cx="64294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Unidad Nº 1: Magnitudes y mediciones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914107"/>
            <a:ext cx="5233120" cy="2899269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179512" y="2667827"/>
            <a:ext cx="3727138" cy="2273341"/>
            <a:chOff x="307975" y="1988840"/>
            <a:chExt cx="3727138" cy="227334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431"/>
            <a:stretch/>
          </p:blipFill>
          <p:spPr>
            <a:xfrm>
              <a:off x="307975" y="2147300"/>
              <a:ext cx="2823865" cy="211488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22" t="14880" b="17023"/>
            <a:stretch/>
          </p:blipFill>
          <p:spPr>
            <a:xfrm>
              <a:off x="2555776" y="1988840"/>
              <a:ext cx="1479337" cy="1440160"/>
            </a:xfrm>
            <a:prstGeom prst="rect">
              <a:avLst/>
            </a:prstGeom>
          </p:spPr>
        </p:pic>
      </p:grpSp>
      <p:sp>
        <p:nvSpPr>
          <p:cNvPr id="5" name="CuadroTexto 4"/>
          <p:cNvSpPr txBox="1"/>
          <p:nvPr/>
        </p:nvSpPr>
        <p:spPr>
          <a:xfrm>
            <a:off x="35496" y="1844824"/>
            <a:ext cx="18446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</a:t>
            </a:r>
            <a:endParaRPr lang="es-AR" sz="2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2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1059011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Operaciones con vectores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143108" y="287650"/>
            <a:ext cx="64294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Unidad Nº 1: Magnitudes y mediciones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5496" y="1844824"/>
            <a:ext cx="30963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Producto escalar</a:t>
            </a:r>
            <a:endParaRPr lang="es-AR" sz="2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2634788"/>
            <a:ext cx="4120009" cy="3170476"/>
          </a:xfrm>
          <a:prstGeom prst="rect">
            <a:avLst/>
          </a:prstGeom>
          <a:ln>
            <a:solidFill>
              <a:srgbClr val="00B0F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5249803" y="3456120"/>
                <a:ext cx="2922597" cy="86177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producto escalar </a:t>
                </a:r>
                <a:r>
                  <a:rPr lang="es-AR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conmutativo</a:t>
                </a:r>
              </a:p>
              <a:p>
                <a:endParaRPr lang="es-AR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AR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s-A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s-A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  <m:r>
                        <a:rPr lang="es-A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s-AR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s-A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  <m:r>
                        <a:rPr lang="es-A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AR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s-A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s-A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s-A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803" y="3456120"/>
                <a:ext cx="2922597" cy="861774"/>
              </a:xfrm>
              <a:prstGeom prst="rect">
                <a:avLst/>
              </a:prstGeom>
              <a:blipFill>
                <a:blip r:embed="rId5"/>
                <a:stretch>
                  <a:fillRect l="-622" t="-699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5217338" y="4731977"/>
                <a:ext cx="3243094" cy="40011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Si: </a:t>
                </a:r>
                <a14:m>
                  <m:oMath xmlns:m="http://schemas.openxmlformats.org/officeDocument/2006/math">
                    <m:r>
                      <a:rPr lang="es-AR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acc>
                      <m:accPr>
                        <m:chr m:val="̅"/>
                        <m:ctrlPr>
                          <a:rPr lang="es-A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s-A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A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s-A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s-A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AR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s-A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s-A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acc>
                      <m:accPr>
                        <m:chr m:val="̅"/>
                        <m:ctrlPr>
                          <a:rPr lang="es-A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A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r>
                      <a:rPr lang="es-AR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s-A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A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endParaRPr lang="es-A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38" y="4731977"/>
                <a:ext cx="3243094" cy="400110"/>
              </a:xfrm>
              <a:prstGeom prst="rect">
                <a:avLst/>
              </a:prstGeom>
              <a:blipFill>
                <a:blip r:embed="rId6"/>
                <a:stretch>
                  <a:fillRect l="-562" r="-5243" b="-1029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/>
          <p:cNvSpPr txBox="1"/>
          <p:nvPr/>
        </p:nvSpPr>
        <p:spPr>
          <a:xfrm>
            <a:off x="5249803" y="2765038"/>
            <a:ext cx="2850589" cy="3231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 resultado es un </a:t>
            </a:r>
            <a:r>
              <a:rPr lang="es-AR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ESCALAR</a:t>
            </a:r>
          </a:p>
        </p:txBody>
      </p:sp>
    </p:spTree>
    <p:extLst>
      <p:ext uri="{BB962C8B-B14F-4D97-AF65-F5344CB8AC3E}">
        <p14:creationId xmlns:p14="http://schemas.microsoft.com/office/powerpoint/2010/main" val="2164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 animBg="1"/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1059011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Operaciones con vectores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143108" y="287650"/>
            <a:ext cx="64294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Unidad Nº 1: Magnitudes y mediciones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5496" y="1844824"/>
            <a:ext cx="30963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Producto Vectorial</a:t>
            </a:r>
            <a:endParaRPr lang="es-AR" sz="2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5340448" y="5229200"/>
                <a:ext cx="3446365" cy="86177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producto vectorial </a:t>
                </a:r>
                <a:r>
                  <a:rPr lang="es-AR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r>
                  <a:rPr lang="es-AR" sz="1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AR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conmutativo</a:t>
                </a:r>
              </a:p>
              <a:p>
                <a:endParaRPr lang="es-AR" sz="1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s-AR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s-A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s-A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  <m:r>
                        <a:rPr lang="es-AR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 </m:t>
                      </m:r>
                      <m:acc>
                        <m:accPr>
                          <m:chr m:val="̅"/>
                          <m:ctrlPr>
                            <a:rPr lang="es-AR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s-A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  <m:r>
                        <a:rPr lang="es-A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s-AR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s-A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s-A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s-A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48" y="5229200"/>
                <a:ext cx="3446365" cy="861774"/>
              </a:xfrm>
              <a:prstGeom prst="rect">
                <a:avLst/>
              </a:prstGeom>
              <a:blipFill>
                <a:blip r:embed="rId4"/>
                <a:stretch>
                  <a:fillRect l="-529" t="-699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5339253" y="6311771"/>
                <a:ext cx="3255795" cy="406971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sz="15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Si: </a:t>
                </a:r>
                <a14:m>
                  <m:oMath xmlns:m="http://schemas.openxmlformats.org/officeDocument/2006/math">
                    <m:r>
                      <a:rPr lang="es-AR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acc>
                      <m:accPr>
                        <m:chr m:val="̅"/>
                        <m:ctrlPr>
                          <a:rPr lang="es-A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s-A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s-A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s-A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s-A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AR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s-A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s-A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acc>
                      <m:accPr>
                        <m:chr m:val="̅"/>
                        <m:ctrlPr>
                          <a:rPr lang="es-A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∥</m:t>
                    </m:r>
                    <m:r>
                      <a:rPr lang="es-AR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s-A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s-A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endParaRPr lang="es-A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253" y="6311771"/>
                <a:ext cx="3255795" cy="406971"/>
              </a:xfrm>
              <a:prstGeom prst="rect">
                <a:avLst/>
              </a:prstGeom>
              <a:blipFill>
                <a:blip r:embed="rId5"/>
                <a:stretch>
                  <a:fillRect l="-560" r="-6343" b="-1014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389" y="2060848"/>
            <a:ext cx="3170035" cy="247113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2711125"/>
            <a:ext cx="2314575" cy="16668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26" y="4517642"/>
            <a:ext cx="1343025" cy="3048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121" y="4798567"/>
            <a:ext cx="2462858" cy="1472886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5340448" y="4690011"/>
            <a:ext cx="2579453" cy="3231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A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 resultado es un </a:t>
            </a:r>
            <a:r>
              <a:rPr lang="es-AR" sz="1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7528845" y="2387916"/>
            <a:ext cx="910969" cy="1132552"/>
            <a:chOff x="7528845" y="2387916"/>
            <a:chExt cx="910969" cy="1132552"/>
          </a:xfrm>
        </p:grpSpPr>
        <p:sp>
          <p:nvSpPr>
            <p:cNvPr id="11" name="Flecha abajo 10"/>
            <p:cNvSpPr/>
            <p:nvPr/>
          </p:nvSpPr>
          <p:spPr>
            <a:xfrm rot="1712094">
              <a:off x="7528845" y="2664992"/>
              <a:ext cx="136067" cy="855476"/>
            </a:xfrm>
            <a:prstGeom prst="downArrow">
              <a:avLst/>
            </a:prstGeom>
            <a:solidFill>
              <a:srgbClr val="00B0F0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7735877" y="2387916"/>
              <a:ext cx="70393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500" dirty="0" smtClean="0"/>
                <a:t>Área</a:t>
              </a:r>
              <a:endParaRPr lang="es-A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304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 animBg="1"/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1059011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Operaciones con vectores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143108" y="287650"/>
            <a:ext cx="64294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Unidad Nº 1: Magnitudes y mediciones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5496" y="1844824"/>
            <a:ext cx="30963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Producto Vectorial</a:t>
            </a:r>
            <a:endParaRPr lang="es-AR" sz="2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" t="22198" r="7014"/>
          <a:stretch/>
        </p:blipFill>
        <p:spPr>
          <a:xfrm>
            <a:off x="1259632" y="2952944"/>
            <a:ext cx="6716217" cy="278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1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1169106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¿Qué es la Física? 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143108" y="287650"/>
            <a:ext cx="64294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Unidad Nº 1: Magnitudes y mediciones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357158" y="2276872"/>
            <a:ext cx="55829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500" i="1" dirty="0" smtClean="0">
                <a:latin typeface="Times New Roman" pitchFamily="18" charset="0"/>
                <a:cs typeface="Times New Roman" pitchFamily="18" charset="0"/>
              </a:rPr>
              <a:t>Es una Ciencia</a:t>
            </a:r>
            <a:endParaRPr lang="es-ES" sz="25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619" y="1245267"/>
            <a:ext cx="743573" cy="743573"/>
          </a:xfrm>
          <a:prstGeom prst="rect">
            <a:avLst/>
          </a:prstGeom>
        </p:spPr>
      </p:pic>
      <p:sp>
        <p:nvSpPr>
          <p:cNvPr id="17" name="11 CuadroTexto"/>
          <p:cNvSpPr txBox="1"/>
          <p:nvPr/>
        </p:nvSpPr>
        <p:spPr>
          <a:xfrm>
            <a:off x="318802" y="3237944"/>
            <a:ext cx="86073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500" i="1" dirty="0" smtClean="0">
                <a:latin typeface="Times New Roman" pitchFamily="18" charset="0"/>
                <a:cs typeface="Times New Roman" pitchFamily="18" charset="0"/>
              </a:rPr>
              <a:t>Estudia los fenómenos relativos a los movimientos de los cuerpos, sus causas, y las energías e interacciones entre cuerpos sin que impliquen un cambio en la naturaleza íntima de la sustancia bajo estudio. 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1 CuadroTexto"/>
          <p:cNvSpPr txBox="1"/>
          <p:nvPr/>
        </p:nvSpPr>
        <p:spPr>
          <a:xfrm>
            <a:off x="2771800" y="2276872"/>
            <a:ext cx="29186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i="1" dirty="0" smtClean="0">
                <a:latin typeface="Times New Roman" pitchFamily="18" charset="0"/>
                <a:cs typeface="Times New Roman" pitchFamily="18" charset="0"/>
              </a:rPr>
              <a:t>natural 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205" y="4683074"/>
            <a:ext cx="3201275" cy="2130302"/>
          </a:xfrm>
          <a:prstGeom prst="rect">
            <a:avLst/>
          </a:prstGeom>
        </p:spPr>
      </p:pic>
      <p:sp>
        <p:nvSpPr>
          <p:cNvPr id="14" name="11 CuadroTexto"/>
          <p:cNvSpPr txBox="1"/>
          <p:nvPr/>
        </p:nvSpPr>
        <p:spPr>
          <a:xfrm>
            <a:off x="357158" y="2762425"/>
            <a:ext cx="6735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500" i="1" dirty="0" smtClean="0">
                <a:latin typeface="Times New Roman" pitchFamily="18" charset="0"/>
                <a:cs typeface="Times New Roman" pitchFamily="18" charset="0"/>
              </a:rPr>
              <a:t>Utiliza una </a:t>
            </a:r>
            <a:r>
              <a:rPr lang="es-ES" sz="25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s-ES" sz="2500" i="1" dirty="0" smtClean="0">
                <a:latin typeface="Times New Roman" pitchFamily="18" charset="0"/>
                <a:cs typeface="Times New Roman" pitchFamily="18" charset="0"/>
              </a:rPr>
              <a:t>iencia </a:t>
            </a:r>
            <a:r>
              <a:rPr lang="es-ES" sz="2500" b="1" i="1" dirty="0" smtClean="0">
                <a:latin typeface="Times New Roman" pitchFamily="18" charset="0"/>
                <a:cs typeface="Times New Roman" pitchFamily="18" charset="0"/>
              </a:rPr>
              <a:t>exacta (matemática)</a:t>
            </a:r>
            <a:endParaRPr lang="es-ES" sz="25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7" grpId="0"/>
      <p:bldP spid="18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1059011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Magnitud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143108" y="287650"/>
            <a:ext cx="64294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Unidad Nº 1: Magnitudes y mediciones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357158" y="1847146"/>
            <a:ext cx="86073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i="1" dirty="0" smtClean="0">
                <a:latin typeface="Times New Roman" pitchFamily="18" charset="0"/>
                <a:cs typeface="Times New Roman" pitchFamily="18" charset="0"/>
              </a:rPr>
              <a:t>Es toda aquella propiedad  que puede ser medida en una escala y con un instrumento adecuado.  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1403648" y="2996952"/>
          <a:ext cx="6096000" cy="302433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Magnitud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Instrumento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Longitud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Temperatura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Tiempo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10 Imagen" descr="Resultado de imagen para regla metrica real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645024"/>
            <a:ext cx="18288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13 Imagen" descr="Resultado de imagen para termometro de mercurio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93096"/>
            <a:ext cx="1371600" cy="601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14 Imagen" descr="Imagen relacionada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085184"/>
            <a:ext cx="936104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21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1059011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Magnitud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143108" y="287650"/>
            <a:ext cx="64294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Unidad Nº 1: Magnitudes y mediciones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" t="2861" r="3669" b="8243"/>
          <a:stretch/>
        </p:blipFill>
        <p:spPr>
          <a:xfrm>
            <a:off x="251520" y="1804029"/>
            <a:ext cx="6034053" cy="428926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048" y="2368232"/>
            <a:ext cx="2673176" cy="13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1059011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Unidades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143108" y="287650"/>
            <a:ext cx="64294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Unidad Nº 1: Magnitudes y mediciones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2. Las magnitudes y el Sistema Internacional"/>
          <p:cNvSpPr>
            <a:spLocks noChangeAspect="1" noChangeArrowheads="1"/>
          </p:cNvSpPr>
          <p:nvPr/>
        </p:nvSpPr>
        <p:spPr bwMode="auto">
          <a:xfrm>
            <a:off x="155575" y="-822325"/>
            <a:ext cx="19050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2" name="AutoShape 4" descr="2. Las magnitudes y el Sistema Internacional"/>
          <p:cNvSpPr>
            <a:spLocks noChangeAspect="1" noChangeArrowheads="1"/>
          </p:cNvSpPr>
          <p:nvPr/>
        </p:nvSpPr>
        <p:spPr bwMode="auto">
          <a:xfrm>
            <a:off x="155575" y="-822325"/>
            <a:ext cx="19050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5" name="AutoShape 7" descr="Sistema Internacional de Unidades y conversiones | Matemóvil"/>
          <p:cNvSpPr>
            <a:spLocks noChangeAspect="1" noChangeArrowheads="1"/>
          </p:cNvSpPr>
          <p:nvPr/>
        </p:nvSpPr>
        <p:spPr bwMode="auto">
          <a:xfrm>
            <a:off x="155575" y="-693738"/>
            <a:ext cx="3171825" cy="1447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7" name="AutoShape 9" descr="https://matemovil.com/wp-content/uploads/2019/01/unidades-básicas-o-fundamentales-del-sistema-internacional3.jpg"/>
          <p:cNvSpPr>
            <a:spLocks noChangeAspect="1" noChangeArrowheads="1"/>
          </p:cNvSpPr>
          <p:nvPr/>
        </p:nvSpPr>
        <p:spPr bwMode="auto">
          <a:xfrm>
            <a:off x="155575" y="-1265238"/>
            <a:ext cx="5810250" cy="2647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08" y="1902139"/>
            <a:ext cx="4903896" cy="442985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508104" y="1844824"/>
            <a:ext cx="1538900" cy="45631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/>
          <p:cNvSpPr/>
          <p:nvPr/>
        </p:nvSpPr>
        <p:spPr>
          <a:xfrm>
            <a:off x="2060576" y="1804277"/>
            <a:ext cx="1707719" cy="45631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1059011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Unidades – Caso anecdótico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143108" y="287650"/>
            <a:ext cx="64294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Unidad Nº 1: Magnitudes y mediciones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2. Las magnitudes y el Sistema Internacional"/>
          <p:cNvSpPr>
            <a:spLocks noChangeAspect="1" noChangeArrowheads="1"/>
          </p:cNvSpPr>
          <p:nvPr/>
        </p:nvSpPr>
        <p:spPr bwMode="auto">
          <a:xfrm>
            <a:off x="155575" y="-822325"/>
            <a:ext cx="19050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2" name="AutoShape 4" descr="2. Las magnitudes y el Sistema Internacional"/>
          <p:cNvSpPr>
            <a:spLocks noChangeAspect="1" noChangeArrowheads="1"/>
          </p:cNvSpPr>
          <p:nvPr/>
        </p:nvSpPr>
        <p:spPr bwMode="auto">
          <a:xfrm>
            <a:off x="155575" y="-822325"/>
            <a:ext cx="19050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5" name="AutoShape 7" descr="Sistema Internacional de Unidades y conversiones | Matemóvil"/>
          <p:cNvSpPr>
            <a:spLocks noChangeAspect="1" noChangeArrowheads="1"/>
          </p:cNvSpPr>
          <p:nvPr/>
        </p:nvSpPr>
        <p:spPr bwMode="auto">
          <a:xfrm>
            <a:off x="155575" y="-693738"/>
            <a:ext cx="3171825" cy="1447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7" name="AutoShape 9" descr="https://matemovil.com/wp-content/uploads/2019/01/unidades-básicas-o-fundamentales-del-sistema-internacional3.jpg"/>
          <p:cNvSpPr>
            <a:spLocks noChangeAspect="1" noChangeArrowheads="1"/>
          </p:cNvSpPr>
          <p:nvPr/>
        </p:nvSpPr>
        <p:spPr bwMode="auto">
          <a:xfrm>
            <a:off x="155575" y="-1265238"/>
            <a:ext cx="5810250" cy="2647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8" name="11 CuadroTexto"/>
          <p:cNvSpPr txBox="1"/>
          <p:nvPr/>
        </p:nvSpPr>
        <p:spPr>
          <a:xfrm>
            <a:off x="71104" y="1950740"/>
            <a:ext cx="8939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i="1" dirty="0" smtClean="0">
                <a:latin typeface="Times New Roman" pitchFamily="18" charset="0"/>
                <a:cs typeface="Times New Roman" pitchFamily="18" charset="0"/>
              </a:rPr>
              <a:t>Un error que costó USD 125 millones.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1648" t="3842" r="5834" b="5814"/>
          <a:stretch/>
        </p:blipFill>
        <p:spPr>
          <a:xfrm>
            <a:off x="3119613" y="3140968"/>
            <a:ext cx="5693027" cy="347234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82429" y="3131676"/>
            <a:ext cx="387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Estación en Tierra (</a:t>
            </a:r>
            <a:r>
              <a:rPr lang="es-AR" dirty="0" err="1" smtClean="0"/>
              <a:t>lbf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04454" y="3823719"/>
            <a:ext cx="317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Software interpretaba la fuerza en Newton (N) </a:t>
            </a:r>
            <a:endParaRPr lang="es-AR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04454" y="5024464"/>
            <a:ext cx="2763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1 </a:t>
            </a:r>
            <a:r>
              <a:rPr lang="es-AR" sz="2000" b="1" dirty="0" err="1" smtClean="0"/>
              <a:t>lbf</a:t>
            </a:r>
            <a:r>
              <a:rPr lang="es-AR" sz="2000" b="1" dirty="0" smtClean="0"/>
              <a:t> = 4,45 N</a:t>
            </a:r>
            <a:endParaRPr lang="es-AR" sz="2000" b="1" dirty="0"/>
          </a:p>
        </p:txBody>
      </p:sp>
      <p:sp>
        <p:nvSpPr>
          <p:cNvPr id="23" name="11 CuadroTexto"/>
          <p:cNvSpPr txBox="1"/>
          <p:nvPr/>
        </p:nvSpPr>
        <p:spPr>
          <a:xfrm>
            <a:off x="102227" y="2492896"/>
            <a:ext cx="8939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i="1" dirty="0">
                <a:latin typeface="Times New Roman" pitchFamily="18" charset="0"/>
                <a:cs typeface="Times New Roman" pitchFamily="18" charset="0"/>
              </a:rPr>
              <a:t>Caso de la misión </a:t>
            </a:r>
            <a:r>
              <a:rPr lang="es-AR" sz="2200" i="1" dirty="0" err="1">
                <a:latin typeface="Times New Roman" pitchFamily="18" charset="0"/>
                <a:cs typeface="Times New Roman" pitchFamily="18" charset="0"/>
              </a:rPr>
              <a:t>Mars</a:t>
            </a:r>
            <a:r>
              <a:rPr lang="es-AR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2200" i="1" dirty="0" err="1"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s-AR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2200" i="1" dirty="0" err="1">
                <a:latin typeface="Times New Roman" pitchFamily="18" charset="0"/>
                <a:cs typeface="Times New Roman" pitchFamily="18" charset="0"/>
              </a:rPr>
              <a:t>Orbiter</a:t>
            </a:r>
            <a:r>
              <a:rPr lang="es-AR" sz="2200" i="1" dirty="0">
                <a:latin typeface="Times New Roman" pitchFamily="18" charset="0"/>
                <a:cs typeface="Times New Roman" pitchFamily="18" charset="0"/>
              </a:rPr>
              <a:t>   - Año 1999</a:t>
            </a:r>
            <a:endParaRPr lang="es-ES" sz="22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42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1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1059011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Vectores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143108" y="287650"/>
            <a:ext cx="64294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Unidad Nº 1: Magnitudes y mediciones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12 CuadroTexto"/>
          <p:cNvSpPr txBox="1"/>
          <p:nvPr/>
        </p:nvSpPr>
        <p:spPr>
          <a:xfrm>
            <a:off x="74712" y="1929026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vector en el espacio tridimensional está caracterizado por tres números que se denominan </a:t>
            </a:r>
            <a:r>
              <a:rPr lang="es-A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 o coordenadas del vector.</a:t>
            </a:r>
            <a:endParaRPr lang="es-E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4712" y="2688914"/>
            <a:ext cx="90692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componentes de un vector </a:t>
            </a:r>
            <a:r>
              <a:rPr lang="es-A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dependerán </a:t>
            </a:r>
            <a:r>
              <a:rPr lang="es-A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 </a:t>
            </a:r>
            <a:r>
              <a:rPr lang="es-A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coordenadas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utilicemos para </a:t>
            </a:r>
            <a:r>
              <a:rPr lang="es-A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expresarlas. 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4788024" y="3481002"/>
                <a:ext cx="3600400" cy="990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Coordenadas cartesianas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A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AR" sz="2000" dirty="0" smtClean="0"/>
                  <a:t>) 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AR" sz="2000" b="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s-AR" sz="2000" dirty="0"/>
                  <a:t> </a:t>
                </a:r>
                <a:r>
                  <a:rPr lang="es-AR" sz="2000" dirty="0" smtClean="0"/>
                  <a:t>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s-AR" sz="2000" dirty="0"/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481002"/>
                <a:ext cx="3600400" cy="990977"/>
              </a:xfrm>
              <a:prstGeom prst="rect">
                <a:avLst/>
              </a:prstGeom>
              <a:blipFill>
                <a:blip r:embed="rId4"/>
                <a:stretch>
                  <a:fillRect l="-1354" t="-3067" b="-85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>
                <a:off x="4788024" y="4594877"/>
                <a:ext cx="3600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Coordenadas polares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|"/>
                        <m:endChr m:val="|"/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A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s-AR" sz="2000" dirty="0" smtClean="0"/>
                  <a:t>)</a:t>
                </a:r>
                <a:endParaRPr lang="es-AR" sz="2000" dirty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594877"/>
                <a:ext cx="3600400" cy="954107"/>
              </a:xfrm>
              <a:prstGeom prst="rect">
                <a:avLst/>
              </a:prstGeom>
              <a:blipFill>
                <a:blip r:embed="rId5"/>
                <a:stretch>
                  <a:fillRect l="-1354" t="-3846" b="-1153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o 35"/>
          <p:cNvGrpSpPr/>
          <p:nvPr/>
        </p:nvGrpSpPr>
        <p:grpSpPr>
          <a:xfrm>
            <a:off x="-5207" y="3481002"/>
            <a:ext cx="4025771" cy="2882118"/>
            <a:chOff x="-5207" y="3481002"/>
            <a:chExt cx="4025771" cy="2882118"/>
          </a:xfrm>
        </p:grpSpPr>
        <p:grpSp>
          <p:nvGrpSpPr>
            <p:cNvPr id="22" name="Grupo 21"/>
            <p:cNvGrpSpPr/>
            <p:nvPr/>
          </p:nvGrpSpPr>
          <p:grpSpPr>
            <a:xfrm>
              <a:off x="460375" y="3481002"/>
              <a:ext cx="3560189" cy="2337527"/>
              <a:chOff x="3995936" y="3212976"/>
              <a:chExt cx="3560189" cy="2337527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5936" y="3481002"/>
                <a:ext cx="3458362" cy="2037117"/>
              </a:xfrm>
              <a:prstGeom prst="rect">
                <a:avLst/>
              </a:prstGeom>
            </p:spPr>
          </p:pic>
          <p:cxnSp>
            <p:nvCxnSpPr>
              <p:cNvPr id="17" name="Conector recto de flecha 16"/>
              <p:cNvCxnSpPr/>
              <p:nvPr/>
            </p:nvCxnSpPr>
            <p:spPr>
              <a:xfrm flipV="1">
                <a:off x="3995936" y="3212976"/>
                <a:ext cx="0" cy="18971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/>
              <p:cNvCxnSpPr/>
              <p:nvPr/>
            </p:nvCxnSpPr>
            <p:spPr>
              <a:xfrm>
                <a:off x="3995936" y="5084017"/>
                <a:ext cx="3312368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4067944" y="3212976"/>
                <a:ext cx="4694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7086721" y="5181171"/>
                <a:ext cx="4694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s-A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Arco 34"/>
            <p:cNvSpPr/>
            <p:nvPr/>
          </p:nvSpPr>
          <p:spPr>
            <a:xfrm rot="1705831" flipV="1">
              <a:off x="-5207" y="4843093"/>
              <a:ext cx="1565498" cy="1520027"/>
            </a:xfrm>
            <a:prstGeom prst="arc">
              <a:avLst>
                <a:gd name="adj1" fmla="val 2945643"/>
                <a:gd name="adj2" fmla="val 5976237"/>
              </a:avLst>
            </a:prstGeom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40472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1059011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Vectores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143108" y="287650"/>
            <a:ext cx="64294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Unidad Nº 1: Magnitudes y mediciones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4394840" y="2818130"/>
                <a:ext cx="4435312" cy="1299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Coordenadas cartesianas en 3D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A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A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AR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s-AR" sz="2000" dirty="0" smtClean="0"/>
                  <a:t>) 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AR" sz="2000" b="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s-A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s-AR" sz="2000" dirty="0"/>
                  <a:t> </a:t>
                </a:r>
                <a:r>
                  <a:rPr lang="es-AR" sz="20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s-AR" sz="2000" dirty="0"/>
              </a:p>
              <a:p>
                <a:endParaRPr lang="es-AR" sz="2000" dirty="0"/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40" y="2818130"/>
                <a:ext cx="4435312" cy="1299395"/>
              </a:xfrm>
              <a:prstGeom prst="rect">
                <a:avLst/>
              </a:prstGeom>
              <a:blipFill>
                <a:blip r:embed="rId4"/>
                <a:stretch>
                  <a:fillRect l="-1236" t="-2347" r="-17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4" y="2046162"/>
            <a:ext cx="3644317" cy="356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0" y="1059011"/>
            <a:ext cx="8786813" cy="785813"/>
          </a:xfrm>
        </p:spPr>
        <p:txBody>
          <a:bodyPr>
            <a:noAutofit/>
          </a:bodyPr>
          <a:lstStyle/>
          <a:p>
            <a:pPr algn="l"/>
            <a:r>
              <a:rPr lang="es-AR" sz="3500" u="sng" dirty="0" smtClean="0">
                <a:latin typeface="Times New Roman" pitchFamily="18" charset="0"/>
                <a:cs typeface="Times New Roman" pitchFamily="18" charset="0"/>
              </a:rPr>
              <a:t>Vectores</a:t>
            </a:r>
            <a:endParaRPr lang="es-ES" sz="35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000232" cy="1147192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143108" y="287650"/>
            <a:ext cx="64294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>
                <a:latin typeface="Times New Roman" pitchFamily="18" charset="0"/>
                <a:cs typeface="Times New Roman" pitchFamily="18" charset="0"/>
              </a:rPr>
              <a:t>Unidad Nº 1: Magnitudes y mediciones</a:t>
            </a:r>
            <a:endParaRPr lang="es-ES" sz="25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0" y="1000108"/>
            <a:ext cx="9144000" cy="1588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411759" cy="365125"/>
          </a:xfrm>
        </p:spPr>
        <p:txBody>
          <a:bodyPr/>
          <a:lstStyle/>
          <a:p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Profesor: Ing.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Aer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s-ES" sz="1200" b="1" dirty="0" err="1" smtClean="0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s-ES" sz="1200" b="1" dirty="0" smtClean="0">
                <a:latin typeface="Times New Roman" pitchFamily="18" charset="0"/>
                <a:cs typeface="Times New Roman" pitchFamily="18" charset="0"/>
              </a:rPr>
              <a:t> HANNA</a:t>
            </a:r>
            <a:endParaRPr lang="es-ES" sz="1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3192"/>
          <a:stretch/>
        </p:blipFill>
        <p:spPr>
          <a:xfrm>
            <a:off x="1619672" y="1841466"/>
            <a:ext cx="6120680" cy="4403904"/>
          </a:xfrm>
          <a:prstGeom prst="rect">
            <a:avLst/>
          </a:prstGeom>
        </p:spPr>
      </p:pic>
      <p:sp>
        <p:nvSpPr>
          <p:cNvPr id="15" name="12 CuadroTexto"/>
          <p:cNvSpPr txBox="1"/>
          <p:nvPr/>
        </p:nvSpPr>
        <p:spPr>
          <a:xfrm>
            <a:off x="155575" y="1852735"/>
            <a:ext cx="85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endParaRPr lang="es-ES" sz="2000" i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D085B29875249822764A38C5F63B6" ma:contentTypeVersion="9" ma:contentTypeDescription="Create a new document." ma:contentTypeScope="" ma:versionID="4918dba928fa21087b0cc15946e9af75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e54d778eab4ad9e59304b9162d21ca12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DF6D0B-092F-4D3D-856A-98BCE5681FC2}"/>
</file>

<file path=customXml/itemProps2.xml><?xml version="1.0" encoding="utf-8"?>
<ds:datastoreItem xmlns:ds="http://schemas.openxmlformats.org/officeDocument/2006/customXml" ds:itemID="{59DFB2B8-8876-4403-AF15-61946D907519}"/>
</file>

<file path=customXml/itemProps3.xml><?xml version="1.0" encoding="utf-8"?>
<ds:datastoreItem xmlns:ds="http://schemas.openxmlformats.org/officeDocument/2006/customXml" ds:itemID="{5874CD7A-3994-462D-B065-36E11A5AD61E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4675</TotalTime>
  <Words>462</Words>
  <Application>Microsoft Office PowerPoint</Application>
  <PresentationFormat>Presentación en pantalla (4:3)</PresentationFormat>
  <Paragraphs>118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Calibri</vt:lpstr>
      <vt:lpstr>Cambria Math</vt:lpstr>
      <vt:lpstr>Lucida Sans Unicode</vt:lpstr>
      <vt:lpstr>Times New Roman</vt:lpstr>
      <vt:lpstr>Verdana</vt:lpstr>
      <vt:lpstr>Wingdings</vt:lpstr>
      <vt:lpstr>Wingdings 2</vt:lpstr>
      <vt:lpstr>Wingdings 3</vt:lpstr>
      <vt:lpstr>Concurrencia</vt:lpstr>
      <vt:lpstr>FÍSICA I</vt:lpstr>
      <vt:lpstr>¿Qué es la Física? </vt:lpstr>
      <vt:lpstr>Magnitud</vt:lpstr>
      <vt:lpstr>Magnitud</vt:lpstr>
      <vt:lpstr>Unidades</vt:lpstr>
      <vt:lpstr>Unidades – Caso anecdótico</vt:lpstr>
      <vt:lpstr>Vectores</vt:lpstr>
      <vt:lpstr>Vectores</vt:lpstr>
      <vt:lpstr>Vectores</vt:lpstr>
      <vt:lpstr>Vectores</vt:lpstr>
      <vt:lpstr>Operaciones con vectores </vt:lpstr>
      <vt:lpstr>Operaciones con vectores</vt:lpstr>
      <vt:lpstr>Operaciones con vectores</vt:lpstr>
      <vt:lpstr>Operaciones con vectores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APLICADA A LA ARQUITECTURA</dc:title>
  <dc:creator>DepositoGT</dc:creator>
  <cp:lastModifiedBy>Walid_RIV</cp:lastModifiedBy>
  <cp:revision>223</cp:revision>
  <dcterms:created xsi:type="dcterms:W3CDTF">2022-08-28T12:02:23Z</dcterms:created>
  <dcterms:modified xsi:type="dcterms:W3CDTF">2023-03-12T00:14:34Z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