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419" r:id="rId2"/>
    <p:sldId id="404" r:id="rId3"/>
    <p:sldId id="405" r:id="rId4"/>
    <p:sldId id="406" r:id="rId5"/>
    <p:sldId id="411" r:id="rId6"/>
    <p:sldId id="413" r:id="rId7"/>
    <p:sldId id="414" r:id="rId8"/>
    <p:sldId id="418" r:id="rId9"/>
    <p:sldId id="42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46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18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1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77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2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7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48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2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56.png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3.wmf"/><Relationship Id="rId4" Type="http://schemas.openxmlformats.org/officeDocument/2006/relationships/image" Target="../media/image2.jpeg"/><Relationship Id="rId9" Type="http://schemas.openxmlformats.org/officeDocument/2006/relationships/image" Target="../media/image8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et.colorado.edu/sims/html/hookes-law/latest/hookes-law_all.html?locale=es" TargetMode="External"/><Relationship Id="rId4" Type="http://schemas.openxmlformats.org/officeDocument/2006/relationships/hyperlink" Target="https://phet.colorado.edu/sims/html/masses-and-springs/latest/masses-and-springs_all.html?locale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Fuerza Elástica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99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Materiales elásticos </a:t>
            </a:r>
            <a:endParaRPr lang="es-EC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2074333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aquellos que se deforman en aspecto y tamaño cuando se aplican una fuerza, pero vuelven a su estado inicial cuando se deja de aplicar dicha fuerza.</a:t>
            </a:r>
          </a:p>
          <a:p>
            <a:pPr marL="0" indent="0" algn="just">
              <a:buFont typeface="Wingdings 3"/>
              <a:buNone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Ejemplos: </a:t>
            </a:r>
          </a:p>
          <a:p>
            <a:pPr marL="0" indent="0" algn="just">
              <a:buFont typeface="Wingdings 3"/>
              <a:buNone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Resortes, ligas, elásticos… etc.</a:t>
            </a:r>
          </a:p>
          <a:p>
            <a:pPr marL="0" indent="0" algn="just">
              <a:buFont typeface="Wingdings 3"/>
              <a:buNone/>
            </a:pPr>
            <a:endParaRPr lang="es-EC" sz="2400" dirty="0" smtClean="0"/>
          </a:p>
          <a:p>
            <a:pPr marL="0" indent="0" algn="just">
              <a:buFont typeface="Wingdings 3"/>
              <a:buNone/>
            </a:pPr>
            <a:r>
              <a:rPr lang="es-EC" sz="2400" dirty="0" smtClean="0"/>
              <a:t> </a:t>
            </a:r>
            <a:endParaRPr lang="es-EC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002" y="3356992"/>
            <a:ext cx="4802732" cy="2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821347"/>
            <a:ext cx="2030100" cy="4012245"/>
          </a:xfrm>
          <a:prstGeom prst="rect">
            <a:avLst/>
          </a:prstGeom>
        </p:spPr>
      </p:pic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939265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 elástica</a:t>
            </a:r>
            <a:endParaRPr lang="es-EC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235546" y="1509281"/>
            <a:ext cx="11781830" cy="1450741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>
              <a:lnSpc>
                <a:spcPct val="170000"/>
              </a:lnSpc>
            </a:pPr>
            <a:r>
              <a:rPr lang="es-EC" sz="25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Cuando a un material elástico se le aplica una fuerza externa, éste genera una fuerza de igual magnitud en sentido contrario a la deformación, dicha fuerza se llama </a:t>
            </a:r>
            <a:r>
              <a:rPr lang="es-EC" sz="2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C" sz="25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uerza de Restitución</a:t>
            </a:r>
            <a:endParaRPr lang="es-EC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63352" y="980728"/>
            <a:ext cx="8915399" cy="71799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DE HOOKE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ítulo 2"/>
              <p:cNvSpPr txBox="1">
                <a:spLocks/>
              </p:cNvSpPr>
              <p:nvPr/>
            </p:nvSpPr>
            <p:spPr>
              <a:xfrm>
                <a:off x="212466" y="1771602"/>
                <a:ext cx="11495434" cy="4393702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s-EC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Establecida por el físico Inglés Robert Hooke (1635-1703) </a:t>
                </a:r>
              </a:p>
              <a:p>
                <a:pPr marL="109728" indent="0" algn="just">
                  <a:buClrTx/>
                  <a:buNone/>
                </a:pPr>
                <a:endParaRPr lang="es-EC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s-EC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“La magnitud de la fuerza aplicada a un resorte es directamente proporcional a la elongación del resorte.”  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endParaRPr lang="es-EC" sz="2800" dirty="0" smtClean="0"/>
              </a:p>
              <a:p>
                <a:pPr marL="109728" indent="0" algn="just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sz="35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C" sz="3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C" sz="35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C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s-EC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C" sz="3500" dirty="0"/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endParaRPr lang="es-EC" sz="2800" dirty="0" smtClean="0"/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s-EC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Donde: 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s-EC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es la magnitud de la fuerza aplicada al resorte (N)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C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C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elongación del resorte (m)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v"/>
                </a:pPr>
                <a:r>
                  <a:rPr lang="es-EC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es un valor constate llamado coeficiente de elasticidad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C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C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s-EC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s-EC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C" sz="2000" dirty="0" smtClean="0"/>
              </a:p>
            </p:txBody>
          </p:sp>
        </mc:Choice>
        <mc:Fallback xmlns="">
          <p:sp>
            <p:nvSpPr>
              <p:cNvPr id="11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6" y="1771602"/>
                <a:ext cx="11495434" cy="4393702"/>
              </a:xfrm>
              <a:prstGeom prst="rect">
                <a:avLst/>
              </a:prstGeom>
              <a:blipFill>
                <a:blip r:embed="rId4"/>
                <a:stretch>
                  <a:fillRect t="-3194" r="-9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4871863" y="3429000"/>
            <a:ext cx="2304257" cy="6480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335" y="1063155"/>
            <a:ext cx="6408720" cy="5136761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3352" y="1063155"/>
            <a:ext cx="8915399" cy="71799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DE HOOKE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"/>
              <p:cNvSpPr txBox="1">
                <a:spLocks/>
              </p:cNvSpPr>
              <p:nvPr/>
            </p:nvSpPr>
            <p:spPr>
              <a:xfrm>
                <a:off x="296985" y="1890809"/>
                <a:ext cx="4176464" cy="60208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s-EC" sz="3200" u="sng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Elongación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sz="3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C" sz="3200" b="1" i="1" u="sng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EC" sz="3200" b="1" i="1" u="sng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s-EC" sz="32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EC" sz="3200" u="sng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5" y="1890809"/>
                <a:ext cx="4176464" cy="602087"/>
              </a:xfrm>
              <a:prstGeom prst="rect">
                <a:avLst/>
              </a:prstGeom>
              <a:blipFill>
                <a:blip r:embed="rId5"/>
                <a:stretch>
                  <a:fillRect l="-3796" t="-14141" b="-282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ubtítulo 2"/>
          <p:cNvSpPr txBox="1">
            <a:spLocks/>
          </p:cNvSpPr>
          <p:nvPr/>
        </p:nvSpPr>
        <p:spPr>
          <a:xfrm>
            <a:off x="151345" y="2566144"/>
            <a:ext cx="4620903" cy="180455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EC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C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elongación es la medida del alargamiento del resorte, respecto a su posición de </a:t>
            </a:r>
            <a:r>
              <a:rPr lang="es-EC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equilibrio.</a:t>
            </a:r>
          </a:p>
          <a:p>
            <a:pPr marL="109728" indent="0" algn="just">
              <a:buNone/>
            </a:pPr>
            <a:endParaRPr lang="es-EC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ítulo 2"/>
              <p:cNvSpPr txBox="1">
                <a:spLocks/>
              </p:cNvSpPr>
              <p:nvPr/>
            </p:nvSpPr>
            <p:spPr>
              <a:xfrm>
                <a:off x="107091" y="4310743"/>
                <a:ext cx="10234402" cy="211561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s-EC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variación de la elongación se expresa así:</a:t>
                </a:r>
              </a:p>
              <a:p>
                <a:pPr marL="109728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C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EC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C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EC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C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C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EC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1" y="4310743"/>
                <a:ext cx="10234402" cy="2115616"/>
              </a:xfrm>
              <a:prstGeom prst="rect">
                <a:avLst/>
              </a:prstGeom>
              <a:blipFill>
                <a:blip r:embed="rId6"/>
                <a:stretch>
                  <a:fillRect t="-23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ítulo 2"/>
              <p:cNvSpPr txBox="1">
                <a:spLocks/>
              </p:cNvSpPr>
              <p:nvPr/>
            </p:nvSpPr>
            <p:spPr>
              <a:xfrm>
                <a:off x="4007768" y="4869293"/>
                <a:ext cx="3888432" cy="211561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 algn="just">
                  <a:buNone/>
                </a:pPr>
                <a:endParaRPr lang="es-EC" sz="2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 algn="just">
                  <a:buNone/>
                </a:pPr>
                <a:r>
                  <a:rPr lang="es-EC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C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C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posición inicial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C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C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posición final </a:t>
                </a:r>
              </a:p>
            </p:txBody>
          </p:sp>
        </mc:Choice>
        <mc:Fallback xmlns="">
          <p:sp>
            <p:nvSpPr>
              <p:cNvPr id="15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869293"/>
                <a:ext cx="3888432" cy="2115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238622" y="980728"/>
                <a:ext cx="11241260" cy="62514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 de elasticidad (</a:t>
                </a:r>
                <a14:m>
                  <m:oMath xmlns:m="http://schemas.openxmlformats.org/officeDocument/2006/math">
                    <m:r>
                      <a:rPr lang="es-EC" u="sng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2" y="980728"/>
                <a:ext cx="11241260" cy="625141"/>
              </a:xfrm>
              <a:prstGeom prst="rect">
                <a:avLst/>
              </a:prstGeom>
              <a:blipFill>
                <a:blip r:embed="rId4"/>
                <a:stretch>
                  <a:fillRect l="-2169" t="-18627" b="-637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contenido 2"/>
          <p:cNvSpPr txBox="1">
            <a:spLocks/>
          </p:cNvSpPr>
          <p:nvPr/>
        </p:nvSpPr>
        <p:spPr>
          <a:xfrm>
            <a:off x="238622" y="1984043"/>
            <a:ext cx="11245944" cy="123637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C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valor de la constante </a:t>
            </a:r>
            <a:r>
              <a:rPr lang="es-EC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C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 una medida de la resistencia a la deformación que posee un resorte.</a:t>
            </a:r>
          </a:p>
          <a:p>
            <a:pPr marL="0" indent="0" algn="just">
              <a:buFont typeface="Wingdings 3"/>
              <a:buNone/>
            </a:pPr>
            <a:r>
              <a:rPr lang="es-EC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mayor valor, mayor resistencia a la deformación 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80" y="3645024"/>
            <a:ext cx="6301363" cy="26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263352" y="1116113"/>
                <a:ext cx="8911687" cy="753929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de restitución elástica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EC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116113"/>
                <a:ext cx="8911687" cy="753929"/>
              </a:xfrm>
              <a:prstGeom prst="rect">
                <a:avLst/>
              </a:prstGeom>
              <a:blipFill>
                <a:blip r:embed="rId4"/>
                <a:stretch>
                  <a:fillRect l="-2736" t="-15323" b="-35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 txBox="1">
                <a:spLocks/>
              </p:cNvSpPr>
              <p:nvPr/>
            </p:nvSpPr>
            <p:spPr>
              <a:xfrm>
                <a:off x="263352" y="2149443"/>
                <a:ext cx="11754024" cy="4275605"/>
              </a:xfrm>
              <a:prstGeom prst="rect">
                <a:avLst/>
              </a:prstGeom>
            </p:spPr>
            <p:txBody>
              <a:bodyPr/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algn="just">
                  <a:buFont typeface="Wingdings 3"/>
                  <a:buNone/>
                </a:pPr>
                <a:r>
                  <a:rPr lang="es-EC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la fuerza que el resorte ejerce para volver a su forma original. Esta fuerza es de igual magnitud a la fuerza que se ejerce sobre el resorte, pero en sentido opuesto. Por lo tanto la ley de Hooke se expresa así:</a:t>
                </a:r>
              </a:p>
              <a:p>
                <a:pPr marL="0" indent="0" algn="just">
                  <a:buFont typeface="Wingdings 3"/>
                  <a:buNone/>
                </a:pP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Wingdings 3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C" sz="3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s-EC" sz="3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s-EC" sz="30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C" sz="3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EC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s-EC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EC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Font typeface="Wingdings 3"/>
                  <a:buNone/>
                </a:pPr>
                <a:endParaRPr lang="es-EC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Wingdings 3"/>
                  <a:buNone/>
                </a:pPr>
                <a:r>
                  <a:rPr lang="es-EC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signo menos indica que el sentido de la fuerza es contraria al sentido de la deformación </a:t>
                </a:r>
                <a:endParaRPr lang="es-EC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149443"/>
                <a:ext cx="11754024" cy="4275605"/>
              </a:xfrm>
              <a:prstGeom prst="rect">
                <a:avLst/>
              </a:prstGeom>
              <a:blipFill>
                <a:blip r:embed="rId5"/>
                <a:stretch>
                  <a:fillRect l="-1193" t="-1854" r="-12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263352" y="874871"/>
                <a:ext cx="8911687" cy="753929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de restitución elástica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C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s-EC" u="sng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EC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874871"/>
                <a:ext cx="8911687" cy="753929"/>
              </a:xfrm>
              <a:prstGeom prst="rect">
                <a:avLst/>
              </a:prstGeom>
              <a:blipFill>
                <a:blip r:embed="rId5"/>
                <a:stretch>
                  <a:fillRect l="-2736" t="-16260" b="-357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0" y="1905087"/>
            <a:ext cx="4727848" cy="3881375"/>
            <a:chOff x="4245322" y="2265387"/>
            <a:chExt cx="3997325" cy="3556000"/>
          </a:xfrm>
        </p:grpSpPr>
        <p:grpSp>
          <p:nvGrpSpPr>
            <p:cNvPr id="42" name="Group 205"/>
            <p:cNvGrpSpPr>
              <a:grpSpLocks/>
            </p:cNvGrpSpPr>
            <p:nvPr/>
          </p:nvGrpSpPr>
          <p:grpSpPr bwMode="auto">
            <a:xfrm>
              <a:off x="4245322" y="4994300"/>
              <a:ext cx="527050" cy="366712"/>
              <a:chOff x="507" y="2745"/>
              <a:chExt cx="332" cy="231"/>
            </a:xfrm>
          </p:grpSpPr>
          <p:sp>
            <p:nvSpPr>
              <p:cNvPr id="43" name="Text Box 175"/>
              <p:cNvSpPr txBox="1">
                <a:spLocks noChangeArrowheads="1"/>
              </p:cNvSpPr>
              <p:nvPr/>
            </p:nvSpPr>
            <p:spPr bwMode="auto">
              <a:xfrm>
                <a:off x="507" y="274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AR" sz="1800" b="0" i="0">
                    <a:latin typeface="Arial" panose="020B0604020202020204" pitchFamily="34" charset="0"/>
                  </a:rPr>
                  <a:t>O</a:t>
                </a:r>
                <a:endParaRPr lang="es-ES" altLang="es-AR" sz="1800" b="0" i="0">
                  <a:latin typeface="Arial" panose="020B0604020202020204" pitchFamily="34" charset="0"/>
                </a:endParaRPr>
              </a:p>
            </p:txBody>
          </p:sp>
          <p:sp>
            <p:nvSpPr>
              <p:cNvPr id="44" name="Oval 171"/>
              <p:cNvSpPr>
                <a:spLocks noChangeAspect="1" noChangeArrowheads="1"/>
              </p:cNvSpPr>
              <p:nvPr/>
            </p:nvSpPr>
            <p:spPr bwMode="auto">
              <a:xfrm>
                <a:off x="725" y="2760"/>
                <a:ext cx="45" cy="3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52" name="Group 208"/>
            <p:cNvGrpSpPr>
              <a:grpSpLocks/>
            </p:cNvGrpSpPr>
            <p:nvPr/>
          </p:nvGrpSpPr>
          <p:grpSpPr bwMode="auto">
            <a:xfrm>
              <a:off x="5005734" y="4143400"/>
              <a:ext cx="1490663" cy="1277937"/>
              <a:chOff x="986" y="2209"/>
              <a:chExt cx="939" cy="805"/>
            </a:xfrm>
          </p:grpSpPr>
          <p:graphicFrame>
            <p:nvGraphicFramePr>
              <p:cNvPr id="53" name="Object 123"/>
              <p:cNvGraphicFramePr>
                <a:graphicFrameLocks noChangeAspect="1"/>
              </p:cNvGraphicFramePr>
              <p:nvPr/>
            </p:nvGraphicFramePr>
            <p:xfrm>
              <a:off x="1441" y="2566"/>
              <a:ext cx="143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Ecuación" r:id="rId6" imgW="152280" imgH="228600" progId="Equation.3">
                      <p:embed/>
                    </p:oleObj>
                  </mc:Choice>
                  <mc:Fallback>
                    <p:oleObj name="Ecuación" r:id="rId6" imgW="152280" imgH="228600" progId="Equation.3">
                      <p:embed/>
                      <p:pic>
                        <p:nvPicPr>
                          <p:cNvPr id="53371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1" y="2566"/>
                            <a:ext cx="143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Line 182"/>
              <p:cNvSpPr>
                <a:spLocks noChangeShapeType="1"/>
              </p:cNvSpPr>
              <p:nvPr/>
            </p:nvSpPr>
            <p:spPr bwMode="auto">
              <a:xfrm flipH="1">
                <a:off x="986" y="2209"/>
                <a:ext cx="939" cy="805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prstDash val="dash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8" name="Group 214"/>
            <p:cNvGrpSpPr>
              <a:grpSpLocks/>
            </p:cNvGrpSpPr>
            <p:nvPr/>
          </p:nvGrpSpPr>
          <p:grpSpPr bwMode="auto">
            <a:xfrm>
              <a:off x="4629497" y="4170387"/>
              <a:ext cx="903287" cy="900113"/>
              <a:chOff x="749" y="2226"/>
              <a:chExt cx="569" cy="567"/>
            </a:xfrm>
          </p:grpSpPr>
          <p:sp>
            <p:nvSpPr>
              <p:cNvPr id="59" name="Line 177"/>
              <p:cNvSpPr>
                <a:spLocks noChangeShapeType="1"/>
              </p:cNvSpPr>
              <p:nvPr/>
            </p:nvSpPr>
            <p:spPr bwMode="auto">
              <a:xfrm flipV="1">
                <a:off x="749" y="2288"/>
                <a:ext cx="569" cy="505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60" name="Object 189"/>
              <p:cNvGraphicFramePr>
                <a:graphicFrameLocks noChangeAspect="1"/>
              </p:cNvGraphicFramePr>
              <p:nvPr/>
            </p:nvGraphicFramePr>
            <p:xfrm>
              <a:off x="969" y="2226"/>
              <a:ext cx="19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Ecuación" r:id="rId8" imgW="203040" imgH="215640" progId="Equation.3">
                      <p:embed/>
                    </p:oleObj>
                  </mc:Choice>
                  <mc:Fallback>
                    <p:oleObj name="Ecuación" r:id="rId8" imgW="203040" imgH="215640" progId="Equation.3">
                      <p:embed/>
                      <p:pic>
                        <p:nvPicPr>
                          <p:cNvPr id="53437" name="Object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9" y="2226"/>
                            <a:ext cx="190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Group 206"/>
            <p:cNvGrpSpPr>
              <a:grpSpLocks/>
            </p:cNvGrpSpPr>
            <p:nvPr/>
          </p:nvGrpSpPr>
          <p:grpSpPr bwMode="auto">
            <a:xfrm>
              <a:off x="7299672" y="2265387"/>
              <a:ext cx="942975" cy="747713"/>
              <a:chOff x="2431" y="1026"/>
              <a:chExt cx="594" cy="471"/>
            </a:xfrm>
          </p:grpSpPr>
          <p:sp>
            <p:nvSpPr>
              <p:cNvPr id="62" name="Text Box 176"/>
              <p:cNvSpPr txBox="1">
                <a:spLocks noChangeArrowheads="1"/>
              </p:cNvSpPr>
              <p:nvPr/>
            </p:nvSpPr>
            <p:spPr bwMode="auto">
              <a:xfrm>
                <a:off x="2694" y="1026"/>
                <a:ext cx="3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_tradnl" altLang="es-AR" sz="1800" b="0" i="0">
                    <a:latin typeface="Arial" panose="020B0604020202020204" pitchFamily="34" charset="0"/>
                  </a:rPr>
                  <a:t>P</a:t>
                </a:r>
                <a:endParaRPr lang="es-ES" altLang="es-AR" sz="1800" b="0" i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173"/>
              <p:cNvSpPr>
                <a:spLocks noChangeArrowheads="1"/>
              </p:cNvSpPr>
              <p:nvPr/>
            </p:nvSpPr>
            <p:spPr bwMode="auto">
              <a:xfrm>
                <a:off x="2431" y="1143"/>
                <a:ext cx="353" cy="3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4292947" y="2790850"/>
              <a:ext cx="3895725" cy="3030537"/>
              <a:chOff x="4292947" y="2790850"/>
              <a:chExt cx="3895725" cy="3030537"/>
            </a:xfrm>
          </p:grpSpPr>
          <p:grpSp>
            <p:nvGrpSpPr>
              <p:cNvPr id="11" name="Group 170"/>
              <p:cNvGrpSpPr>
                <a:grpSpLocks/>
              </p:cNvGrpSpPr>
              <p:nvPr/>
            </p:nvGrpSpPr>
            <p:grpSpPr bwMode="auto">
              <a:xfrm rot="-7744686">
                <a:off x="5743128" y="2256656"/>
                <a:ext cx="515938" cy="3416300"/>
                <a:chOff x="1240" y="1525"/>
                <a:chExt cx="325" cy="2152"/>
              </a:xfrm>
            </p:grpSpPr>
            <p:sp>
              <p:nvSpPr>
                <p:cNvPr id="12" name="Line 140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279" y="2794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" name="Line 145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44" y="2832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4" name="Line 146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05" y="2947"/>
                  <a:ext cx="192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5" name="Line 147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61" y="2967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6" name="Line 148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283" y="3101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7" name="Line 149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48" y="3139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8" name="Line 150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09" y="3255"/>
                  <a:ext cx="192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9" name="Line 151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65" y="3274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" name="Line 152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287" y="3408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1" name="Line 154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11" y="3480"/>
                  <a:ext cx="55" cy="169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2" name="Line 155"/>
                <p:cNvSpPr>
                  <a:spLocks noChangeShapeType="1"/>
                </p:cNvSpPr>
                <p:nvPr/>
              </p:nvSpPr>
              <p:spPr bwMode="auto">
                <a:xfrm>
                  <a:off x="1420" y="3598"/>
                  <a:ext cx="0" cy="79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pSp>
              <p:nvGrpSpPr>
                <p:cNvPr id="23" name="Group 157"/>
                <p:cNvGrpSpPr>
                  <a:grpSpLocks/>
                </p:cNvGrpSpPr>
                <p:nvPr/>
              </p:nvGrpSpPr>
              <p:grpSpPr bwMode="auto">
                <a:xfrm>
                  <a:off x="1240" y="2164"/>
                  <a:ext cx="309" cy="687"/>
                  <a:chOff x="1595" y="1659"/>
                  <a:chExt cx="309" cy="687"/>
                </a:xfrm>
              </p:grpSpPr>
              <p:sp>
                <p:nvSpPr>
                  <p:cNvPr id="34" name="Line 137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95" y="2020"/>
                    <a:ext cx="96" cy="288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5" name="Line 138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56" y="2135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6" name="Line 139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712" y="2154"/>
                    <a:ext cx="96" cy="288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7" name="Line 141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91" y="1712"/>
                    <a:ext cx="96" cy="288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8" name="Line 142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52" y="1828"/>
                    <a:ext cx="192" cy="192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9" name="Line 143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708" y="1847"/>
                    <a:ext cx="96" cy="288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0" name="Line 144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30" y="1981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1" name="Line 156"/>
                  <p:cNvSpPr>
                    <a:spLocks noChangeShapeType="1"/>
                  </p:cNvSpPr>
                  <p:nvPr/>
                </p:nvSpPr>
                <p:spPr bwMode="auto">
                  <a:xfrm rot="7674123" flipH="1" flipV="1">
                    <a:off x="1647" y="1683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24" name="Line 159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48" y="1925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5" name="Line 160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09" y="2040"/>
                  <a:ext cx="192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6" name="Line 161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65" y="2059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Line 162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44" y="1617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Line 163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05" y="1733"/>
                  <a:ext cx="192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Line 164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61" y="1752"/>
                  <a:ext cx="96" cy="288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0" name="Line 165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283" y="1886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1" name="Line 166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300" y="1588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2" name="Line 168"/>
                <p:cNvSpPr>
                  <a:spLocks noChangeShapeType="1"/>
                </p:cNvSpPr>
                <p:nvPr/>
              </p:nvSpPr>
              <p:spPr bwMode="auto">
                <a:xfrm rot="7674123" flipH="1" flipV="1">
                  <a:off x="1452" y="1544"/>
                  <a:ext cx="66" cy="161"/>
                </a:xfrm>
                <a:prstGeom prst="line">
                  <a:avLst/>
                </a:prstGeom>
                <a:noFill/>
                <a:ln w="2540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33" name="Line 169"/>
                <p:cNvSpPr>
                  <a:spLocks noChangeShapeType="1"/>
                </p:cNvSpPr>
                <p:nvPr/>
              </p:nvSpPr>
              <p:spPr bwMode="auto">
                <a:xfrm>
                  <a:off x="1413" y="1525"/>
                  <a:ext cx="0" cy="79"/>
                </a:xfrm>
                <a:prstGeom prst="line">
                  <a:avLst/>
                </a:prstGeom>
                <a:noFill/>
                <a:ln w="1905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45" name="Group 207"/>
              <p:cNvGrpSpPr>
                <a:grpSpLocks/>
              </p:cNvGrpSpPr>
              <p:nvPr/>
            </p:nvGrpSpPr>
            <p:grpSpPr bwMode="auto">
              <a:xfrm>
                <a:off x="4629497" y="2870225"/>
                <a:ext cx="3559175" cy="2951162"/>
                <a:chOff x="749" y="1407"/>
                <a:chExt cx="2242" cy="1859"/>
              </a:xfrm>
            </p:grpSpPr>
            <p:sp>
              <p:nvSpPr>
                <p:cNvPr id="46" name="Line 178"/>
                <p:cNvSpPr>
                  <a:spLocks noChangeShapeType="1"/>
                </p:cNvSpPr>
                <p:nvPr/>
              </p:nvSpPr>
              <p:spPr bwMode="auto">
                <a:xfrm>
                  <a:off x="749" y="2785"/>
                  <a:ext cx="482" cy="481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7" name="Line 179"/>
                <p:cNvSpPr>
                  <a:spLocks noChangeShapeType="1"/>
                </p:cNvSpPr>
                <p:nvPr/>
              </p:nvSpPr>
              <p:spPr bwMode="auto">
                <a:xfrm>
                  <a:off x="2652" y="1407"/>
                  <a:ext cx="339" cy="339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8" name="Line 180"/>
                <p:cNvSpPr>
                  <a:spLocks noChangeShapeType="1"/>
                </p:cNvSpPr>
                <p:nvPr/>
              </p:nvSpPr>
              <p:spPr bwMode="auto">
                <a:xfrm>
                  <a:off x="1817" y="2101"/>
                  <a:ext cx="150" cy="158"/>
                </a:xfrm>
                <a:prstGeom prst="line">
                  <a:avLst/>
                </a:prstGeom>
                <a:noFill/>
                <a:ln w="12700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49" name="Group 209"/>
              <p:cNvGrpSpPr>
                <a:grpSpLocks/>
              </p:cNvGrpSpPr>
              <p:nvPr/>
            </p:nvGrpSpPr>
            <p:grpSpPr bwMode="auto">
              <a:xfrm>
                <a:off x="5321647" y="3356000"/>
                <a:ext cx="2817812" cy="2430462"/>
                <a:chOff x="1185" y="1713"/>
                <a:chExt cx="1775" cy="1531"/>
              </a:xfrm>
            </p:grpSpPr>
            <p:graphicFrame>
              <p:nvGraphicFramePr>
                <p:cNvPr id="50" name="Object 124"/>
                <p:cNvGraphicFramePr>
                  <a:graphicFrameLocks noChangeAspect="1"/>
                </p:cNvGraphicFramePr>
                <p:nvPr/>
              </p:nvGraphicFramePr>
              <p:xfrm>
                <a:off x="2037" y="2503"/>
                <a:ext cx="107" cy="1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7" name="Ecuación" r:id="rId10" imgW="114120" imgH="126720" progId="Equation.3">
                        <p:embed/>
                      </p:oleObj>
                    </mc:Choice>
                    <mc:Fallback>
                      <p:oleObj name="Ecuación" r:id="rId10" imgW="114120" imgH="126720" progId="Equation.3">
                        <p:embed/>
                        <p:pic>
                          <p:nvPicPr>
                            <p:cNvPr id="53372" name="Object 1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37" y="2503"/>
                              <a:ext cx="107" cy="12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185" y="1713"/>
                  <a:ext cx="1775" cy="153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dash"/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55" name="Group 210"/>
              <p:cNvGrpSpPr>
                <a:grpSpLocks/>
              </p:cNvGrpSpPr>
              <p:nvPr/>
            </p:nvGrpSpPr>
            <p:grpSpPr bwMode="auto">
              <a:xfrm>
                <a:off x="6459884" y="3017862"/>
                <a:ext cx="1352550" cy="1127125"/>
                <a:chOff x="1902" y="1500"/>
                <a:chExt cx="852" cy="710"/>
              </a:xfrm>
            </p:grpSpPr>
            <p:graphicFrame>
              <p:nvGraphicFramePr>
                <p:cNvPr id="56" name="Object 129"/>
                <p:cNvGraphicFramePr>
                  <a:graphicFrameLocks noChangeAspect="1"/>
                </p:cNvGraphicFramePr>
                <p:nvPr/>
              </p:nvGraphicFramePr>
              <p:xfrm>
                <a:off x="2261" y="1882"/>
                <a:ext cx="191" cy="1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8" name="Ecuación" r:id="rId12" imgW="203040" imgH="164880" progId="Equation.3">
                        <p:embed/>
                      </p:oleObj>
                    </mc:Choice>
                    <mc:Fallback>
                      <p:oleObj name="Ecuación" r:id="rId12" imgW="203040" imgH="164880" progId="Equation.3">
                        <p:embed/>
                        <p:pic>
                          <p:nvPicPr>
                            <p:cNvPr id="53377" name="Object 1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1" y="1882"/>
                              <a:ext cx="191" cy="15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902" y="1500"/>
                  <a:ext cx="852" cy="71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dash"/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64" name="Group 211"/>
              <p:cNvGrpSpPr>
                <a:grpSpLocks/>
              </p:cNvGrpSpPr>
              <p:nvPr/>
            </p:nvGrpSpPr>
            <p:grpSpPr bwMode="auto">
              <a:xfrm>
                <a:off x="6248747" y="2790850"/>
                <a:ext cx="1116012" cy="990600"/>
                <a:chOff x="1769" y="1357"/>
                <a:chExt cx="703" cy="624"/>
              </a:xfrm>
            </p:grpSpPr>
            <p:sp>
              <p:nvSpPr>
                <p:cNvPr id="65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1769" y="1357"/>
                  <a:ext cx="703" cy="62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aphicFrame>
              <p:nvGraphicFramePr>
                <p:cNvPr id="66" name="Object 191"/>
                <p:cNvGraphicFramePr>
                  <a:graphicFrameLocks noChangeAspect="1"/>
                </p:cNvGraphicFramePr>
                <p:nvPr/>
              </p:nvGraphicFramePr>
              <p:xfrm>
                <a:off x="1795" y="1508"/>
                <a:ext cx="169" cy="2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Ecuación" r:id="rId14" imgW="177480" imgH="253800" progId="Equation.3">
                        <p:embed/>
                      </p:oleObj>
                    </mc:Choice>
                    <mc:Fallback>
                      <p:oleObj name="Ecuación" r:id="rId14" imgW="177480" imgH="253800" progId="Equation.3">
                        <p:embed/>
                        <p:pic>
                          <p:nvPicPr>
                            <p:cNvPr id="53439" name="Object 1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5" y="1508"/>
                              <a:ext cx="169" cy="24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67" name="Group 213"/>
          <p:cNvGrpSpPr>
            <a:grpSpLocks/>
          </p:cNvGrpSpPr>
          <p:nvPr/>
        </p:nvGrpSpPr>
        <p:grpSpPr bwMode="auto">
          <a:xfrm>
            <a:off x="6947272" y="2552407"/>
            <a:ext cx="3973512" cy="336550"/>
            <a:chOff x="3343" y="1171"/>
            <a:chExt cx="2503" cy="212"/>
          </a:xfrm>
        </p:grpSpPr>
        <p:graphicFrame>
          <p:nvGraphicFramePr>
            <p:cNvPr id="68" name="Object 186"/>
            <p:cNvGraphicFramePr>
              <a:graphicFrameLocks noChangeAspect="1"/>
            </p:cNvGraphicFramePr>
            <p:nvPr/>
          </p:nvGraphicFramePr>
          <p:xfrm>
            <a:off x="3343" y="1191"/>
            <a:ext cx="14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Ecuación" r:id="rId16" imgW="126720" imgH="177480" progId="Equation.3">
                    <p:embed/>
                  </p:oleObj>
                </mc:Choice>
                <mc:Fallback>
                  <p:oleObj name="Ecuación" r:id="rId16" imgW="126720" imgH="177480" progId="Equation.3">
                    <p:embed/>
                    <p:pic>
                      <p:nvPicPr>
                        <p:cNvPr id="53434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1191"/>
                          <a:ext cx="145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AutoShape 192"/>
            <p:cNvSpPr>
              <a:spLocks noChangeArrowheads="1"/>
            </p:cNvSpPr>
            <p:nvPr/>
          </p:nvSpPr>
          <p:spPr bwMode="auto">
            <a:xfrm>
              <a:off x="3502" y="1245"/>
              <a:ext cx="278" cy="64"/>
            </a:xfrm>
            <a:prstGeom prst="rightArrow">
              <a:avLst>
                <a:gd name="adj1" fmla="val 50000"/>
                <a:gd name="adj2" fmla="val 108594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0" name="Text Box 193"/>
            <p:cNvSpPr txBox="1">
              <a:spLocks noChangeArrowheads="1"/>
            </p:cNvSpPr>
            <p:nvPr/>
          </p:nvSpPr>
          <p:spPr bwMode="auto">
            <a:xfrm>
              <a:off x="3787" y="1171"/>
              <a:ext cx="20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52513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43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33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s-ES_tradnl" altLang="es-AR" sz="16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Constante elástica o del resorte</a:t>
              </a:r>
              <a:endParaRPr lang="es-ES_tradnl" altLang="es-AR" sz="1600" b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200"/>
          <p:cNvGrpSpPr>
            <a:grpSpLocks/>
          </p:cNvGrpSpPr>
          <p:nvPr/>
        </p:nvGrpSpPr>
        <p:grpSpPr bwMode="auto">
          <a:xfrm>
            <a:off x="6917109" y="2842919"/>
            <a:ext cx="4011613" cy="581025"/>
            <a:chOff x="3301" y="1897"/>
            <a:chExt cx="2527" cy="366"/>
          </a:xfrm>
        </p:grpSpPr>
        <p:graphicFrame>
          <p:nvGraphicFramePr>
            <p:cNvPr id="72" name="Object 187"/>
            <p:cNvGraphicFramePr>
              <a:graphicFrameLocks noChangeAspect="1"/>
            </p:cNvGraphicFramePr>
            <p:nvPr/>
          </p:nvGraphicFramePr>
          <p:xfrm>
            <a:off x="3301" y="1957"/>
            <a:ext cx="1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Ecuación" r:id="rId18" imgW="203040" imgH="215640" progId="Equation.3">
                    <p:embed/>
                  </p:oleObj>
                </mc:Choice>
                <mc:Fallback>
                  <p:oleObj name="Ecuación" r:id="rId18" imgW="203040" imgH="215640" progId="Equation.3">
                    <p:embed/>
                    <p:pic>
                      <p:nvPicPr>
                        <p:cNvPr id="53435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1957"/>
                          <a:ext cx="191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AutoShape 194"/>
            <p:cNvSpPr>
              <a:spLocks noChangeArrowheads="1"/>
            </p:cNvSpPr>
            <p:nvPr/>
          </p:nvSpPr>
          <p:spPr bwMode="auto">
            <a:xfrm>
              <a:off x="3488" y="2028"/>
              <a:ext cx="228" cy="64"/>
            </a:xfrm>
            <a:prstGeom prst="rightArrow">
              <a:avLst>
                <a:gd name="adj1" fmla="val 50000"/>
                <a:gd name="adj2" fmla="val 89063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" name="Text Box 195"/>
            <p:cNvSpPr txBox="1">
              <a:spLocks noChangeArrowheads="1"/>
            </p:cNvSpPr>
            <p:nvPr/>
          </p:nvSpPr>
          <p:spPr bwMode="auto">
            <a:xfrm>
              <a:off x="3745" y="1897"/>
              <a:ext cx="20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52513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43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33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s-ES_tradnl" altLang="es-AR" sz="16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Vector unitario</a:t>
              </a: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en la dirección y sentido del resorte de O a P</a:t>
              </a:r>
              <a:endParaRPr lang="es-ES_tradnl" altLang="es-AR" sz="1600" b="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75" name="Group 212"/>
          <p:cNvGrpSpPr>
            <a:grpSpLocks/>
          </p:cNvGrpSpPr>
          <p:nvPr/>
        </p:nvGrpSpPr>
        <p:grpSpPr bwMode="auto">
          <a:xfrm>
            <a:off x="6744072" y="2146007"/>
            <a:ext cx="3000375" cy="385762"/>
            <a:chOff x="3215" y="915"/>
            <a:chExt cx="1890" cy="243"/>
          </a:xfrm>
        </p:grpSpPr>
        <p:graphicFrame>
          <p:nvGraphicFramePr>
            <p:cNvPr id="76" name="Object 185"/>
            <p:cNvGraphicFramePr>
              <a:graphicFrameLocks noChangeAspect="1"/>
            </p:cNvGraphicFramePr>
            <p:nvPr/>
          </p:nvGraphicFramePr>
          <p:xfrm>
            <a:off x="3215" y="915"/>
            <a:ext cx="82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cuación" r:id="rId20" imgW="876240" imgH="253800" progId="Equation.3">
                    <p:embed/>
                  </p:oleObj>
                </mc:Choice>
                <mc:Fallback>
                  <p:oleObj name="Ecuación" r:id="rId20" imgW="876240" imgH="253800" progId="Equation.3">
                    <p:embed/>
                    <p:pic>
                      <p:nvPicPr>
                        <p:cNvPr id="53433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915"/>
                          <a:ext cx="82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 Box 196"/>
            <p:cNvSpPr txBox="1">
              <a:spLocks noChangeArrowheads="1"/>
            </p:cNvSpPr>
            <p:nvPr/>
          </p:nvSpPr>
          <p:spPr bwMode="auto">
            <a:xfrm>
              <a:off x="4149" y="945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52513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43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33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Ley de Hooke</a:t>
              </a:r>
              <a:endParaRPr lang="es-ES_tradnl" altLang="es-AR" sz="1600" b="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Group 204"/>
          <p:cNvGrpSpPr>
            <a:grpSpLocks/>
          </p:cNvGrpSpPr>
          <p:nvPr/>
        </p:nvGrpSpPr>
        <p:grpSpPr bwMode="auto">
          <a:xfrm>
            <a:off x="6893297" y="3416007"/>
            <a:ext cx="4087812" cy="357187"/>
            <a:chOff x="3309" y="1747"/>
            <a:chExt cx="2575" cy="225"/>
          </a:xfrm>
        </p:grpSpPr>
        <p:graphicFrame>
          <p:nvGraphicFramePr>
            <p:cNvPr id="79" name="Object 188"/>
            <p:cNvGraphicFramePr>
              <a:graphicFrameLocks noChangeAspect="1"/>
            </p:cNvGraphicFramePr>
            <p:nvPr/>
          </p:nvGraphicFramePr>
          <p:xfrm>
            <a:off x="3309" y="1747"/>
            <a:ext cx="7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Ecuación" r:id="rId22" imgW="749160" imgH="228600" progId="Equation.3">
                    <p:embed/>
                  </p:oleObj>
                </mc:Choice>
                <mc:Fallback>
                  <p:oleObj name="Ecuación" r:id="rId22" imgW="749160" imgH="228600" progId="Equation.3">
                    <p:embed/>
                    <p:pic>
                      <p:nvPicPr>
                        <p:cNvPr id="53436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1747"/>
                          <a:ext cx="70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AutoShape 197"/>
            <p:cNvSpPr>
              <a:spLocks noChangeArrowheads="1"/>
            </p:cNvSpPr>
            <p:nvPr/>
          </p:nvSpPr>
          <p:spPr bwMode="auto">
            <a:xfrm>
              <a:off x="3978" y="1824"/>
              <a:ext cx="228" cy="64"/>
            </a:xfrm>
            <a:prstGeom prst="rightArrow">
              <a:avLst>
                <a:gd name="adj1" fmla="val 50000"/>
                <a:gd name="adj2" fmla="val 89063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1" name="Text Box 199"/>
            <p:cNvSpPr txBox="1">
              <a:spLocks noChangeArrowheads="1"/>
            </p:cNvSpPr>
            <p:nvPr/>
          </p:nvSpPr>
          <p:spPr bwMode="auto">
            <a:xfrm>
              <a:off x="4243" y="1760"/>
              <a:ext cx="16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52513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43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33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s-ES_tradnl" altLang="es-AR" sz="16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Deformación del resorte</a:t>
              </a:r>
              <a:endParaRPr lang="es-ES_tradnl" altLang="es-AR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82" name="Text Box 203"/>
          <p:cNvSpPr txBox="1">
            <a:spLocks noChangeArrowheads="1"/>
          </p:cNvSpPr>
          <p:nvPr/>
        </p:nvSpPr>
        <p:spPr bwMode="auto">
          <a:xfrm>
            <a:off x="4094533" y="4398429"/>
            <a:ext cx="711403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2238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716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5193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1670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6242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0814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5386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9958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25000"/>
              </a:spcBef>
              <a:buFontTx/>
              <a:buChar char="•"/>
            </a:pPr>
            <a:r>
              <a:rPr lang="es-ES_tradnl" altLang="es-AR" sz="14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 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r &gt; 0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entonces el resorte está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_tradnl" altLang="es-AR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estirado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y la fuerza elástica apunta en sentido contrario al vector unitario. </a:t>
            </a:r>
          </a:p>
          <a:p>
            <a:pPr algn="just">
              <a:spcBef>
                <a:spcPct val="25000"/>
              </a:spcBef>
              <a:buFontTx/>
              <a:buChar char="•"/>
            </a:pP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 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r &lt; 0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entonces el resorte está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_tradnl" altLang="es-AR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comprimido</a:t>
            </a:r>
            <a:r>
              <a:rPr lang="es-ES_tradnl" altLang="es-AR" sz="2000" i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y la fuerza elástica apunta en el sentido </a:t>
            </a:r>
            <a:r>
              <a:rPr lang="es-ES_tradnl" altLang="es-AR" sz="2000" i="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del 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vector unitario. </a:t>
            </a:r>
          </a:p>
          <a:p>
            <a:pPr algn="just">
              <a:spcBef>
                <a:spcPct val="25000"/>
              </a:spcBef>
              <a:buFontTx/>
              <a:buChar char="•"/>
            </a:pP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Por tanto la fuerza elástica se opone a que la partícula sea desplazada y por ello se denomina </a:t>
            </a:r>
            <a:r>
              <a:rPr lang="es-ES_tradnl" altLang="es-AR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fuerza recuperadora</a:t>
            </a:r>
            <a:r>
              <a:rPr lang="es-ES_tradnl" altLang="es-AR" sz="2000" i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9377" y="1484784"/>
            <a:ext cx="104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4"/>
              </a:rPr>
              <a:t>https://phet.colorado.edu/sims/html/masses-and-springs/latest/masses-and-springs_all.html?locale=es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544215" y="98254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 </a:t>
            </a:r>
            <a:r>
              <a:rPr lang="es-A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elástica </a:t>
            </a:r>
            <a:endParaRPr lang="es-A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2240" y="3140968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5"/>
              </a:rPr>
              <a:t>https://phet.colorado.edu/sims/html/hookes-law/latest/hookes-law_all.html?locale=es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72240" y="259452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Ley de Hooke</a:t>
            </a:r>
            <a:endParaRPr lang="es-A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678243-7782-4FA5-94C0-47CF4B4417EF}"/>
</file>

<file path=customXml/itemProps2.xml><?xml version="1.0" encoding="utf-8"?>
<ds:datastoreItem xmlns:ds="http://schemas.openxmlformats.org/officeDocument/2006/customXml" ds:itemID="{4F422BC1-C46B-4C74-BF3D-950E57E2E1AF}"/>
</file>

<file path=customXml/itemProps3.xml><?xml version="1.0" encoding="utf-8"?>
<ds:datastoreItem xmlns:ds="http://schemas.openxmlformats.org/officeDocument/2006/customXml" ds:itemID="{4B0E43EF-E9C8-40C9-B238-4FA4A0C4C415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12418</TotalTime>
  <Words>401</Words>
  <Application>Microsoft Office PowerPoint</Application>
  <PresentationFormat>Panorámica</PresentationFormat>
  <Paragraphs>63</Paragraphs>
  <Slides>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 Math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Ecuación</vt:lpstr>
      <vt:lpstr>FÍSICA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543</cp:revision>
  <dcterms:created xsi:type="dcterms:W3CDTF">2022-08-28T12:02:23Z</dcterms:created>
  <dcterms:modified xsi:type="dcterms:W3CDTF">2023-05-09T20:15:47Z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