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5" r:id="rId3"/>
    <p:sldId id="396" r:id="rId4"/>
    <p:sldId id="397" r:id="rId5"/>
    <p:sldId id="399" r:id="rId6"/>
    <p:sldId id="400" r:id="rId7"/>
    <p:sldId id="401" r:id="rId8"/>
    <p:sldId id="402" r:id="rId9"/>
    <p:sldId id="403" r:id="rId10"/>
    <p:sldId id="40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81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9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14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51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61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85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74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1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12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09/05/2023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het.colorado.edu/sims/cheerpj/motion-series/latest/motion-series.html?simulation=forces-and-motion&amp;locale=es" TargetMode="External"/><Relationship Id="rId5" Type="http://schemas.openxmlformats.org/officeDocument/2006/relationships/hyperlink" Target="https://phet.colorado.edu/sims/cheerpj/motion-series/latest/motion-series.html?simulation=ramp-forces-and-motion&amp;locale=es" TargetMode="External"/><Relationship Id="rId4" Type="http://schemas.openxmlformats.org/officeDocument/2006/relationships/hyperlink" Target="https://phet.colorado.edu/sims/html/forces-and-motion-basics/latest/forces-and-motion-basics_all.html?locale=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image" Target="../media/image26.wmf"/><Relationship Id="rId21" Type="http://schemas.openxmlformats.org/officeDocument/2006/relationships/oleObject" Target="../embeddings/oleObject9.bin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1.bin"/><Relationship Id="rId47" Type="http://schemas.openxmlformats.org/officeDocument/2006/relationships/oleObject" Target="../embeddings/oleObject24.bin"/><Relationship Id="rId50" Type="http://schemas.openxmlformats.org/officeDocument/2006/relationships/image" Target="../media/image29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9" Type="http://schemas.openxmlformats.org/officeDocument/2006/relationships/oleObject" Target="../embeddings/oleObject13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19.bin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21.wmf"/><Relationship Id="rId36" Type="http://schemas.openxmlformats.org/officeDocument/2006/relationships/oleObject" Target="../embeddings/oleObject17.bin"/><Relationship Id="rId49" Type="http://schemas.openxmlformats.org/officeDocument/2006/relationships/oleObject" Target="../embeddings/oleObject26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oleObject" Target="../embeddings/oleObject22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22.wmf"/><Relationship Id="rId35" Type="http://schemas.openxmlformats.org/officeDocument/2006/relationships/image" Target="../media/image24.wmf"/><Relationship Id="rId43" Type="http://schemas.openxmlformats.org/officeDocument/2006/relationships/image" Target="../media/image27.wmf"/><Relationship Id="rId48" Type="http://schemas.openxmlformats.org/officeDocument/2006/relationships/oleObject" Target="../embeddings/oleObject25.bin"/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oleObject" Target="../embeddings/oleObject18.bin"/><Relationship Id="rId46" Type="http://schemas.openxmlformats.org/officeDocument/2006/relationships/image" Target="../media/image28.wmf"/><Relationship Id="rId20" Type="http://schemas.openxmlformats.org/officeDocument/2006/relationships/image" Target="../media/image17.wmf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Fuerzas de rozamiento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9377" y="1484784"/>
            <a:ext cx="104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4"/>
              </a:rPr>
              <a:t>https://phet.colorado.edu/sims/html/forces-and-motion-basics/latest/forces-and-motion-basics_all.html?locale=es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79376" y="4438853"/>
            <a:ext cx="1116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5"/>
              </a:rPr>
              <a:t>https://phet.colorado.edu/sims/cheerpj/motion-series/latest/motion-series.html?simulation=ramp-forces-and-motion&amp;locale=es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479376" y="393479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</a:t>
            </a:r>
            <a:endParaRPr lang="es-A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4215" y="98254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 de roce</a:t>
            </a:r>
            <a:endParaRPr lang="es-AR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9377" y="2386624"/>
            <a:ext cx="104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hlinkClick r:id="rId6"/>
              </a:rPr>
              <a:t>https://phet.colorado.edu/sims/cheerpj/motion-series/latest/motion-series.html?simulation=forces-and-motion&amp;locale=es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Fuerzas de rozamiento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4"/>
          <p:cNvSpPr/>
          <p:nvPr/>
        </p:nvSpPr>
        <p:spPr>
          <a:xfrm>
            <a:off x="7562565" y="1545975"/>
            <a:ext cx="2686811" cy="1751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5"/>
          <p:cNvSpPr txBox="1"/>
          <p:nvPr/>
        </p:nvSpPr>
        <p:spPr>
          <a:xfrm>
            <a:off x="2132958" y="1708281"/>
            <a:ext cx="8197850" cy="2677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38805" algn="ctr"/>
            <a:r>
              <a:rPr sz="2200" b="1" spc="-10" dirty="0">
                <a:latin typeface="Times New Roman"/>
                <a:cs typeface="Times New Roman"/>
              </a:rPr>
              <a:t>Guilla</a:t>
            </a:r>
            <a:r>
              <a:rPr sz="2200" b="1" spc="-15" dirty="0">
                <a:latin typeface="Times New Roman"/>
                <a:cs typeface="Times New Roman"/>
              </a:rPr>
              <a:t>ume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A</a:t>
            </a:r>
            <a:r>
              <a:rPr sz="2200" b="1" spc="-30" dirty="0">
                <a:latin typeface="Times New Roman"/>
                <a:cs typeface="Times New Roman"/>
              </a:rPr>
              <a:t>m</a:t>
            </a:r>
            <a:r>
              <a:rPr sz="2200" b="1" spc="-15" dirty="0">
                <a:latin typeface="Times New Roman"/>
                <a:cs typeface="Times New Roman"/>
              </a:rPr>
              <a:t>o</a:t>
            </a:r>
            <a:r>
              <a:rPr sz="2200" b="1" spc="-10" dirty="0">
                <a:latin typeface="Times New Roman"/>
                <a:cs typeface="Times New Roman"/>
              </a:rPr>
              <a:t>ntons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(166</a:t>
            </a:r>
            <a:r>
              <a:rPr sz="2200" b="1" spc="-5" dirty="0">
                <a:latin typeface="Times New Roman"/>
                <a:cs typeface="Times New Roman"/>
              </a:rPr>
              <a:t>3</a:t>
            </a:r>
            <a:r>
              <a:rPr sz="2200" b="1" spc="-10" dirty="0">
                <a:latin typeface="Times New Roman"/>
                <a:cs typeface="Times New Roman"/>
              </a:rPr>
              <a:t>-17</a:t>
            </a:r>
            <a:r>
              <a:rPr sz="2200" b="1" spc="-15" dirty="0">
                <a:latin typeface="Times New Roman"/>
                <a:cs typeface="Times New Roman"/>
              </a:rPr>
              <a:t>0</a:t>
            </a:r>
            <a:r>
              <a:rPr sz="2200" b="1" spc="-10" dirty="0">
                <a:latin typeface="Times New Roman"/>
                <a:cs typeface="Times New Roman"/>
              </a:rPr>
              <a:t>5)</a:t>
            </a:r>
            <a:endParaRPr sz="2200" dirty="0">
              <a:latin typeface="Times New Roman"/>
              <a:cs typeface="Times New Roman"/>
            </a:endParaRPr>
          </a:p>
          <a:p>
            <a:pPr marL="75565">
              <a:spcBef>
                <a:spcPts val="250"/>
              </a:spcBef>
            </a:pPr>
            <a:r>
              <a:rPr sz="2200" b="1" spc="-15" dirty="0">
                <a:latin typeface="Times New Roman"/>
                <a:cs typeface="Times New Roman"/>
              </a:rPr>
              <a:t>Charles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Agustín de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Co</a:t>
            </a:r>
            <a:r>
              <a:rPr sz="2200" b="1" spc="-10" dirty="0">
                <a:latin typeface="Times New Roman"/>
                <a:cs typeface="Times New Roman"/>
              </a:rPr>
              <a:t>ulo</a:t>
            </a:r>
            <a:r>
              <a:rPr sz="2200" b="1" spc="-20" dirty="0">
                <a:latin typeface="Times New Roman"/>
                <a:cs typeface="Times New Roman"/>
              </a:rPr>
              <a:t>mb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(</a:t>
            </a:r>
            <a:r>
              <a:rPr sz="2200" b="1" spc="-5" dirty="0">
                <a:latin typeface="Times New Roman"/>
                <a:cs typeface="Times New Roman"/>
              </a:rPr>
              <a:t>1</a:t>
            </a:r>
            <a:r>
              <a:rPr sz="2200" b="1" spc="-15" dirty="0">
                <a:latin typeface="Times New Roman"/>
                <a:cs typeface="Times New Roman"/>
              </a:rPr>
              <a:t>73</a:t>
            </a:r>
            <a:r>
              <a:rPr sz="2200" b="1" spc="-30" dirty="0">
                <a:latin typeface="Times New Roman"/>
                <a:cs typeface="Times New Roman"/>
              </a:rPr>
              <a:t>6</a:t>
            </a:r>
            <a:r>
              <a:rPr sz="2200" b="1" spc="-10" dirty="0">
                <a:latin typeface="Times New Roman"/>
                <a:cs typeface="Times New Roman"/>
              </a:rPr>
              <a:t>-18</a:t>
            </a:r>
            <a:r>
              <a:rPr sz="2200" b="1" spc="-15" dirty="0">
                <a:latin typeface="Times New Roman"/>
                <a:cs typeface="Times New Roman"/>
              </a:rPr>
              <a:t>0</a:t>
            </a:r>
            <a:r>
              <a:rPr sz="2200" b="1" spc="-10" dirty="0">
                <a:latin typeface="Times New Roman"/>
                <a:cs typeface="Times New Roman"/>
              </a:rPr>
              <a:t>6)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/>
            <a:r>
              <a:rPr sz="2000" dirty="0">
                <a:latin typeface="Rockwell"/>
                <a:cs typeface="Rockwell"/>
              </a:rPr>
              <a:t>En el</a:t>
            </a:r>
            <a:r>
              <a:rPr sz="2000" spc="-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si</a:t>
            </a:r>
            <a:r>
              <a:rPr sz="2000" spc="-10" dirty="0">
                <a:latin typeface="Rockwell"/>
                <a:cs typeface="Rockwell"/>
              </a:rPr>
              <a:t>g</a:t>
            </a:r>
            <a:r>
              <a:rPr sz="2000" dirty="0">
                <a:latin typeface="Rockwell"/>
                <a:cs typeface="Rockwell"/>
              </a:rPr>
              <a:t>lo </a:t>
            </a:r>
            <a:r>
              <a:rPr sz="2000" spc="5" dirty="0">
                <a:latin typeface="Rockwell"/>
                <a:cs typeface="Rockwell"/>
              </a:rPr>
              <a:t>X</a:t>
            </a:r>
            <a:r>
              <a:rPr sz="2000" dirty="0">
                <a:latin typeface="Rockwell"/>
                <a:cs typeface="Rockwell"/>
              </a:rPr>
              <a:t>V</a:t>
            </a:r>
            <a:r>
              <a:rPr sz="2000" spc="-10" dirty="0">
                <a:latin typeface="Rockwell"/>
                <a:cs typeface="Rockwell"/>
              </a:rPr>
              <a:t>I</a:t>
            </a:r>
            <a:r>
              <a:rPr sz="2000" dirty="0">
                <a:latin typeface="Rockwell"/>
                <a:cs typeface="Rockwell"/>
              </a:rPr>
              <a:t>I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Guillaume</a:t>
            </a:r>
            <a:r>
              <a:rPr sz="2000" spc="-20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Amonton</a:t>
            </a:r>
            <a:r>
              <a:rPr sz="2000" spc="-5" dirty="0">
                <a:latin typeface="Rockwell"/>
                <a:cs typeface="Rockwell"/>
              </a:rPr>
              <a:t>s</a:t>
            </a:r>
            <a:r>
              <a:rPr sz="2000" dirty="0">
                <a:latin typeface="Rockwell"/>
                <a:cs typeface="Rockwell"/>
              </a:rPr>
              <a:t>:</a:t>
            </a:r>
          </a:p>
          <a:p>
            <a:pPr>
              <a:lnSpc>
                <a:spcPts val="800"/>
              </a:lnSpc>
              <a:spcBef>
                <a:spcPts val="7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24485" marR="12700" algn="ctr"/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La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fuerza</a:t>
            </a:r>
            <a:r>
              <a:rPr sz="2000" i="1" spc="-1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de</a:t>
            </a:r>
            <a:r>
              <a:rPr sz="2000" i="1" spc="-2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rozam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ento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entre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cuer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os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rígidos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es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inde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sz="2000" i="1" spc="-20" dirty="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ente</a:t>
            </a:r>
            <a:r>
              <a:rPr sz="2000" i="1" spc="-5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del</a:t>
            </a:r>
            <a:r>
              <a:rPr sz="2000" i="1" spc="-1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área</a:t>
            </a:r>
            <a:r>
              <a:rPr sz="2000" i="1" spc="-2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de</a:t>
            </a:r>
            <a:r>
              <a:rPr sz="2000" i="1" spc="-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s su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erf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cies</a:t>
            </a:r>
            <a:r>
              <a:rPr sz="2000" i="1" spc="-5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contac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y su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valor</a:t>
            </a:r>
            <a:r>
              <a:rPr sz="2000" i="1" spc="-2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es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proporcional</a:t>
            </a:r>
            <a:r>
              <a:rPr sz="2000" i="1" spc="-5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a la 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f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uerza</a:t>
            </a:r>
            <a:r>
              <a:rPr sz="2000" i="1" spc="-2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normal</a:t>
            </a:r>
            <a:r>
              <a:rPr sz="2000" i="1" spc="-2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entre</a:t>
            </a:r>
            <a:r>
              <a:rPr sz="2000" i="1" spc="-35" dirty="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s su</a:t>
            </a:r>
            <a:r>
              <a:rPr sz="2000" i="1" spc="5" dirty="0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erf</a:t>
            </a:r>
            <a:r>
              <a:rPr sz="2000" i="1" spc="-10" dirty="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cie</a:t>
            </a:r>
            <a:r>
              <a:rPr sz="2000" i="1" spc="-20" dirty="0">
                <a:solidFill>
                  <a:srgbClr val="585858"/>
                </a:solidFill>
                <a:latin typeface="Book Antiqua"/>
                <a:cs typeface="Book Antiqua"/>
              </a:rPr>
              <a:t>s</a:t>
            </a:r>
            <a:r>
              <a:rPr sz="2000" i="1" dirty="0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19" name="object 6"/>
          <p:cNvSpPr/>
          <p:nvPr/>
        </p:nvSpPr>
        <p:spPr>
          <a:xfrm>
            <a:off x="7004779" y="4077340"/>
            <a:ext cx="495300" cy="478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7"/>
          <p:cNvSpPr/>
          <p:nvPr/>
        </p:nvSpPr>
        <p:spPr>
          <a:xfrm>
            <a:off x="1958816" y="3237616"/>
            <a:ext cx="487680" cy="696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8"/>
          <p:cNvSpPr txBox="1"/>
          <p:nvPr/>
        </p:nvSpPr>
        <p:spPr>
          <a:xfrm>
            <a:off x="3420189" y="4551635"/>
            <a:ext cx="3743960" cy="2117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900" b="1" spc="-10" dirty="0">
                <a:latin typeface="Rockwell"/>
                <a:cs typeface="Rockwell"/>
              </a:rPr>
              <a:t>Histó</a:t>
            </a:r>
            <a:r>
              <a:rPr sz="1900" b="1" spc="35" dirty="0">
                <a:latin typeface="Rockwell"/>
                <a:cs typeface="Rockwell"/>
              </a:rPr>
              <a:t>r</a:t>
            </a:r>
            <a:r>
              <a:rPr sz="1900" b="1" spc="-15" dirty="0">
                <a:latin typeface="Rockwell"/>
                <a:cs typeface="Rockwell"/>
              </a:rPr>
              <a:t>icamente</a:t>
            </a:r>
            <a:r>
              <a:rPr sz="1900" b="1" spc="15" dirty="0">
                <a:latin typeface="Rockwell"/>
                <a:cs typeface="Rockwell"/>
              </a:rPr>
              <a:t> </a:t>
            </a:r>
            <a:r>
              <a:rPr sz="1900" b="1" spc="-15" dirty="0">
                <a:latin typeface="Rockwell"/>
                <a:cs typeface="Rockwell"/>
              </a:rPr>
              <a:t>….</a:t>
            </a:r>
            <a:endParaRPr sz="1900">
              <a:latin typeface="Rockwell"/>
              <a:cs typeface="Rockwell"/>
            </a:endParaRPr>
          </a:p>
          <a:p>
            <a:pPr>
              <a:lnSpc>
                <a:spcPts val="1200"/>
              </a:lnSpc>
              <a:spcBef>
                <a:spcPts val="4"/>
              </a:spcBef>
            </a:pPr>
            <a:endParaRPr sz="1200"/>
          </a:p>
          <a:p>
            <a:pPr marL="76200" marR="12700" indent="-635" algn="ctr">
              <a:lnSpc>
                <a:spcPct val="113999"/>
              </a:lnSpc>
            </a:pPr>
            <a:r>
              <a:rPr sz="1900" b="1" spc="-15" dirty="0">
                <a:latin typeface="Rockwell"/>
                <a:cs typeface="Rockwell"/>
              </a:rPr>
              <a:t>Leonardo da</a:t>
            </a:r>
            <a:r>
              <a:rPr sz="1900" b="1" spc="-190" dirty="0">
                <a:latin typeface="Rockwell"/>
                <a:cs typeface="Rockwell"/>
              </a:rPr>
              <a:t> </a:t>
            </a:r>
            <a:r>
              <a:rPr sz="1900" b="1" spc="-45" dirty="0">
                <a:latin typeface="Rockwell"/>
                <a:cs typeface="Rockwell"/>
              </a:rPr>
              <a:t>V</a:t>
            </a:r>
            <a:r>
              <a:rPr sz="1900" b="1" spc="-10" dirty="0">
                <a:latin typeface="Rockwell"/>
                <a:cs typeface="Rockwell"/>
              </a:rPr>
              <a:t>inci</a:t>
            </a:r>
            <a:r>
              <a:rPr sz="1900" b="1" spc="15" dirty="0">
                <a:latin typeface="Rockwell"/>
                <a:cs typeface="Rockwell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</a:t>
            </a:r>
            <a:r>
              <a:rPr sz="1900" b="1" spc="-20" dirty="0">
                <a:latin typeface="Calibri"/>
                <a:cs typeface="Calibri"/>
              </a:rPr>
              <a:t>1</a:t>
            </a:r>
            <a:r>
              <a:rPr sz="1900" b="1" spc="-10" dirty="0">
                <a:latin typeface="Calibri"/>
                <a:cs typeface="Calibri"/>
              </a:rPr>
              <a:t>45</a:t>
            </a:r>
            <a:r>
              <a:rPr sz="1900" b="1" spc="-20" dirty="0">
                <a:latin typeface="Calibri"/>
                <a:cs typeface="Calibri"/>
              </a:rPr>
              <a:t>2-</a:t>
            </a:r>
            <a:r>
              <a:rPr sz="1900" b="1" spc="-10" dirty="0">
                <a:latin typeface="Calibri"/>
                <a:cs typeface="Calibri"/>
              </a:rPr>
              <a:t>15</a:t>
            </a:r>
            <a:r>
              <a:rPr sz="1900" b="1" spc="-20" dirty="0">
                <a:latin typeface="Calibri"/>
                <a:cs typeface="Calibri"/>
              </a:rPr>
              <a:t>1</a:t>
            </a:r>
            <a:r>
              <a:rPr sz="1900" b="1" spc="-10" dirty="0">
                <a:latin typeface="Calibri"/>
                <a:cs typeface="Calibri"/>
              </a:rPr>
              <a:t>9</a:t>
            </a:r>
            <a:r>
              <a:rPr sz="1900" b="1" spc="-20" dirty="0">
                <a:latin typeface="Calibri"/>
                <a:cs typeface="Calibri"/>
              </a:rPr>
              <a:t>)</a:t>
            </a:r>
            <a:r>
              <a:rPr sz="1900" b="1" spc="-5" dirty="0">
                <a:latin typeface="Calibri"/>
                <a:cs typeface="Calibri"/>
              </a:rPr>
              <a:t>. </a:t>
            </a:r>
            <a:r>
              <a:rPr sz="1900" spc="-10" dirty="0">
                <a:latin typeface="Calibri"/>
                <a:cs typeface="Calibri"/>
              </a:rPr>
              <a:t>Principios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 la fricci</a:t>
            </a:r>
            <a:r>
              <a:rPr sz="1900" spc="-20" dirty="0">
                <a:latin typeface="Calibri"/>
                <a:cs typeface="Calibri"/>
              </a:rPr>
              <a:t>ó</a:t>
            </a:r>
            <a:r>
              <a:rPr sz="1900" spc="-10" dirty="0">
                <a:latin typeface="Calibri"/>
                <a:cs typeface="Calibri"/>
              </a:rPr>
              <a:t>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r</a:t>
            </a:r>
            <a:r>
              <a:rPr sz="1900" spc="-40" dirty="0">
                <a:latin typeface="Calibri"/>
                <a:cs typeface="Calibri"/>
              </a:rPr>
              <a:t>o</a:t>
            </a:r>
            <a:r>
              <a:rPr sz="1900" spc="-55" dirty="0">
                <a:latin typeface="Calibri"/>
                <a:cs typeface="Calibri"/>
              </a:rPr>
              <a:t>z</a:t>
            </a:r>
            <a:r>
              <a:rPr sz="1900" spc="-10" dirty="0">
                <a:latin typeface="Calibri"/>
                <a:cs typeface="Calibri"/>
              </a:rPr>
              <a:t>amie</a:t>
            </a:r>
            <a:r>
              <a:rPr sz="1900" spc="-2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4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,</a:t>
            </a:r>
            <a:r>
              <a:rPr sz="1900" spc="-10" dirty="0">
                <a:latin typeface="Calibri"/>
                <a:cs typeface="Calibri"/>
              </a:rPr>
              <a:t> 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partir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una fuer</a:t>
            </a:r>
            <a:r>
              <a:rPr sz="1900" spc="-50" dirty="0">
                <a:latin typeface="Calibri"/>
                <a:cs typeface="Calibri"/>
              </a:rPr>
              <a:t>z</a:t>
            </a:r>
            <a:r>
              <a:rPr sz="1900" spc="-10" dirty="0">
                <a:latin typeface="Calibri"/>
                <a:cs typeface="Calibri"/>
              </a:rPr>
              <a:t>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asociada a la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r</a:t>
            </a:r>
            <a:r>
              <a:rPr sz="1900" spc="-10" dirty="0">
                <a:latin typeface="Calibri"/>
                <a:cs typeface="Calibri"/>
              </a:rPr>
              <a:t>esi</a:t>
            </a:r>
            <a:r>
              <a:rPr sz="1900" spc="-35" dirty="0">
                <a:latin typeface="Calibri"/>
                <a:cs typeface="Calibri"/>
              </a:rPr>
              <a:t>st</a:t>
            </a:r>
            <a:r>
              <a:rPr sz="1900" spc="-10" dirty="0">
                <a:latin typeface="Calibri"/>
                <a:cs typeface="Calibri"/>
              </a:rPr>
              <a:t>encia de dos superf</a:t>
            </a:r>
            <a:r>
              <a:rPr sz="1900" spc="-15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cies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c</a:t>
            </a:r>
            <a:r>
              <a:rPr sz="1900" spc="-10" dirty="0">
                <a:latin typeface="Calibri"/>
                <a:cs typeface="Calibri"/>
              </a:rPr>
              <a:t>o</a:t>
            </a:r>
            <a:r>
              <a:rPr sz="1900" spc="-30" dirty="0">
                <a:latin typeface="Calibri"/>
                <a:cs typeface="Calibri"/>
              </a:rPr>
              <a:t>n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spc="-10" dirty="0">
                <a:latin typeface="Calibri"/>
                <a:cs typeface="Calibri"/>
              </a:rPr>
              <a:t>ac</a:t>
            </a:r>
            <a:r>
              <a:rPr sz="1900" spc="-35" dirty="0">
                <a:latin typeface="Calibri"/>
                <a:cs typeface="Calibri"/>
              </a:rPr>
              <a:t>t</a:t>
            </a:r>
            <a:r>
              <a:rPr sz="1900" dirty="0">
                <a:latin typeface="Calibri"/>
                <a:cs typeface="Calibri"/>
              </a:rPr>
              <a:t>o.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7548298" y="4765248"/>
            <a:ext cx="3866388" cy="1399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0"/>
          <p:cNvSpPr/>
          <p:nvPr/>
        </p:nvSpPr>
        <p:spPr>
          <a:xfrm>
            <a:off x="7538392" y="4755342"/>
            <a:ext cx="3886200" cy="1418844"/>
          </a:xfrm>
          <a:custGeom>
            <a:avLst/>
            <a:gdLst/>
            <a:ahLst/>
            <a:cxnLst/>
            <a:rect l="l" t="t" r="r" b="b"/>
            <a:pathLst>
              <a:path w="3886200" h="1418844">
                <a:moveTo>
                  <a:pt x="0" y="1418844"/>
                </a:moveTo>
                <a:lnTo>
                  <a:pt x="3886200" y="1418844"/>
                </a:lnTo>
                <a:lnTo>
                  <a:pt x="38862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1"/>
          <p:cNvSpPr/>
          <p:nvPr/>
        </p:nvSpPr>
        <p:spPr>
          <a:xfrm>
            <a:off x="7559728" y="6198572"/>
            <a:ext cx="3845052" cy="324611"/>
          </a:xfrm>
          <a:custGeom>
            <a:avLst/>
            <a:gdLst/>
            <a:ahLst/>
            <a:cxnLst/>
            <a:rect l="l" t="t" r="r" b="b"/>
            <a:pathLst>
              <a:path w="3845052" h="324612">
                <a:moveTo>
                  <a:pt x="0" y="324611"/>
                </a:moveTo>
                <a:lnTo>
                  <a:pt x="3845052" y="324611"/>
                </a:lnTo>
                <a:lnTo>
                  <a:pt x="3845052" y="0"/>
                </a:lnTo>
                <a:lnTo>
                  <a:pt x="0" y="0"/>
                </a:lnTo>
                <a:lnTo>
                  <a:pt x="0" y="324611"/>
                </a:lnTo>
                <a:close/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2"/>
          <p:cNvSpPr txBox="1"/>
          <p:nvPr/>
        </p:nvSpPr>
        <p:spPr>
          <a:xfrm>
            <a:off x="7657265" y="6250336"/>
            <a:ext cx="364871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5" dirty="0">
                <a:latin typeface="Calibri"/>
                <a:cs typeface="Calibri"/>
              </a:rPr>
              <a:t>B</a:t>
            </a:r>
            <a:r>
              <a:rPr sz="1600" spc="-10" dirty="0">
                <a:latin typeface="Calibri"/>
                <a:cs typeface="Calibri"/>
              </a:rPr>
              <a:t>osqu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jo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25" dirty="0">
                <a:latin typeface="Calibri"/>
                <a:cs typeface="Calibri"/>
              </a:rPr>
              <a:t>1</a:t>
            </a:r>
            <a:r>
              <a:rPr sz="1600" spc="-20" dirty="0">
                <a:latin typeface="Calibri"/>
                <a:cs typeface="Calibri"/>
              </a:rPr>
              <a:t>493</a:t>
            </a:r>
            <a:r>
              <a:rPr sz="1600" dirty="0">
                <a:latin typeface="Calibri"/>
                <a:cs typeface="Calibri"/>
              </a:rPr>
              <a:t>).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Biblio</a:t>
            </a:r>
            <a:r>
              <a:rPr sz="1400" i="1" spc="-15" dirty="0">
                <a:latin typeface="Calibri"/>
                <a:cs typeface="Calibri"/>
              </a:rPr>
              <a:t>t</a:t>
            </a:r>
            <a:r>
              <a:rPr sz="1400" i="1" dirty="0">
                <a:latin typeface="Calibri"/>
                <a:cs typeface="Calibri"/>
              </a:rPr>
              <a:t>e</a:t>
            </a:r>
            <a:r>
              <a:rPr sz="1400" i="1" spc="-10" dirty="0">
                <a:latin typeface="Calibri"/>
                <a:cs typeface="Calibri"/>
              </a:rPr>
              <a:t>c</a:t>
            </a:r>
            <a:r>
              <a:rPr sz="1400" i="1" dirty="0">
                <a:latin typeface="Calibri"/>
                <a:cs typeface="Calibri"/>
              </a:rPr>
              <a:t>a</a:t>
            </a:r>
            <a:r>
              <a:rPr sz="1400" i="1" spc="-10" dirty="0">
                <a:latin typeface="Calibri"/>
                <a:cs typeface="Calibri"/>
              </a:rPr>
              <a:t> N</a:t>
            </a:r>
            <a:r>
              <a:rPr sz="1400" i="1" dirty="0">
                <a:latin typeface="Calibri"/>
                <a:cs typeface="Calibri"/>
              </a:rPr>
              <a:t>acion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l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</a:t>
            </a:r>
            <a:r>
              <a:rPr sz="1400" i="1" spc="-10" dirty="0">
                <a:latin typeface="Calibri"/>
                <a:cs typeface="Calibri"/>
              </a:rPr>
              <a:t>a</a:t>
            </a:r>
            <a:r>
              <a:rPr sz="1400" i="1" dirty="0">
                <a:latin typeface="Calibri"/>
                <a:cs typeface="Calibri"/>
              </a:rPr>
              <a:t>d</a:t>
            </a:r>
            <a:r>
              <a:rPr sz="1400" i="1" spc="-10" dirty="0">
                <a:latin typeface="Calibri"/>
                <a:cs typeface="Calibri"/>
              </a:rPr>
              <a:t>r</a:t>
            </a:r>
            <a:r>
              <a:rPr sz="1400" i="1" dirty="0">
                <a:latin typeface="Calibri"/>
                <a:cs typeface="Calibri"/>
              </a:rPr>
              <a:t>id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4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"/>
          <p:cNvSpPr/>
          <p:nvPr/>
        </p:nvSpPr>
        <p:spPr>
          <a:xfrm>
            <a:off x="1877568" y="2491739"/>
            <a:ext cx="6935724" cy="3262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3"/>
          <p:cNvSpPr/>
          <p:nvPr/>
        </p:nvSpPr>
        <p:spPr>
          <a:xfrm>
            <a:off x="2538984" y="3549396"/>
            <a:ext cx="1531619" cy="1752600"/>
          </a:xfrm>
          <a:custGeom>
            <a:avLst/>
            <a:gdLst/>
            <a:ahLst/>
            <a:cxnLst/>
            <a:rect l="l" t="t" r="r" b="b"/>
            <a:pathLst>
              <a:path w="1531619" h="1752600">
                <a:moveTo>
                  <a:pt x="0" y="1752600"/>
                </a:moveTo>
                <a:lnTo>
                  <a:pt x="1531619" y="1752600"/>
                </a:lnTo>
                <a:lnTo>
                  <a:pt x="1531619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4"/>
          <p:cNvSpPr/>
          <p:nvPr/>
        </p:nvSpPr>
        <p:spPr>
          <a:xfrm>
            <a:off x="2538984" y="3549396"/>
            <a:ext cx="1531619" cy="1752600"/>
          </a:xfrm>
          <a:custGeom>
            <a:avLst/>
            <a:gdLst/>
            <a:ahLst/>
            <a:cxnLst/>
            <a:rect l="l" t="t" r="r" b="b"/>
            <a:pathLst>
              <a:path w="1531619" h="1752600">
                <a:moveTo>
                  <a:pt x="0" y="1752600"/>
                </a:moveTo>
                <a:lnTo>
                  <a:pt x="1531619" y="1752600"/>
                </a:lnTo>
                <a:lnTo>
                  <a:pt x="1531619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5"/>
          <p:cNvSpPr txBox="1"/>
          <p:nvPr/>
        </p:nvSpPr>
        <p:spPr>
          <a:xfrm>
            <a:off x="2959101" y="5327904"/>
            <a:ext cx="7494905" cy="1334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SUE</a:t>
            </a:r>
            <a:r>
              <a:rPr b="1" spc="-55" dirty="0">
                <a:latin typeface="Calibri"/>
                <a:cs typeface="Calibri"/>
              </a:rPr>
              <a:t>L</a:t>
            </a:r>
            <a:r>
              <a:rPr b="1" dirty="0">
                <a:latin typeface="Calibri"/>
                <a:cs typeface="Calibri"/>
              </a:rPr>
              <a:t>O</a:t>
            </a:r>
            <a:endParaRPr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3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863089"/>
            <a:r>
              <a:rPr i="1" dirty="0">
                <a:latin typeface="Calibri"/>
                <a:cs typeface="Calibri"/>
              </a:rPr>
              <a:t>-M.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Alon</a:t>
            </a:r>
            <a:r>
              <a:rPr i="1" spc="-10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y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E.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Fi</a:t>
            </a:r>
            <a:r>
              <a:rPr i="1" spc="-10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n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(</a:t>
            </a:r>
            <a:r>
              <a:rPr i="1" spc="-10" dirty="0">
                <a:latin typeface="Calibri"/>
                <a:cs typeface="Calibri"/>
              </a:rPr>
              <a:t>1971</a:t>
            </a:r>
            <a:r>
              <a:rPr i="1" spc="-20" dirty="0">
                <a:latin typeface="Calibri"/>
                <a:cs typeface="Calibri"/>
              </a:rPr>
              <a:t>)</a:t>
            </a:r>
            <a:r>
              <a:rPr i="1" dirty="0">
                <a:latin typeface="Calibri"/>
                <a:cs typeface="Calibri"/>
              </a:rPr>
              <a:t>.</a:t>
            </a:r>
            <a:r>
              <a:rPr i="1" spc="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Fí</a:t>
            </a:r>
            <a:r>
              <a:rPr i="1" spc="-10" dirty="0">
                <a:latin typeface="Calibri"/>
                <a:cs typeface="Calibri"/>
              </a:rPr>
              <a:t>s</a:t>
            </a:r>
            <a:r>
              <a:rPr i="1" spc="-5" dirty="0">
                <a:latin typeface="Calibri"/>
                <a:cs typeface="Calibri"/>
              </a:rPr>
              <a:t>i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i="1" spc="-75" dirty="0">
                <a:latin typeface="Calibri"/>
                <a:cs typeface="Calibri"/>
              </a:rPr>
              <a:t>V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-5" dirty="0">
                <a:latin typeface="Calibri"/>
                <a:cs typeface="Calibri"/>
              </a:rPr>
              <a:t>l</a:t>
            </a:r>
            <a:r>
              <a:rPr i="1" dirty="0">
                <a:latin typeface="Calibri"/>
                <a:cs typeface="Calibri"/>
              </a:rPr>
              <a:t>.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1 </a:t>
            </a:r>
            <a:r>
              <a:rPr i="1" spc="-15" dirty="0">
                <a:latin typeface="Calibri"/>
                <a:cs typeface="Calibri"/>
              </a:rPr>
              <a:t>Me</a:t>
            </a:r>
            <a:r>
              <a:rPr i="1" spc="-25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án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a.</a:t>
            </a:r>
            <a:endParaRPr>
              <a:latin typeface="Calibri"/>
              <a:cs typeface="Calibri"/>
            </a:endParaRPr>
          </a:p>
          <a:p>
            <a:pPr marL="1863089"/>
            <a:r>
              <a:rPr i="1" dirty="0">
                <a:latin typeface="Calibri"/>
                <a:cs typeface="Calibri"/>
              </a:rPr>
              <a:t>-</a:t>
            </a:r>
            <a:r>
              <a:rPr i="1" spc="-5" dirty="0">
                <a:latin typeface="Calibri"/>
                <a:cs typeface="Calibri"/>
              </a:rPr>
              <a:t>R</a:t>
            </a:r>
            <a:r>
              <a:rPr i="1" dirty="0">
                <a:latin typeface="Calibri"/>
                <a:cs typeface="Calibri"/>
              </a:rPr>
              <a:t>. </a:t>
            </a:r>
            <a:r>
              <a:rPr i="1" spc="-25" dirty="0">
                <a:latin typeface="Calibri"/>
                <a:cs typeface="Calibri"/>
              </a:rPr>
              <a:t>F</a:t>
            </a:r>
            <a:r>
              <a:rPr i="1" spc="-20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ynman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(</a:t>
            </a:r>
            <a:r>
              <a:rPr i="1" spc="-10" dirty="0">
                <a:latin typeface="Calibri"/>
                <a:cs typeface="Calibri"/>
              </a:rPr>
              <a:t>1972</a:t>
            </a:r>
            <a:r>
              <a:rPr i="1" spc="-20" dirty="0">
                <a:latin typeface="Calibri"/>
                <a:cs typeface="Calibri"/>
              </a:rPr>
              <a:t>)</a:t>
            </a:r>
            <a:r>
              <a:rPr i="1" dirty="0">
                <a:latin typeface="Calibri"/>
                <a:cs typeface="Calibri"/>
              </a:rPr>
              <a:t>.</a:t>
            </a:r>
            <a:r>
              <a:rPr i="1" spc="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Fí</a:t>
            </a:r>
            <a:r>
              <a:rPr i="1" spc="-10" dirty="0">
                <a:latin typeface="Calibri"/>
                <a:cs typeface="Calibri"/>
              </a:rPr>
              <a:t>s</a:t>
            </a:r>
            <a:r>
              <a:rPr i="1" spc="-5" dirty="0">
                <a:latin typeface="Calibri"/>
                <a:cs typeface="Calibri"/>
              </a:rPr>
              <a:t>i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i="1" spc="-75" dirty="0">
                <a:latin typeface="Calibri"/>
                <a:cs typeface="Calibri"/>
              </a:rPr>
              <a:t>V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-5" dirty="0">
                <a:latin typeface="Calibri"/>
                <a:cs typeface="Calibri"/>
              </a:rPr>
              <a:t>l</a:t>
            </a:r>
            <a:r>
              <a:rPr i="1" dirty="0">
                <a:latin typeface="Calibri"/>
                <a:cs typeface="Calibri"/>
              </a:rPr>
              <a:t>.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1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i="1" spc="-15" dirty="0">
                <a:latin typeface="Calibri"/>
                <a:cs typeface="Calibri"/>
              </a:rPr>
              <a:t>Me</a:t>
            </a:r>
            <a:r>
              <a:rPr i="1" spc="-3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án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spc="-10" dirty="0">
                <a:latin typeface="Calibri"/>
                <a:cs typeface="Calibri"/>
              </a:rPr>
              <a:t>a,</a:t>
            </a:r>
            <a:r>
              <a:rPr i="1" spc="1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r</a:t>
            </a:r>
            <a:r>
              <a:rPr i="1" spc="-20" dirty="0">
                <a:latin typeface="Calibri"/>
                <a:cs typeface="Calibri"/>
              </a:rPr>
              <a:t>a</a:t>
            </a:r>
            <a:r>
              <a:rPr i="1" dirty="0">
                <a:latin typeface="Calibri"/>
                <a:cs typeface="Calibri"/>
              </a:rPr>
              <a:t>d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10" dirty="0">
                <a:latin typeface="Calibri"/>
                <a:cs typeface="Calibri"/>
              </a:rPr>
              <a:t>c</a:t>
            </a:r>
            <a:r>
              <a:rPr i="1" spc="-5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ón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y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10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o</a:t>
            </a:r>
            <a:r>
              <a:rPr i="1" spc="-160" dirty="0">
                <a:latin typeface="Calibri"/>
                <a:cs typeface="Calibri"/>
              </a:rPr>
              <a:t>r</a:t>
            </a:r>
            <a:r>
              <a:rPr i="1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2886202" y="4155058"/>
            <a:ext cx="8172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B</a:t>
            </a:r>
            <a:r>
              <a:rPr b="1" spc="-55" dirty="0">
                <a:latin typeface="Calibri"/>
                <a:cs typeface="Calibri"/>
              </a:rPr>
              <a:t>L</a:t>
            </a:r>
            <a:r>
              <a:rPr b="1" spc="-15" dirty="0">
                <a:latin typeface="Calibri"/>
                <a:cs typeface="Calibri"/>
              </a:rPr>
              <a:t>OQUE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7"/>
          <p:cNvSpPr txBox="1"/>
          <p:nvPr/>
        </p:nvSpPr>
        <p:spPr>
          <a:xfrm>
            <a:off x="5593460" y="3047110"/>
            <a:ext cx="817244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B</a:t>
            </a:r>
            <a:r>
              <a:rPr b="1" spc="-55" dirty="0">
                <a:latin typeface="Calibri"/>
                <a:cs typeface="Calibri"/>
              </a:rPr>
              <a:t>L</a:t>
            </a:r>
            <a:r>
              <a:rPr b="1" spc="-15" dirty="0">
                <a:latin typeface="Calibri"/>
                <a:cs typeface="Calibri"/>
              </a:rPr>
              <a:t>OQUE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8"/>
          <p:cNvSpPr txBox="1"/>
          <p:nvPr/>
        </p:nvSpPr>
        <p:spPr>
          <a:xfrm>
            <a:off x="5779389" y="3889502"/>
            <a:ext cx="47117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spc="-10" dirty="0">
                <a:latin typeface="Calibri"/>
                <a:cs typeface="Calibri"/>
              </a:rPr>
              <a:t>PISO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9"/>
          <p:cNvSpPr/>
          <p:nvPr/>
        </p:nvSpPr>
        <p:spPr>
          <a:xfrm>
            <a:off x="6810883" y="3658234"/>
            <a:ext cx="737742" cy="233044"/>
          </a:xfrm>
          <a:custGeom>
            <a:avLst/>
            <a:gdLst/>
            <a:ahLst/>
            <a:cxnLst/>
            <a:rect l="l" t="t" r="r" b="b"/>
            <a:pathLst>
              <a:path w="737742" h="233045">
                <a:moveTo>
                  <a:pt x="603674" y="190073"/>
                </a:moveTo>
                <a:lnTo>
                  <a:pt x="593216" y="233044"/>
                </a:lnTo>
                <a:lnTo>
                  <a:pt x="737742" y="200025"/>
                </a:lnTo>
                <a:lnTo>
                  <a:pt x="732197" y="195325"/>
                </a:lnTo>
                <a:lnTo>
                  <a:pt x="625220" y="195325"/>
                </a:lnTo>
                <a:lnTo>
                  <a:pt x="603674" y="190073"/>
                </a:lnTo>
                <a:close/>
              </a:path>
              <a:path w="737742" h="233045">
                <a:moveTo>
                  <a:pt x="614118" y="147155"/>
                </a:moveTo>
                <a:lnTo>
                  <a:pt x="603674" y="190073"/>
                </a:lnTo>
                <a:lnTo>
                  <a:pt x="625220" y="195325"/>
                </a:lnTo>
                <a:lnTo>
                  <a:pt x="635634" y="152400"/>
                </a:lnTo>
                <a:lnTo>
                  <a:pt x="614118" y="147155"/>
                </a:lnTo>
                <a:close/>
              </a:path>
              <a:path w="737742" h="233045">
                <a:moveTo>
                  <a:pt x="624586" y="104139"/>
                </a:moveTo>
                <a:lnTo>
                  <a:pt x="614118" y="147155"/>
                </a:lnTo>
                <a:lnTo>
                  <a:pt x="635634" y="152400"/>
                </a:lnTo>
                <a:lnTo>
                  <a:pt x="625220" y="195325"/>
                </a:lnTo>
                <a:lnTo>
                  <a:pt x="732197" y="195325"/>
                </a:lnTo>
                <a:lnTo>
                  <a:pt x="624586" y="104139"/>
                </a:lnTo>
                <a:close/>
              </a:path>
              <a:path w="737742" h="233045">
                <a:moveTo>
                  <a:pt x="10413" y="0"/>
                </a:moveTo>
                <a:lnTo>
                  <a:pt x="0" y="42925"/>
                </a:lnTo>
                <a:lnTo>
                  <a:pt x="603674" y="190073"/>
                </a:lnTo>
                <a:lnTo>
                  <a:pt x="614118" y="147155"/>
                </a:lnTo>
                <a:lnTo>
                  <a:pt x="104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0"/>
          <p:cNvSpPr txBox="1"/>
          <p:nvPr/>
        </p:nvSpPr>
        <p:spPr>
          <a:xfrm>
            <a:off x="7609714" y="3649727"/>
            <a:ext cx="2049145" cy="57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905" algn="ctr"/>
            <a:r>
              <a:rPr b="1" dirty="0">
                <a:latin typeface="Calibri"/>
                <a:cs typeface="Calibri"/>
              </a:rPr>
              <a:t>I</a:t>
            </a:r>
            <a:r>
              <a:rPr b="1" spc="-10" dirty="0">
                <a:latin typeface="Calibri"/>
                <a:cs typeface="Calibri"/>
              </a:rPr>
              <a:t>RR</a:t>
            </a:r>
            <a:r>
              <a:rPr b="1" spc="-3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GULA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I</a:t>
            </a:r>
            <a:r>
              <a:rPr b="1" spc="-35" dirty="0">
                <a:latin typeface="Calibri"/>
                <a:cs typeface="Calibri"/>
              </a:rPr>
              <a:t>D</a:t>
            </a:r>
            <a:r>
              <a:rPr b="1" dirty="0">
                <a:latin typeface="Calibri"/>
                <a:cs typeface="Calibri"/>
              </a:rPr>
              <a:t>AD</a:t>
            </a:r>
            <a:r>
              <a:rPr b="1" spc="-1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(</a:t>
            </a:r>
            <a:r>
              <a:rPr i="1" spc="-10" dirty="0">
                <a:latin typeface="Calibri"/>
                <a:cs typeface="Calibri"/>
              </a:rPr>
              <a:t>d</a:t>
            </a:r>
            <a:r>
              <a:rPr i="1" spc="-20" dirty="0">
                <a:latin typeface="Calibri"/>
                <a:cs typeface="Calibri"/>
              </a:rPr>
              <a:t>e</a:t>
            </a:r>
            <a:r>
              <a:rPr i="1" spc="-40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10" dirty="0">
                <a:latin typeface="Calibri"/>
                <a:cs typeface="Calibri"/>
              </a:rPr>
              <a:t>l</a:t>
            </a:r>
            <a:r>
              <a:rPr i="1" spc="-5" dirty="0">
                <a:latin typeface="Calibri"/>
                <a:cs typeface="Calibri"/>
              </a:rPr>
              <a:t>l</a:t>
            </a:r>
            <a:r>
              <a:rPr i="1" spc="-10" dirty="0">
                <a:latin typeface="Calibri"/>
                <a:cs typeface="Calibri"/>
              </a:rPr>
              <a:t>e</a:t>
            </a:r>
            <a:r>
              <a:rPr i="1" spc="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mi</a:t>
            </a:r>
            <a:r>
              <a:rPr i="1" spc="-1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ro</a:t>
            </a:r>
            <a:r>
              <a:rPr i="1" spc="-10" dirty="0">
                <a:latin typeface="Calibri"/>
                <a:cs typeface="Calibri"/>
              </a:rPr>
              <a:t>s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óp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20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11"/>
          <p:cNvSpPr/>
          <p:nvPr/>
        </p:nvSpPr>
        <p:spPr>
          <a:xfrm>
            <a:off x="7531608" y="992124"/>
            <a:ext cx="2607564" cy="3165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12"/>
          <p:cNvSpPr/>
          <p:nvPr/>
        </p:nvSpPr>
        <p:spPr>
          <a:xfrm>
            <a:off x="1990345" y="1153667"/>
            <a:ext cx="5344667" cy="1146048"/>
          </a:xfrm>
          <a:custGeom>
            <a:avLst/>
            <a:gdLst/>
            <a:ahLst/>
            <a:cxnLst/>
            <a:rect l="l" t="t" r="r" b="b"/>
            <a:pathLst>
              <a:path w="5344667" h="1146048">
                <a:moveTo>
                  <a:pt x="0" y="1146048"/>
                </a:moveTo>
                <a:lnTo>
                  <a:pt x="5344667" y="1146048"/>
                </a:lnTo>
                <a:lnTo>
                  <a:pt x="5344667" y="0"/>
                </a:lnTo>
                <a:lnTo>
                  <a:pt x="0" y="0"/>
                </a:lnTo>
                <a:lnTo>
                  <a:pt x="0" y="1146048"/>
                </a:lnTo>
                <a:close/>
              </a:path>
            </a:pathLst>
          </a:custGeom>
          <a:ln w="9144">
            <a:solidFill>
              <a:srgbClr val="FFC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3"/>
          <p:cNvSpPr txBox="1"/>
          <p:nvPr/>
        </p:nvSpPr>
        <p:spPr>
          <a:xfrm>
            <a:off x="2107794" y="1163956"/>
            <a:ext cx="5108575" cy="105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35" algn="ctr">
              <a:lnSpc>
                <a:spcPct val="113999"/>
              </a:lnSpc>
            </a:pP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 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ozamiento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apare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debido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orma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 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enla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mole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ula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ficies 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ntacto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3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object 4"/>
          <p:cNvSpPr txBox="1"/>
          <p:nvPr/>
        </p:nvSpPr>
        <p:spPr>
          <a:xfrm>
            <a:off x="263353" y="1097807"/>
            <a:ext cx="5400600" cy="3555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0"/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opiedades de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Cambria Math"/>
                <a:cs typeface="Cambria Math"/>
              </a:rPr>
              <a:t>𝑭</a:t>
            </a:r>
            <a:r>
              <a:rPr lang="es-AR" sz="2625" spc="150" baseline="-15873" dirty="0" smtClean="0">
                <a:latin typeface="Cambria Math"/>
                <a:cs typeface="Cambria Math"/>
              </a:rPr>
              <a:t>r</a:t>
            </a:r>
            <a:r>
              <a:rPr sz="2400" b="1" dirty="0" smtClean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29"/>
              </a:spcBef>
            </a:pPr>
            <a:endParaRPr sz="800" dirty="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 dirty="0"/>
          </a:p>
          <a:p>
            <a:pPr marL="710565" marR="6096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AR" sz="2100" spc="-5" dirty="0">
                <a:latin typeface="Calibri"/>
                <a:cs typeface="Calibri"/>
              </a:rPr>
              <a:t>E</a:t>
            </a:r>
            <a:r>
              <a:rPr lang="es-AR" sz="2100" dirty="0">
                <a:latin typeface="Calibri"/>
                <a:cs typeface="Calibri"/>
              </a:rPr>
              <a:t>s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p</a:t>
            </a:r>
            <a:r>
              <a:rPr lang="es-AR" sz="2100" spc="-40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opo</a:t>
            </a:r>
            <a:r>
              <a:rPr lang="es-AR" sz="2100" spc="-45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cional</a:t>
            </a:r>
            <a:r>
              <a:rPr lang="es-AR" sz="2100" spc="35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a</a:t>
            </a:r>
            <a:r>
              <a:rPr lang="es-AR" sz="2100" spc="-2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la </a:t>
            </a:r>
            <a:r>
              <a:rPr lang="es-AR" sz="2100" spc="-10" dirty="0">
                <a:latin typeface="Calibri"/>
                <a:cs typeface="Calibri"/>
              </a:rPr>
              <a:t>fuer</a:t>
            </a:r>
            <a:r>
              <a:rPr lang="es-AR" sz="2100" spc="-50" dirty="0">
                <a:latin typeface="Calibri"/>
                <a:cs typeface="Calibri"/>
              </a:rPr>
              <a:t>z</a:t>
            </a:r>
            <a:r>
              <a:rPr lang="es-AR" sz="2100" dirty="0">
                <a:latin typeface="Calibri"/>
                <a:cs typeface="Calibri"/>
              </a:rPr>
              <a:t>a no</a:t>
            </a:r>
            <a:r>
              <a:rPr lang="es-AR" sz="2100" spc="-10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mal </a:t>
            </a:r>
            <a:r>
              <a:rPr lang="es-AR" sz="2100" spc="-5" dirty="0">
                <a:latin typeface="Calibri"/>
                <a:cs typeface="Calibri"/>
              </a:rPr>
              <a:t>(</a:t>
            </a:r>
            <a:r>
              <a:rPr lang="es-AR" sz="2200" spc="-25" dirty="0">
                <a:latin typeface="Cambria Math"/>
                <a:cs typeface="Cambria Math"/>
              </a:rPr>
              <a:t>𝑁</a:t>
            </a:r>
            <a:r>
              <a:rPr lang="es-AR" sz="2100" spc="-25" dirty="0">
                <a:latin typeface="Calibri"/>
                <a:cs typeface="Calibri"/>
              </a:rPr>
              <a:t>) que</a:t>
            </a:r>
            <a:r>
              <a:rPr lang="es-AR" sz="2100" spc="5" dirty="0">
                <a:latin typeface="Calibri"/>
                <a:cs typeface="Calibri"/>
              </a:rPr>
              <a:t> </a:t>
            </a:r>
            <a:r>
              <a:rPr lang="es-AR" sz="2100" spc="-10" dirty="0">
                <a:latin typeface="Calibri"/>
                <a:cs typeface="Calibri"/>
              </a:rPr>
              <a:t>eje</a:t>
            </a:r>
            <a:r>
              <a:rPr lang="es-AR" sz="2100" spc="-50" dirty="0">
                <a:latin typeface="Calibri"/>
                <a:cs typeface="Calibri"/>
              </a:rPr>
              <a:t>r</a:t>
            </a:r>
            <a:r>
              <a:rPr lang="es-AR" sz="2100" spc="-10" dirty="0">
                <a:latin typeface="Calibri"/>
                <a:cs typeface="Calibri"/>
              </a:rPr>
              <a:t>ce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un</a:t>
            </a:r>
            <a:r>
              <a:rPr lang="es-AR" sz="2100" spc="-5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obj</a:t>
            </a:r>
            <a:r>
              <a:rPr lang="es-AR" sz="2100" spc="-15" dirty="0">
                <a:latin typeface="Calibri"/>
                <a:cs typeface="Calibri"/>
              </a:rPr>
              <a:t>e</a:t>
            </a:r>
            <a:r>
              <a:rPr lang="es-AR" sz="2100" spc="-30" dirty="0">
                <a:latin typeface="Calibri"/>
                <a:cs typeface="Calibri"/>
              </a:rPr>
              <a:t>t</a:t>
            </a:r>
            <a:r>
              <a:rPr lang="es-AR" sz="2100" dirty="0">
                <a:latin typeface="Calibri"/>
                <a:cs typeface="Calibri"/>
              </a:rPr>
              <a:t>o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s</a:t>
            </a:r>
            <a:r>
              <a:rPr lang="es-AR" sz="2100" spc="-10" dirty="0">
                <a:latin typeface="Calibri"/>
                <a:cs typeface="Calibri"/>
              </a:rPr>
              <a:t>o</a:t>
            </a:r>
            <a:r>
              <a:rPr lang="es-AR" sz="2100" dirty="0">
                <a:latin typeface="Calibri"/>
                <a:cs typeface="Calibri"/>
              </a:rPr>
              <a:t>b</a:t>
            </a:r>
            <a:r>
              <a:rPr lang="es-AR" sz="2100" spc="-25" dirty="0">
                <a:latin typeface="Calibri"/>
                <a:cs typeface="Calibri"/>
              </a:rPr>
              <a:t>r</a:t>
            </a:r>
            <a:r>
              <a:rPr lang="es-AR" sz="2100" spc="-15" dirty="0">
                <a:latin typeface="Calibri"/>
                <a:cs typeface="Calibri"/>
              </a:rPr>
              <a:t>e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el </a:t>
            </a:r>
            <a:r>
              <a:rPr lang="es-AR" sz="2100" spc="-10" dirty="0">
                <a:latin typeface="Calibri"/>
                <a:cs typeface="Calibri"/>
              </a:rPr>
              <a:t>ot</a:t>
            </a:r>
            <a:r>
              <a:rPr lang="es-AR" sz="2100" spc="-50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o.</a:t>
            </a:r>
          </a:p>
          <a:p>
            <a:pPr marL="710565" marR="6096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sz="2100" spc="-15" dirty="0" smtClean="0">
                <a:latin typeface="Calibri"/>
                <a:cs typeface="Calibri"/>
              </a:rPr>
              <a:t>No </a:t>
            </a:r>
            <a:r>
              <a:rPr sz="2100" spc="-15" dirty="0">
                <a:latin typeface="Calibri"/>
                <a:cs typeface="Calibri"/>
              </a:rPr>
              <a:t>depende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el </a:t>
            </a:r>
            <a:r>
              <a:rPr sz="2100" spc="-10" dirty="0">
                <a:latin typeface="Calibri"/>
                <a:cs typeface="Calibri"/>
              </a:rPr>
              <a:t>á</a:t>
            </a:r>
            <a:r>
              <a:rPr sz="2100" spc="-3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ea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5" dirty="0" err="1">
                <a:latin typeface="Calibri"/>
                <a:cs typeface="Calibri"/>
              </a:rPr>
              <a:t>c</a:t>
            </a:r>
            <a:r>
              <a:rPr sz="2100" dirty="0" err="1">
                <a:latin typeface="Calibri"/>
                <a:cs typeface="Calibri"/>
              </a:rPr>
              <a:t>o</a:t>
            </a:r>
            <a:r>
              <a:rPr sz="2100" spc="-30" dirty="0" err="1">
                <a:latin typeface="Calibri"/>
                <a:cs typeface="Calibri"/>
              </a:rPr>
              <a:t>nt</a:t>
            </a:r>
            <a:r>
              <a:rPr sz="2100" spc="-10" dirty="0" err="1">
                <a:latin typeface="Calibri"/>
                <a:cs typeface="Calibri"/>
              </a:rPr>
              <a:t>ac</a:t>
            </a:r>
            <a:r>
              <a:rPr sz="2100" spc="-30" dirty="0" err="1">
                <a:latin typeface="Calibri"/>
                <a:cs typeface="Calibri"/>
              </a:rPr>
              <a:t>t</a:t>
            </a:r>
            <a:r>
              <a:rPr sz="2100" spc="-40" dirty="0" err="1">
                <a:latin typeface="Calibri"/>
                <a:cs typeface="Calibri"/>
              </a:rPr>
              <a:t>o</a:t>
            </a:r>
            <a:r>
              <a:rPr sz="2100" spc="-10" dirty="0" smtClean="0">
                <a:latin typeface="Calibri"/>
                <a:cs typeface="Calibri"/>
              </a:rPr>
              <a:t>,</a:t>
            </a:r>
            <a:r>
              <a:rPr lang="es-AR" sz="2100" spc="-10" dirty="0" smtClean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s</a:t>
            </a:r>
            <a:r>
              <a:rPr lang="es-AR" sz="2100" spc="-10" dirty="0">
                <a:latin typeface="Calibri"/>
                <a:cs typeface="Calibri"/>
              </a:rPr>
              <a:t>i</a:t>
            </a:r>
            <a:r>
              <a:rPr lang="es-AR" sz="2100" dirty="0">
                <a:latin typeface="Calibri"/>
                <a:cs typeface="Calibri"/>
              </a:rPr>
              <a:t>no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spc="-15" dirty="0">
                <a:latin typeface="Calibri"/>
                <a:cs typeface="Calibri"/>
              </a:rPr>
              <a:t>de</a:t>
            </a:r>
            <a:r>
              <a:rPr lang="es-AR" sz="2100" spc="5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la n</a:t>
            </a:r>
            <a:r>
              <a:rPr lang="es-AR" sz="2100" spc="-20" dirty="0">
                <a:latin typeface="Calibri"/>
                <a:cs typeface="Calibri"/>
              </a:rPr>
              <a:t>a</a:t>
            </a:r>
            <a:r>
              <a:rPr lang="es-AR" sz="2100" spc="-10" dirty="0">
                <a:latin typeface="Calibri"/>
                <a:cs typeface="Calibri"/>
              </a:rPr>
              <a:t>tu</a:t>
            </a:r>
            <a:r>
              <a:rPr lang="es-AR" sz="2100" spc="-55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al</a:t>
            </a:r>
            <a:r>
              <a:rPr lang="es-AR" sz="2100" spc="-30" dirty="0">
                <a:latin typeface="Calibri"/>
                <a:cs typeface="Calibri"/>
              </a:rPr>
              <a:t>e</a:t>
            </a:r>
            <a:r>
              <a:rPr lang="es-AR" sz="2100" spc="-40" dirty="0">
                <a:latin typeface="Calibri"/>
                <a:cs typeface="Calibri"/>
              </a:rPr>
              <a:t>z</a:t>
            </a:r>
            <a:r>
              <a:rPr lang="es-AR" sz="2100" dirty="0">
                <a:latin typeface="Calibri"/>
                <a:cs typeface="Calibri"/>
              </a:rPr>
              <a:t>a</a:t>
            </a:r>
            <a:r>
              <a:rPr lang="es-AR" sz="2100" spc="-20" dirty="0">
                <a:latin typeface="Calibri"/>
                <a:cs typeface="Calibri"/>
              </a:rPr>
              <a:t> </a:t>
            </a:r>
            <a:r>
              <a:rPr lang="es-AR" sz="2100" spc="-15" dirty="0">
                <a:latin typeface="Calibri"/>
                <a:cs typeface="Calibri"/>
              </a:rPr>
              <a:t>de sus </a:t>
            </a:r>
            <a:r>
              <a:rPr lang="es-AR" sz="2100" spc="-20" dirty="0" smtClean="0">
                <a:latin typeface="Calibri"/>
                <a:cs typeface="Calibri"/>
              </a:rPr>
              <a:t>m</a:t>
            </a:r>
            <a:r>
              <a:rPr lang="es-AR" sz="2100" spc="-30" dirty="0" smtClean="0">
                <a:latin typeface="Calibri"/>
                <a:cs typeface="Calibri"/>
              </a:rPr>
              <a:t>at</a:t>
            </a:r>
            <a:r>
              <a:rPr lang="es-AR" sz="2100" dirty="0" smtClean="0">
                <a:latin typeface="Calibri"/>
                <a:cs typeface="Calibri"/>
              </a:rPr>
              <a:t>eria</a:t>
            </a:r>
            <a:r>
              <a:rPr lang="es-AR" sz="2100" spc="-5" dirty="0" smtClean="0">
                <a:latin typeface="Calibri"/>
                <a:cs typeface="Calibri"/>
              </a:rPr>
              <a:t>l</a:t>
            </a:r>
            <a:r>
              <a:rPr lang="es-AR" sz="2100" spc="-15" dirty="0" smtClean="0">
                <a:latin typeface="Calibri"/>
                <a:cs typeface="Calibri"/>
              </a:rPr>
              <a:t>e</a:t>
            </a:r>
            <a:r>
              <a:rPr lang="es-AR" sz="2100" spc="-20" dirty="0" smtClean="0">
                <a:latin typeface="Calibri"/>
                <a:cs typeface="Calibri"/>
              </a:rPr>
              <a:t>s</a:t>
            </a:r>
            <a:r>
              <a:rPr lang="es-AR" sz="2100" dirty="0" smtClean="0">
                <a:latin typeface="Calibri"/>
                <a:cs typeface="Calibri"/>
              </a:rPr>
              <a:t>.</a:t>
            </a:r>
          </a:p>
          <a:p>
            <a:pPr marL="710565" marR="6096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AR" sz="2100" spc="-15" dirty="0" smtClean="0">
                <a:latin typeface="Calibri"/>
                <a:cs typeface="Calibri"/>
              </a:rPr>
              <a:t>No </a:t>
            </a:r>
            <a:r>
              <a:rPr lang="es-AR" sz="2100" spc="-15" dirty="0">
                <a:latin typeface="Calibri"/>
                <a:cs typeface="Calibri"/>
              </a:rPr>
              <a:t>depende</a:t>
            </a:r>
            <a:r>
              <a:rPr lang="es-AR" sz="2100" spc="-5" dirty="0">
                <a:latin typeface="Calibri"/>
                <a:cs typeface="Calibri"/>
              </a:rPr>
              <a:t> </a:t>
            </a:r>
            <a:r>
              <a:rPr lang="es-AR" sz="2100" spc="5" dirty="0">
                <a:latin typeface="Calibri"/>
                <a:cs typeface="Calibri"/>
              </a:rPr>
              <a:t>d</a:t>
            </a:r>
            <a:r>
              <a:rPr lang="es-AR" sz="2100" spc="-15" dirty="0">
                <a:latin typeface="Calibri"/>
                <a:cs typeface="Calibri"/>
              </a:rPr>
              <a:t>e</a:t>
            </a:r>
            <a:r>
              <a:rPr lang="es-AR" sz="2100" spc="-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la</a:t>
            </a:r>
            <a:r>
              <a:rPr lang="es-AR" sz="2100" spc="5" dirty="0">
                <a:latin typeface="Calibri"/>
                <a:cs typeface="Calibri"/>
              </a:rPr>
              <a:t> </a:t>
            </a:r>
            <a:r>
              <a:rPr lang="es-AR" sz="2100" spc="-35" dirty="0" smtClean="0">
                <a:latin typeface="Calibri"/>
                <a:cs typeface="Calibri"/>
              </a:rPr>
              <a:t>v</a:t>
            </a:r>
            <a:r>
              <a:rPr lang="es-AR" sz="2100" dirty="0" smtClean="0">
                <a:latin typeface="Calibri"/>
                <a:cs typeface="Calibri"/>
              </a:rPr>
              <a:t>el</a:t>
            </a:r>
            <a:r>
              <a:rPr lang="es-AR" sz="2100" spc="-10" dirty="0" smtClean="0">
                <a:latin typeface="Calibri"/>
                <a:cs typeface="Calibri"/>
              </a:rPr>
              <a:t>o</a:t>
            </a:r>
            <a:r>
              <a:rPr lang="es-AR" sz="2100" dirty="0" smtClean="0">
                <a:latin typeface="Calibri"/>
                <a:cs typeface="Calibri"/>
              </a:rPr>
              <a:t>cidad </a:t>
            </a:r>
            <a:r>
              <a:rPr lang="es-AR" sz="2100" spc="-25" dirty="0" smtClean="0">
                <a:latin typeface="Calibri"/>
                <a:cs typeface="Calibri"/>
              </a:rPr>
              <a:t>r</a:t>
            </a:r>
            <a:r>
              <a:rPr lang="es-AR" sz="2100" dirty="0" smtClean="0">
                <a:latin typeface="Calibri"/>
                <a:cs typeface="Calibri"/>
              </a:rPr>
              <a:t>e</a:t>
            </a:r>
            <a:r>
              <a:rPr lang="es-AR" sz="2100" spc="-5" dirty="0" smtClean="0">
                <a:latin typeface="Calibri"/>
                <a:cs typeface="Calibri"/>
              </a:rPr>
              <a:t>l</a:t>
            </a:r>
            <a:r>
              <a:rPr lang="es-AR" sz="2100" spc="-25" dirty="0" smtClean="0">
                <a:latin typeface="Calibri"/>
                <a:cs typeface="Calibri"/>
              </a:rPr>
              <a:t>a</a:t>
            </a:r>
            <a:r>
              <a:rPr lang="es-AR" sz="2100" dirty="0" smtClean="0">
                <a:latin typeface="Calibri"/>
                <a:cs typeface="Calibri"/>
              </a:rPr>
              <a:t>ti</a:t>
            </a:r>
            <a:r>
              <a:rPr lang="es-AR" sz="2100" spc="-40" dirty="0" smtClean="0">
                <a:latin typeface="Calibri"/>
                <a:cs typeface="Calibri"/>
              </a:rPr>
              <a:t>v</a:t>
            </a:r>
            <a:r>
              <a:rPr lang="es-AR" sz="2100" dirty="0" smtClean="0">
                <a:latin typeface="Calibri"/>
                <a:cs typeface="Calibri"/>
              </a:rPr>
              <a:t>a </a:t>
            </a:r>
            <a:r>
              <a:rPr lang="es-AR" sz="2100" dirty="0">
                <a:latin typeface="Calibri"/>
                <a:cs typeface="Calibri"/>
              </a:rPr>
              <a:t>e</a:t>
            </a:r>
            <a:r>
              <a:rPr lang="es-AR" sz="2100" spc="-25" dirty="0">
                <a:latin typeface="Calibri"/>
                <a:cs typeface="Calibri"/>
              </a:rPr>
              <a:t>n</a:t>
            </a:r>
            <a:r>
              <a:rPr lang="es-AR" sz="2100" dirty="0">
                <a:latin typeface="Calibri"/>
                <a:cs typeface="Calibri"/>
              </a:rPr>
              <a:t>t</a:t>
            </a:r>
            <a:r>
              <a:rPr lang="es-AR" sz="2100" spc="-25" dirty="0">
                <a:latin typeface="Calibri"/>
                <a:cs typeface="Calibri"/>
              </a:rPr>
              <a:t>r</a:t>
            </a:r>
            <a:r>
              <a:rPr lang="es-AR" sz="2100" dirty="0">
                <a:latin typeface="Calibri"/>
                <a:cs typeface="Calibri"/>
              </a:rPr>
              <a:t>e</a:t>
            </a:r>
            <a:r>
              <a:rPr lang="es-AR" sz="2100" spc="10" dirty="0">
                <a:latin typeface="Calibri"/>
                <a:cs typeface="Calibri"/>
              </a:rPr>
              <a:t> </a:t>
            </a:r>
            <a:r>
              <a:rPr lang="es-AR" sz="2100" dirty="0">
                <a:latin typeface="Calibri"/>
                <a:cs typeface="Calibri"/>
              </a:rPr>
              <a:t>l</a:t>
            </a:r>
            <a:r>
              <a:rPr lang="es-AR" sz="2100" spc="-10" dirty="0">
                <a:latin typeface="Calibri"/>
                <a:cs typeface="Calibri"/>
              </a:rPr>
              <a:t>o</a:t>
            </a:r>
            <a:r>
              <a:rPr lang="es-AR" sz="2100" dirty="0">
                <a:latin typeface="Calibri"/>
                <a:cs typeface="Calibri"/>
              </a:rPr>
              <a:t>s</a:t>
            </a:r>
            <a:r>
              <a:rPr lang="es-AR" sz="2100" spc="5" dirty="0">
                <a:latin typeface="Calibri"/>
                <a:cs typeface="Calibri"/>
              </a:rPr>
              <a:t> </a:t>
            </a:r>
            <a:r>
              <a:rPr lang="es-AR" sz="2100" dirty="0" smtClean="0">
                <a:latin typeface="Calibri"/>
                <a:cs typeface="Calibri"/>
              </a:rPr>
              <a:t>obj</a:t>
            </a:r>
            <a:r>
              <a:rPr lang="es-AR" sz="2100" spc="-20" dirty="0" smtClean="0">
                <a:latin typeface="Calibri"/>
                <a:cs typeface="Calibri"/>
              </a:rPr>
              <a:t>e</a:t>
            </a:r>
            <a:r>
              <a:rPr lang="es-AR" sz="2100" spc="-25" dirty="0" smtClean="0">
                <a:latin typeface="Calibri"/>
                <a:cs typeface="Calibri"/>
              </a:rPr>
              <a:t>t</a:t>
            </a:r>
            <a:r>
              <a:rPr lang="es-AR" sz="2100" dirty="0" smtClean="0">
                <a:latin typeface="Calibri"/>
                <a:cs typeface="Calibri"/>
              </a:rPr>
              <a:t>o</a:t>
            </a:r>
            <a:r>
              <a:rPr lang="es-AR" sz="2100" spc="-15" dirty="0" smtClean="0">
                <a:latin typeface="Calibri"/>
                <a:cs typeface="Calibri"/>
              </a:rPr>
              <a:t>s</a:t>
            </a:r>
            <a:r>
              <a:rPr lang="es-AR" sz="2100" dirty="0" smtClean="0">
                <a:latin typeface="Calibri"/>
                <a:cs typeface="Calibri"/>
              </a:rPr>
              <a:t>. </a:t>
            </a:r>
          </a:p>
          <a:p>
            <a:pPr marL="710565" indent="-342900">
              <a:spcBef>
                <a:spcPts val="250"/>
              </a:spcBef>
              <a:buFont typeface="Wingdings" panose="05000000000000000000" pitchFamily="2" charset="2"/>
              <a:buChar char="v"/>
            </a:pPr>
            <a:r>
              <a:rPr lang="es-AR" sz="2100" spc="-15" dirty="0" smtClean="0">
                <a:latin typeface="Calibri"/>
                <a:cs typeface="Calibri"/>
              </a:rPr>
              <a:t>Tiene </a:t>
            </a:r>
            <a:r>
              <a:rPr lang="es-AR" sz="2100" spc="-15" dirty="0">
                <a:latin typeface="Calibri"/>
                <a:cs typeface="Calibri"/>
              </a:rPr>
              <a:t>sentido opuesto al </a:t>
            </a:r>
            <a:r>
              <a:rPr lang="es-AR" sz="2100" spc="-15" dirty="0" smtClean="0">
                <a:latin typeface="Calibri"/>
                <a:cs typeface="Calibri"/>
              </a:rPr>
              <a:t>movimiento. </a:t>
            </a:r>
            <a:endParaRPr lang="es-AR" sz="2100" spc="-15" dirty="0">
              <a:latin typeface="Calibri"/>
              <a:cs typeface="Calibri"/>
            </a:endParaRPr>
          </a:p>
          <a:p>
            <a:pPr marL="710565" marR="6096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s-AR" sz="2100" dirty="0">
              <a:latin typeface="Calibri"/>
              <a:cs typeface="Calibri"/>
            </a:endParaRPr>
          </a:p>
          <a:p>
            <a:pPr marL="367665">
              <a:spcBef>
                <a:spcPts val="250"/>
              </a:spcBef>
            </a:pPr>
            <a:endParaRPr lang="es-AR" sz="2100" dirty="0" smtClean="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48"/>
              </a:spcBef>
            </a:pPr>
            <a:endParaRPr lang="es-AR" sz="1200" dirty="0"/>
          </a:p>
          <a:p>
            <a:pPr marL="367665">
              <a:spcBef>
                <a:spcPts val="250"/>
              </a:spcBef>
            </a:pPr>
            <a:endParaRPr lang="es-AR" sz="2100" dirty="0">
              <a:latin typeface="Calibri"/>
              <a:cs typeface="Calibri"/>
            </a:endParaRPr>
          </a:p>
          <a:p>
            <a:pPr marL="367665" indent="-355600">
              <a:buFont typeface="Wingdings"/>
              <a:buChar char=""/>
              <a:tabLst>
                <a:tab pos="367665" algn="l"/>
              </a:tabLst>
            </a:pPr>
            <a:endParaRPr sz="2100" dirty="0"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11" y="1097808"/>
            <a:ext cx="4090725" cy="2473570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6882535" y="3832474"/>
            <a:ext cx="4320540" cy="1662176"/>
            <a:chOff x="6973827" y="4140015"/>
            <a:chExt cx="4320540" cy="1662176"/>
          </a:xfrm>
        </p:grpSpPr>
        <p:sp>
          <p:nvSpPr>
            <p:cNvPr id="70" name="object 26"/>
            <p:cNvSpPr txBox="1"/>
            <p:nvPr/>
          </p:nvSpPr>
          <p:spPr>
            <a:xfrm>
              <a:off x="7053076" y="4140015"/>
              <a:ext cx="4116070" cy="159385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dirty="0" smtClean="0">
                  <a:latin typeface="Cambria Math"/>
                  <a:cs typeface="Cambria Math"/>
                </a:rPr>
                <a:t>𝜇→</a:t>
              </a:r>
              <a:r>
                <a:rPr sz="2400" spc="130" dirty="0" smtClean="0">
                  <a:latin typeface="Cambria Math"/>
                  <a:cs typeface="Cambria Math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Coeficiente</a:t>
              </a:r>
              <a:r>
                <a:rPr sz="2000" spc="-35" dirty="0" smtClean="0">
                  <a:latin typeface="Arial"/>
                  <a:cs typeface="Arial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de rozamiento</a:t>
              </a:r>
              <a:endParaRPr sz="2000" dirty="0">
                <a:latin typeface="Arial"/>
                <a:cs typeface="Arial"/>
              </a:endParaRPr>
            </a:p>
            <a:p>
              <a:pPr>
                <a:lnSpc>
                  <a:spcPts val="1200"/>
                </a:lnSpc>
                <a:spcBef>
                  <a:spcPts val="17"/>
                </a:spcBef>
              </a:pPr>
              <a:endParaRPr sz="1200" dirty="0"/>
            </a:p>
            <a:p>
              <a:pPr marL="634365" marR="12700" indent="-622300">
                <a:lnSpc>
                  <a:spcPts val="2410"/>
                </a:lnSpc>
              </a:pPr>
              <a:r>
                <a:rPr lang="es-AR" sz="2400" dirty="0" smtClean="0">
                  <a:latin typeface="Cambria Math"/>
                  <a:cs typeface="Cambria Math"/>
                </a:rPr>
                <a:t>u</a:t>
              </a:r>
              <a:r>
                <a:rPr sz="2625" baseline="-15873" dirty="0" smtClean="0">
                  <a:latin typeface="Cambria Math"/>
                  <a:cs typeface="Cambria Math"/>
                </a:rPr>
                <a:t>𝑣</a:t>
              </a:r>
              <a:r>
                <a:rPr sz="2400" dirty="0" smtClean="0">
                  <a:latin typeface="Cambria Math"/>
                  <a:cs typeface="Cambria Math"/>
                </a:rPr>
                <a:t>→</a:t>
              </a:r>
              <a:r>
                <a:rPr sz="2400" spc="145" dirty="0" smtClean="0">
                  <a:latin typeface="Cambria Math"/>
                  <a:cs typeface="Cambria Math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vector</a:t>
              </a:r>
              <a:r>
                <a:rPr sz="2000" spc="-15" dirty="0" smtClean="0">
                  <a:latin typeface="Arial"/>
                  <a:cs typeface="Arial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velo</a:t>
              </a:r>
              <a:r>
                <a:rPr sz="2000" spc="-10" dirty="0" smtClean="0">
                  <a:latin typeface="Arial"/>
                  <a:cs typeface="Arial"/>
                </a:rPr>
                <a:t>c</a:t>
              </a:r>
              <a:r>
                <a:rPr sz="2000" spc="0" dirty="0" smtClean="0">
                  <a:latin typeface="Arial"/>
                  <a:cs typeface="Arial"/>
                </a:rPr>
                <a:t>idad</a:t>
              </a:r>
              <a:endParaRPr sz="2000" dirty="0">
                <a:latin typeface="Arial"/>
                <a:cs typeface="Arial"/>
              </a:endParaRPr>
            </a:p>
            <a:p>
              <a:pPr marL="81280">
                <a:lnSpc>
                  <a:spcPct val="100000"/>
                </a:lnSpc>
              </a:pPr>
              <a:endParaRPr lang="es-AR" sz="1000" dirty="0"/>
            </a:p>
            <a:p>
              <a:pPr marL="81280">
                <a:lnSpc>
                  <a:spcPct val="100000"/>
                </a:lnSpc>
              </a:pPr>
              <a:r>
                <a:rPr sz="2000" dirty="0" smtClean="0">
                  <a:latin typeface="Cambria Math"/>
                  <a:cs typeface="Cambria Math"/>
                </a:rPr>
                <a:t>𝑁→</a:t>
              </a:r>
              <a:r>
                <a:rPr sz="2000" spc="110" dirty="0" smtClean="0">
                  <a:latin typeface="Cambria Math"/>
                  <a:cs typeface="Cambria Math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Módulo</a:t>
              </a:r>
              <a:r>
                <a:rPr sz="2000" spc="-5" dirty="0" smtClean="0">
                  <a:latin typeface="Arial"/>
                  <a:cs typeface="Arial"/>
                </a:rPr>
                <a:t> </a:t>
              </a:r>
              <a:r>
                <a:rPr sz="2000" spc="-15" dirty="0" smtClean="0">
                  <a:latin typeface="Arial"/>
                  <a:cs typeface="Arial"/>
                </a:rPr>
                <a:t>d</a:t>
              </a:r>
              <a:r>
                <a:rPr sz="2000" spc="0" dirty="0" smtClean="0">
                  <a:latin typeface="Arial"/>
                  <a:cs typeface="Arial"/>
                </a:rPr>
                <a:t>e</a:t>
              </a:r>
              <a:r>
                <a:rPr sz="2000" spc="-5" dirty="0" smtClean="0">
                  <a:latin typeface="Arial"/>
                  <a:cs typeface="Arial"/>
                </a:rPr>
                <a:t> l</a:t>
              </a:r>
              <a:r>
                <a:rPr sz="2000" spc="0" dirty="0" smtClean="0">
                  <a:latin typeface="Arial"/>
                  <a:cs typeface="Arial"/>
                </a:rPr>
                <a:t>a</a:t>
              </a:r>
              <a:r>
                <a:rPr sz="2000" spc="-5" dirty="0" smtClean="0">
                  <a:latin typeface="Arial"/>
                  <a:cs typeface="Arial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f</a:t>
              </a:r>
              <a:r>
                <a:rPr sz="2000" spc="-20" dirty="0" smtClean="0">
                  <a:latin typeface="Arial"/>
                  <a:cs typeface="Arial"/>
                </a:rPr>
                <a:t>u</a:t>
              </a:r>
              <a:r>
                <a:rPr sz="2000" spc="0" dirty="0" smtClean="0">
                  <a:latin typeface="Arial"/>
                  <a:cs typeface="Arial"/>
                </a:rPr>
                <a:t>e</a:t>
              </a:r>
              <a:r>
                <a:rPr sz="2000" spc="-10" dirty="0" smtClean="0">
                  <a:latin typeface="Arial"/>
                  <a:cs typeface="Arial"/>
                </a:rPr>
                <a:t>r</a:t>
              </a:r>
              <a:r>
                <a:rPr sz="2000" spc="0" dirty="0" smtClean="0">
                  <a:latin typeface="Arial"/>
                  <a:cs typeface="Arial"/>
                </a:rPr>
                <a:t>za</a:t>
              </a:r>
              <a:r>
                <a:rPr sz="2000" spc="-10" dirty="0" smtClean="0">
                  <a:latin typeface="Arial"/>
                  <a:cs typeface="Arial"/>
                </a:rPr>
                <a:t> </a:t>
              </a:r>
              <a:r>
                <a:rPr sz="2000" spc="0" dirty="0" smtClean="0">
                  <a:latin typeface="Arial"/>
                  <a:cs typeface="Arial"/>
                </a:rPr>
                <a:t>no</a:t>
              </a:r>
              <a:r>
                <a:rPr sz="2000" spc="-10" dirty="0" smtClean="0">
                  <a:latin typeface="Arial"/>
                  <a:cs typeface="Arial"/>
                </a:rPr>
                <a:t>r</a:t>
              </a:r>
              <a:r>
                <a:rPr sz="2000" spc="-20" dirty="0" smtClean="0">
                  <a:latin typeface="Arial"/>
                  <a:cs typeface="Arial"/>
                </a:rPr>
                <a:t>m</a:t>
              </a:r>
              <a:r>
                <a:rPr sz="2000" spc="0" dirty="0" smtClean="0">
                  <a:latin typeface="Arial"/>
                  <a:cs typeface="Arial"/>
                </a:rPr>
                <a:t>al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71" name="object 27"/>
            <p:cNvSpPr/>
            <p:nvPr/>
          </p:nvSpPr>
          <p:spPr>
            <a:xfrm>
              <a:off x="6973827" y="4145603"/>
              <a:ext cx="4320540" cy="1656588"/>
            </a:xfrm>
            <a:custGeom>
              <a:avLst/>
              <a:gdLst/>
              <a:ahLst/>
              <a:cxnLst/>
              <a:rect l="l" t="t" r="r" b="b"/>
              <a:pathLst>
                <a:path w="4320540" h="1656588">
                  <a:moveTo>
                    <a:pt x="0" y="1656588"/>
                  </a:moveTo>
                  <a:lnTo>
                    <a:pt x="4320540" y="1656588"/>
                  </a:lnTo>
                  <a:lnTo>
                    <a:pt x="4320540" y="0"/>
                  </a:lnTo>
                  <a:lnTo>
                    <a:pt x="0" y="0"/>
                  </a:lnTo>
                  <a:lnTo>
                    <a:pt x="0" y="1656588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73" name="object 29"/>
          <p:cNvSpPr/>
          <p:nvPr/>
        </p:nvSpPr>
        <p:spPr>
          <a:xfrm>
            <a:off x="9301885" y="6581934"/>
            <a:ext cx="1914144" cy="0"/>
          </a:xfrm>
          <a:custGeom>
            <a:avLst/>
            <a:gdLst/>
            <a:ahLst/>
            <a:cxnLst/>
            <a:rect l="l" t="t" r="r" b="b"/>
            <a:pathLst>
              <a:path w="1914144">
                <a:moveTo>
                  <a:pt x="0" y="0"/>
                </a:moveTo>
                <a:lnTo>
                  <a:pt x="1914144" y="0"/>
                </a:lnTo>
              </a:path>
            </a:pathLst>
          </a:custGeom>
          <a:ln w="88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30"/>
          <p:cNvSpPr/>
          <p:nvPr/>
        </p:nvSpPr>
        <p:spPr>
          <a:xfrm>
            <a:off x="9306203" y="5983763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60"/>
                </a:lnTo>
              </a:path>
            </a:pathLst>
          </a:custGeom>
          <a:ln w="990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31"/>
          <p:cNvSpPr/>
          <p:nvPr/>
        </p:nvSpPr>
        <p:spPr>
          <a:xfrm>
            <a:off x="9301885" y="5979318"/>
            <a:ext cx="1914144" cy="0"/>
          </a:xfrm>
          <a:custGeom>
            <a:avLst/>
            <a:gdLst/>
            <a:ahLst/>
            <a:cxnLst/>
            <a:rect l="l" t="t" r="r" b="b"/>
            <a:pathLst>
              <a:path w="1914144">
                <a:moveTo>
                  <a:pt x="0" y="0"/>
                </a:moveTo>
                <a:lnTo>
                  <a:pt x="1914144" y="0"/>
                </a:lnTo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32"/>
          <p:cNvSpPr/>
          <p:nvPr/>
        </p:nvSpPr>
        <p:spPr>
          <a:xfrm>
            <a:off x="11211711" y="5983763"/>
            <a:ext cx="0" cy="593851"/>
          </a:xfrm>
          <a:custGeom>
            <a:avLst/>
            <a:gdLst/>
            <a:ahLst/>
            <a:cxnLst/>
            <a:rect l="l" t="t" r="r" b="b"/>
            <a:pathLst>
              <a:path h="593851">
                <a:moveTo>
                  <a:pt x="0" y="0"/>
                </a:moveTo>
                <a:lnTo>
                  <a:pt x="0" y="593852"/>
                </a:lnTo>
              </a:path>
            </a:pathLst>
          </a:custGeom>
          <a:ln w="990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33"/>
          <p:cNvSpPr/>
          <p:nvPr/>
        </p:nvSpPr>
        <p:spPr>
          <a:xfrm>
            <a:off x="9319158" y="6564788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34"/>
          <p:cNvSpPr/>
          <p:nvPr/>
        </p:nvSpPr>
        <p:spPr>
          <a:xfrm>
            <a:off x="9323476" y="6001543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799"/>
                </a:lnTo>
              </a:path>
            </a:pathLst>
          </a:custGeom>
          <a:ln w="990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5"/>
          <p:cNvSpPr/>
          <p:nvPr/>
        </p:nvSpPr>
        <p:spPr>
          <a:xfrm>
            <a:off x="9319158" y="5997099"/>
            <a:ext cx="1879600" cy="0"/>
          </a:xfrm>
          <a:custGeom>
            <a:avLst/>
            <a:gdLst/>
            <a:ahLst/>
            <a:cxnLst/>
            <a:rect l="l" t="t" r="r" b="b"/>
            <a:pathLst>
              <a:path w="1879600">
                <a:moveTo>
                  <a:pt x="0" y="0"/>
                </a:moveTo>
                <a:lnTo>
                  <a:pt x="1879600" y="0"/>
                </a:lnTo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37"/>
          <p:cNvSpPr txBox="1"/>
          <p:nvPr/>
        </p:nvSpPr>
        <p:spPr>
          <a:xfrm>
            <a:off x="9448316" y="6008859"/>
            <a:ext cx="161163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60705" algn="l"/>
              </a:tabLst>
            </a:pPr>
            <a:r>
              <a:rPr sz="3200" dirty="0" smtClean="0">
                <a:solidFill>
                  <a:srgbClr val="FF0000"/>
                </a:solidFill>
                <a:latin typeface="Cambria Math"/>
                <a:cs typeface="Cambria Math"/>
              </a:rPr>
              <a:t>𝑭</a:t>
            </a:r>
            <a:r>
              <a:rPr lang="es-AR" sz="3450" spc="30" baseline="-15700" dirty="0" smtClean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450" spc="30" baseline="-15700" dirty="0" smtClean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3200" spc="20" dirty="0" smtClean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3200" spc="175" dirty="0" smtClean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0" dirty="0" smtClean="0">
                <a:solidFill>
                  <a:srgbClr val="FF0000"/>
                </a:solidFill>
                <a:latin typeface="Cambria Math"/>
                <a:cs typeface="Cambria Math"/>
              </a:rPr>
              <a:t>𝜇𝑁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82" name="object 38"/>
          <p:cNvSpPr txBox="1"/>
          <p:nvPr/>
        </p:nvSpPr>
        <p:spPr>
          <a:xfrm>
            <a:off x="6280175" y="5819375"/>
            <a:ext cx="2722880" cy="735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b="1" dirty="0" smtClean="0">
                <a:solidFill>
                  <a:srgbClr val="001F5F"/>
                </a:solidFill>
                <a:latin typeface="Times New Roman"/>
                <a:cs typeface="Times New Roman"/>
              </a:rPr>
              <a:t>Módulo de la </a:t>
            </a:r>
            <a:r>
              <a:rPr sz="2400" b="1" spc="-10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4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uer</a:t>
            </a:r>
            <a:r>
              <a:rPr sz="2400" b="1" spc="-20" dirty="0" smtClean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24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R="0" algn="ctr">
              <a:lnSpc>
                <a:spcPts val="2820"/>
              </a:lnSpc>
            </a:pPr>
            <a:r>
              <a:rPr sz="2400" b="1" dirty="0" smtClean="0">
                <a:solidFill>
                  <a:srgbClr val="001F5F"/>
                </a:solidFill>
                <a:latin typeface="Times New Roman"/>
                <a:cs typeface="Times New Roman"/>
              </a:rPr>
              <a:t>de </a:t>
            </a:r>
            <a:r>
              <a:rPr sz="2400" b="1" spc="-55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400" b="1" spc="-25" dirty="0" smtClean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24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amiento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07367" y="4653136"/>
            <a:ext cx="58728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¿Tiene alguna </a:t>
            </a:r>
            <a:r>
              <a:rPr lang="es-AR" sz="25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ventaja la fuerza de roce? </a:t>
            </a:r>
            <a:endParaRPr lang="es-AR" sz="2500" b="1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7367" y="5173044"/>
            <a:ext cx="55696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Si!  Por ejemplo gracias </a:t>
            </a:r>
            <a:r>
              <a:rPr lang="es-A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 fuerza de roce, </a:t>
            </a:r>
            <a:r>
              <a:rPr lang="es-A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podemos </a:t>
            </a:r>
            <a:r>
              <a:rPr lang="es-A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movernos de un lado a </a:t>
            </a:r>
            <a:r>
              <a:rPr lang="es-A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otro. </a:t>
            </a:r>
            <a:endParaRPr lang="es-A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" name="Grupo 3"/>
          <p:cNvGrpSpPr/>
          <p:nvPr/>
        </p:nvGrpSpPr>
        <p:grpSpPr>
          <a:xfrm>
            <a:off x="5303912" y="3140968"/>
            <a:ext cx="6638191" cy="3694102"/>
            <a:chOff x="3513138" y="3051175"/>
            <a:chExt cx="5859462" cy="3278449"/>
          </a:xfrm>
        </p:grpSpPr>
        <p:grpSp>
          <p:nvGrpSpPr>
            <p:cNvPr id="89" name="Group 160"/>
            <p:cNvGrpSpPr>
              <a:grpSpLocks/>
            </p:cNvGrpSpPr>
            <p:nvPr/>
          </p:nvGrpSpPr>
          <p:grpSpPr bwMode="auto">
            <a:xfrm>
              <a:off x="3519488" y="3051175"/>
              <a:ext cx="5200650" cy="366713"/>
              <a:chOff x="2217" y="2002"/>
              <a:chExt cx="3276" cy="231"/>
            </a:xfrm>
          </p:grpSpPr>
          <p:sp>
            <p:nvSpPr>
              <p:cNvPr id="90" name="Text Box 134"/>
              <p:cNvSpPr txBox="1">
                <a:spLocks noChangeArrowheads="1"/>
              </p:cNvSpPr>
              <p:nvPr/>
            </p:nvSpPr>
            <p:spPr bwMode="auto">
              <a:xfrm>
                <a:off x="2217" y="2002"/>
                <a:ext cx="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AR" sz="1800" i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</a:rPr>
                  <a:t>a)</a:t>
                </a:r>
                <a:endParaRPr lang="es-ES_tradnl" altLang="es-AR" sz="1800" b="0" i="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1" name="Text Box 137"/>
              <p:cNvSpPr txBox="1">
                <a:spLocks noChangeArrowheads="1"/>
              </p:cNvSpPr>
              <p:nvPr/>
            </p:nvSpPr>
            <p:spPr bwMode="auto">
              <a:xfrm>
                <a:off x="2375" y="2022"/>
                <a:ext cx="311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1052513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430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335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s-ES_tradnl" altLang="es-AR" sz="1400" i="0" dirty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Bloque en equilibrio bajo acción de su peso y la normal</a:t>
                </a:r>
                <a:endParaRPr lang="es-ES_tradnl" altLang="es-AR" sz="1400" b="0" i="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" name="Group 167"/>
            <p:cNvGrpSpPr>
              <a:grpSpLocks/>
            </p:cNvGrpSpPr>
            <p:nvPr/>
          </p:nvGrpSpPr>
          <p:grpSpPr bwMode="auto">
            <a:xfrm>
              <a:off x="3513138" y="3403600"/>
              <a:ext cx="5781675" cy="730250"/>
              <a:chOff x="2213" y="2224"/>
              <a:chExt cx="3642" cy="460"/>
            </a:xfrm>
          </p:grpSpPr>
          <p:sp>
            <p:nvSpPr>
              <p:cNvPr id="93" name="Text Box 138"/>
              <p:cNvSpPr txBox="1">
                <a:spLocks noChangeArrowheads="1"/>
              </p:cNvSpPr>
              <p:nvPr/>
            </p:nvSpPr>
            <p:spPr bwMode="auto">
              <a:xfrm>
                <a:off x="2213" y="2224"/>
                <a:ext cx="2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AR" sz="1800" i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</a:rPr>
                  <a:t>b)</a:t>
                </a:r>
                <a:endParaRPr lang="es-ES_tradnl" altLang="es-AR" sz="1800" b="0" i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4" name="Text Box 140"/>
              <p:cNvSpPr txBox="1">
                <a:spLocks noChangeArrowheads="1"/>
              </p:cNvSpPr>
              <p:nvPr/>
            </p:nvSpPr>
            <p:spPr bwMode="auto">
              <a:xfrm>
                <a:off x="2391" y="2224"/>
                <a:ext cx="3464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1052513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430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335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s-ES_tradnl" altLang="es-AR" sz="1400" i="0" dirty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Se aplica una fuerza que aumenta gradualmente pero el bloque no se mueve </a:t>
                </a:r>
                <a:r>
                  <a:rPr lang="es-ES_tradnl" altLang="es-AR" sz="1400" i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es-ES_tradnl" altLang="es-AR" sz="1400" i="0" dirty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 Existe una fuerza igual y de sentido contrario llamada </a:t>
                </a:r>
                <a:r>
                  <a:rPr lang="es-ES_tradnl" altLang="es-AR" sz="1400" dirty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Fuerza de rozamiento estática</a:t>
                </a:r>
                <a:endParaRPr lang="es-ES_tradnl" altLang="es-AR" sz="1400" b="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95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155737"/>
                </p:ext>
              </p:extLst>
            </p:nvPr>
          </p:nvGraphicFramePr>
          <p:xfrm>
            <a:off x="5923816" y="4035686"/>
            <a:ext cx="1106487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2" name="Ecuación" r:id="rId5" imgW="698400" imgH="266400" progId="Equation.3">
                    <p:embed/>
                  </p:oleObj>
                </mc:Choice>
                <mc:Fallback>
                  <p:oleObj name="Ecuación" r:id="rId5" imgW="698400" imgH="266400" progId="Equation.3">
                    <p:embed/>
                    <p:pic>
                      <p:nvPicPr>
                        <p:cNvPr id="51341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3816" y="4035686"/>
                          <a:ext cx="1106487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" name="Group 174"/>
            <p:cNvGrpSpPr>
              <a:grpSpLocks/>
            </p:cNvGrpSpPr>
            <p:nvPr/>
          </p:nvGrpSpPr>
          <p:grpSpPr bwMode="auto">
            <a:xfrm>
              <a:off x="3522663" y="4308475"/>
              <a:ext cx="5786437" cy="755650"/>
              <a:chOff x="2219" y="2794"/>
              <a:chExt cx="3645" cy="476"/>
            </a:xfrm>
          </p:grpSpPr>
          <p:sp>
            <p:nvSpPr>
              <p:cNvPr id="97" name="Text Box 142"/>
              <p:cNvSpPr txBox="1">
                <a:spLocks noChangeArrowheads="1"/>
              </p:cNvSpPr>
              <p:nvPr/>
            </p:nvSpPr>
            <p:spPr bwMode="auto">
              <a:xfrm>
                <a:off x="2219" y="2794"/>
                <a:ext cx="2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AR" sz="1800" i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</a:rPr>
                  <a:t>c)</a:t>
                </a:r>
                <a:endParaRPr lang="es-ES_tradnl" altLang="es-AR" sz="1800" b="0" i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8" name="Text Box 144"/>
              <p:cNvSpPr txBox="1">
                <a:spLocks noChangeArrowheads="1"/>
              </p:cNvSpPr>
              <p:nvPr/>
            </p:nvSpPr>
            <p:spPr bwMode="auto">
              <a:xfrm>
                <a:off x="2383" y="2810"/>
                <a:ext cx="3481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1052513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430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335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s-ES_tradnl" altLang="es-AR" sz="1400" i="0" dirty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La situación anterior continua hasta llegar a un momento que si aumenta la fuerza aplicada el bloque se mueve </a:t>
                </a:r>
                <a:r>
                  <a:rPr lang="es-ES_tradnl" altLang="es-AR" sz="1400" i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es-ES_tradnl" altLang="es-AR" sz="1400" i="0" dirty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  El rozamiento se llama </a:t>
                </a:r>
                <a:r>
                  <a:rPr lang="es-ES_tradnl" altLang="es-AR" sz="1400" dirty="0">
                    <a:solidFill>
                      <a:srgbClr val="008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sym typeface="Symbol" panose="05050102010706020507" pitchFamily="18" charset="2"/>
                  </a:rPr>
                  <a:t>Fuerza de rozamiento estática máxima</a:t>
                </a:r>
                <a:endParaRPr lang="es-ES_tradnl" altLang="es-AR" sz="1400" b="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99" name="Object 1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300393"/>
                </p:ext>
              </p:extLst>
            </p:nvPr>
          </p:nvGraphicFramePr>
          <p:xfrm>
            <a:off x="5733316" y="4977074"/>
            <a:ext cx="148907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3" name="Ecuación" r:id="rId7" imgW="939600" imgH="266400" progId="Equation.3">
                    <p:embed/>
                  </p:oleObj>
                </mc:Choice>
                <mc:Fallback>
                  <p:oleObj name="Ecuación" r:id="rId7" imgW="939600" imgH="266400" progId="Equation.3">
                    <p:embed/>
                    <p:pic>
                      <p:nvPicPr>
                        <p:cNvPr id="51346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3316" y="4977074"/>
                          <a:ext cx="1489075" cy="403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Text Box 147"/>
            <p:cNvSpPr txBox="1">
              <a:spLocks noChangeArrowheads="1"/>
            </p:cNvSpPr>
            <p:nvPr/>
          </p:nvSpPr>
          <p:spPr bwMode="auto">
            <a:xfrm>
              <a:off x="3514725" y="5273675"/>
              <a:ext cx="4032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sz="18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d)</a:t>
              </a:r>
              <a:endParaRPr lang="es-ES_tradnl" altLang="es-AR" sz="1800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1" name="Text Box 149"/>
            <p:cNvSpPr txBox="1">
              <a:spLocks noChangeArrowheads="1"/>
            </p:cNvSpPr>
            <p:nvPr/>
          </p:nvSpPr>
          <p:spPr bwMode="auto">
            <a:xfrm>
              <a:off x="3784600" y="5286375"/>
              <a:ext cx="5588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052513" indent="-1873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430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33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5000"/>
                </a:spcBef>
              </a:pPr>
              <a:r>
                <a:rPr lang="es-ES_tradnl" altLang="es-AR" sz="14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Una vez el bloque se mueve al continuar aumentando la fuerza aplicada el rozamiento disminuye y toma un valor constante </a:t>
              </a:r>
              <a:r>
                <a:rPr lang="es-ES_tradnl" altLang="es-AR" sz="14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</a:t>
              </a:r>
              <a:r>
                <a:rPr lang="es-ES_tradnl" altLang="es-AR" sz="14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 El rozamiento se llama </a:t>
              </a:r>
              <a:r>
                <a:rPr lang="es-ES_tradnl" altLang="es-AR" sz="140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Fuerza de rozamiento dinámica</a:t>
              </a:r>
              <a:endParaRPr lang="es-ES_tradnl" altLang="es-AR" sz="1400" b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graphicFrame>
          <p:nvGraphicFramePr>
            <p:cNvPr id="102" name="Object 1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363930"/>
                </p:ext>
              </p:extLst>
            </p:nvPr>
          </p:nvGraphicFramePr>
          <p:xfrm>
            <a:off x="5852378" y="5945449"/>
            <a:ext cx="12493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4" name="Ecuación" r:id="rId9" imgW="787320" imgH="253800" progId="Equation.3">
                    <p:embed/>
                  </p:oleObj>
                </mc:Choice>
                <mc:Fallback>
                  <p:oleObj name="Ecuación" r:id="rId9" imgW="787320" imgH="253800" progId="Equation.3">
                    <p:embed/>
                    <p:pic>
                      <p:nvPicPr>
                        <p:cNvPr id="51354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2378" y="5945449"/>
                          <a:ext cx="1249363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upo 2"/>
          <p:cNvGrpSpPr/>
          <p:nvPr/>
        </p:nvGrpSpPr>
        <p:grpSpPr>
          <a:xfrm>
            <a:off x="1239649" y="3285001"/>
            <a:ext cx="3482879" cy="3156693"/>
            <a:chOff x="641350" y="3232150"/>
            <a:chExt cx="2901950" cy="2751138"/>
          </a:xfrm>
        </p:grpSpPr>
        <p:sp>
          <p:nvSpPr>
            <p:cNvPr id="68" name="Text Box 114"/>
            <p:cNvSpPr txBox="1">
              <a:spLocks noChangeArrowheads="1"/>
            </p:cNvSpPr>
            <p:nvPr/>
          </p:nvSpPr>
          <p:spPr bwMode="auto">
            <a:xfrm>
              <a:off x="1252538" y="5329238"/>
              <a:ext cx="3254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sz="20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a</a:t>
              </a:r>
              <a:endParaRPr lang="es-ES_tradnl" altLang="es-AR" sz="2000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" name="Text Box 115"/>
            <p:cNvSpPr txBox="1">
              <a:spLocks noChangeArrowheads="1"/>
            </p:cNvSpPr>
            <p:nvPr/>
          </p:nvSpPr>
          <p:spPr bwMode="auto">
            <a:xfrm>
              <a:off x="1795463" y="4802188"/>
              <a:ext cx="334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sz="20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b</a:t>
              </a:r>
              <a:endParaRPr lang="es-ES_tradnl" altLang="es-AR" sz="2000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0" name="Text Box 126"/>
            <p:cNvSpPr txBox="1">
              <a:spLocks noChangeArrowheads="1"/>
            </p:cNvSpPr>
            <p:nvPr/>
          </p:nvSpPr>
          <p:spPr bwMode="auto">
            <a:xfrm>
              <a:off x="2228850" y="3905250"/>
              <a:ext cx="3159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sz="20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c</a:t>
              </a:r>
              <a:endParaRPr lang="es-ES_tradnl" altLang="es-AR" sz="2000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71" name="Group 162"/>
            <p:cNvGrpSpPr>
              <a:grpSpLocks/>
            </p:cNvGrpSpPr>
            <p:nvPr/>
          </p:nvGrpSpPr>
          <p:grpSpPr bwMode="auto">
            <a:xfrm>
              <a:off x="804863" y="3232150"/>
              <a:ext cx="376237" cy="2444750"/>
              <a:chOff x="507" y="2116"/>
              <a:chExt cx="237" cy="1540"/>
            </a:xfrm>
          </p:grpSpPr>
          <p:graphicFrame>
            <p:nvGraphicFramePr>
              <p:cNvPr id="72" name="Object 110"/>
              <p:cNvGraphicFramePr>
                <a:graphicFrameLocks noChangeAspect="1"/>
              </p:cNvGraphicFramePr>
              <p:nvPr/>
            </p:nvGraphicFramePr>
            <p:xfrm>
              <a:off x="507" y="2116"/>
              <a:ext cx="17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5" name="Ecuación" r:id="rId11" imgW="190440" imgH="139680" progId="Equation.3">
                      <p:embed/>
                    </p:oleObj>
                  </mc:Choice>
                  <mc:Fallback>
                    <p:oleObj name="Ecuación" r:id="rId11" imgW="190440" imgH="139680" progId="Equation.3">
                      <p:embed/>
                      <p:pic>
                        <p:nvPicPr>
                          <p:cNvPr id="5131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" y="2116"/>
                            <a:ext cx="170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Line 104"/>
              <p:cNvSpPr>
                <a:spLocks noChangeAspect="1" noChangeShapeType="1"/>
              </p:cNvSpPr>
              <p:nvPr/>
            </p:nvSpPr>
            <p:spPr bwMode="auto">
              <a:xfrm flipV="1">
                <a:off x="744" y="2171"/>
                <a:ext cx="0" cy="1485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74" name="Freeform 105"/>
            <p:cNvSpPr>
              <a:spLocks noChangeAspect="1"/>
            </p:cNvSpPr>
            <p:nvPr/>
          </p:nvSpPr>
          <p:spPr bwMode="auto">
            <a:xfrm>
              <a:off x="1181100" y="4248150"/>
              <a:ext cx="1219200" cy="1430338"/>
            </a:xfrm>
            <a:custGeom>
              <a:avLst/>
              <a:gdLst>
                <a:gd name="T0" fmla="*/ 0 w 768"/>
                <a:gd name="T1" fmla="*/ 901 h 901"/>
                <a:gd name="T2" fmla="*/ 768 w 768"/>
                <a:gd name="T3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8" h="901">
                  <a:moveTo>
                    <a:pt x="0" y="901"/>
                  </a:moveTo>
                  <a:lnTo>
                    <a:pt x="768" y="0"/>
                  </a:lnTo>
                </a:path>
              </a:pathLst>
            </a:cu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75" name="Group 187"/>
            <p:cNvGrpSpPr>
              <a:grpSpLocks/>
            </p:cNvGrpSpPr>
            <p:nvPr/>
          </p:nvGrpSpPr>
          <p:grpSpPr bwMode="auto">
            <a:xfrm>
              <a:off x="2355850" y="3968750"/>
              <a:ext cx="995363" cy="396875"/>
              <a:chOff x="1484" y="2580"/>
              <a:chExt cx="627" cy="250"/>
            </a:xfrm>
          </p:grpSpPr>
          <p:sp>
            <p:nvSpPr>
              <p:cNvPr id="76" name="Text Box 127"/>
              <p:cNvSpPr txBox="1">
                <a:spLocks noChangeArrowheads="1"/>
              </p:cNvSpPr>
              <p:nvPr/>
            </p:nvSpPr>
            <p:spPr bwMode="auto">
              <a:xfrm>
                <a:off x="1753" y="2580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s-ES_tradnl" altLang="es-AR" sz="2000" i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</a:rPr>
                  <a:t>d</a:t>
                </a:r>
                <a:endParaRPr lang="es-ES_tradnl" altLang="es-AR" sz="2000" b="0" i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77" name="Group 186"/>
              <p:cNvGrpSpPr>
                <a:grpSpLocks/>
              </p:cNvGrpSpPr>
              <p:nvPr/>
            </p:nvGrpSpPr>
            <p:grpSpPr bwMode="auto">
              <a:xfrm>
                <a:off x="1484" y="2752"/>
                <a:ext cx="627" cy="70"/>
                <a:chOff x="1484" y="2752"/>
                <a:chExt cx="627" cy="70"/>
              </a:xfrm>
            </p:grpSpPr>
            <p:sp>
              <p:nvSpPr>
                <p:cNvPr id="78" name="Freeform 106"/>
                <p:cNvSpPr>
                  <a:spLocks noChangeAspect="1"/>
                </p:cNvSpPr>
                <p:nvPr/>
              </p:nvSpPr>
              <p:spPr bwMode="auto">
                <a:xfrm>
                  <a:off x="1484" y="2752"/>
                  <a:ext cx="69" cy="70"/>
                </a:xfrm>
                <a:custGeom>
                  <a:avLst/>
                  <a:gdLst>
                    <a:gd name="T0" fmla="*/ 0 w 69"/>
                    <a:gd name="T1" fmla="*/ 36 h 70"/>
                    <a:gd name="T2" fmla="*/ 38 w 69"/>
                    <a:gd name="T3" fmla="*/ 6 h 70"/>
                    <a:gd name="T4" fmla="*/ 69 w 69"/>
                    <a:gd name="T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" h="70">
                      <a:moveTo>
                        <a:pt x="0" y="36"/>
                      </a:moveTo>
                      <a:cubicBezTo>
                        <a:pt x="6" y="31"/>
                        <a:pt x="27" y="0"/>
                        <a:pt x="38" y="6"/>
                      </a:cubicBezTo>
                      <a:cubicBezTo>
                        <a:pt x="49" y="12"/>
                        <a:pt x="64" y="59"/>
                        <a:pt x="69" y="70"/>
                      </a:cubicBezTo>
                    </a:path>
                  </a:pathLst>
                </a:cu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79" name="Line 107"/>
                <p:cNvSpPr>
                  <a:spLocks noChangeAspect="1" noChangeShapeType="1"/>
                </p:cNvSpPr>
                <p:nvPr/>
              </p:nvSpPr>
              <p:spPr bwMode="auto">
                <a:xfrm>
                  <a:off x="1547" y="2814"/>
                  <a:ext cx="564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80" name="Group 179"/>
            <p:cNvGrpSpPr>
              <a:grpSpLocks/>
            </p:cNvGrpSpPr>
            <p:nvPr/>
          </p:nvGrpSpPr>
          <p:grpSpPr bwMode="auto">
            <a:xfrm>
              <a:off x="641350" y="3932238"/>
              <a:ext cx="1763713" cy="309562"/>
              <a:chOff x="404" y="2557"/>
              <a:chExt cx="1111" cy="195"/>
            </a:xfrm>
          </p:grpSpPr>
          <p:graphicFrame>
            <p:nvGraphicFramePr>
              <p:cNvPr id="81" name="Object 111"/>
              <p:cNvGraphicFramePr>
                <a:graphicFrameLocks noChangeAspect="1"/>
              </p:cNvGraphicFramePr>
              <p:nvPr/>
            </p:nvGraphicFramePr>
            <p:xfrm>
              <a:off x="404" y="2557"/>
              <a:ext cx="3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6" name="Ecuación" r:id="rId13" imgW="393480" imgH="203040" progId="Equation.3">
                      <p:embed/>
                    </p:oleObj>
                  </mc:Choice>
                  <mc:Fallback>
                    <p:oleObj name="Ecuación" r:id="rId13" imgW="393480" imgH="203040" progId="Equation.3">
                      <p:embed/>
                      <p:pic>
                        <p:nvPicPr>
                          <p:cNvPr id="51311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" y="2557"/>
                            <a:ext cx="3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Line 108"/>
              <p:cNvSpPr>
                <a:spLocks noChangeAspect="1" noChangeShapeType="1"/>
              </p:cNvSpPr>
              <p:nvPr/>
            </p:nvSpPr>
            <p:spPr bwMode="auto">
              <a:xfrm>
                <a:off x="751" y="2752"/>
                <a:ext cx="764" cy="0"/>
              </a:xfrm>
              <a:prstGeom prst="line">
                <a:avLst/>
              </a:prstGeom>
              <a:noFill/>
              <a:ln w="952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83" name="Group 188"/>
            <p:cNvGrpSpPr>
              <a:grpSpLocks/>
            </p:cNvGrpSpPr>
            <p:nvPr/>
          </p:nvGrpSpPr>
          <p:grpSpPr bwMode="auto">
            <a:xfrm>
              <a:off x="817563" y="4198938"/>
              <a:ext cx="1617662" cy="381000"/>
              <a:chOff x="515" y="2725"/>
              <a:chExt cx="1019" cy="240"/>
            </a:xfrm>
          </p:grpSpPr>
          <p:graphicFrame>
            <p:nvGraphicFramePr>
              <p:cNvPr id="84" name="Object 112"/>
              <p:cNvGraphicFramePr>
                <a:graphicFrameLocks noChangeAspect="1"/>
              </p:cNvGraphicFramePr>
              <p:nvPr/>
            </p:nvGraphicFramePr>
            <p:xfrm>
              <a:off x="515" y="2725"/>
              <a:ext cx="22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7" name="Ecuación" r:id="rId15" imgW="253800" imgH="253800" progId="Equation.3">
                      <p:embed/>
                    </p:oleObj>
                  </mc:Choice>
                  <mc:Fallback>
                    <p:oleObj name="Ecuación" r:id="rId15" imgW="253800" imgH="253800" progId="Equation.3">
                      <p:embed/>
                      <p:pic>
                        <p:nvPicPr>
                          <p:cNvPr id="51312" name="Object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" y="2725"/>
                            <a:ext cx="226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" name="Line 109"/>
              <p:cNvSpPr>
                <a:spLocks noChangeAspect="1" noChangeShapeType="1"/>
              </p:cNvSpPr>
              <p:nvPr/>
            </p:nvSpPr>
            <p:spPr bwMode="auto">
              <a:xfrm>
                <a:off x="744" y="2831"/>
                <a:ext cx="790" cy="0"/>
              </a:xfrm>
              <a:prstGeom prst="line">
                <a:avLst/>
              </a:prstGeom>
              <a:noFill/>
              <a:ln w="952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86" name="Group 163"/>
            <p:cNvGrpSpPr>
              <a:grpSpLocks/>
            </p:cNvGrpSpPr>
            <p:nvPr/>
          </p:nvGrpSpPr>
          <p:grpSpPr bwMode="auto">
            <a:xfrm>
              <a:off x="1181100" y="5688013"/>
              <a:ext cx="2362200" cy="295275"/>
              <a:chOff x="744" y="3663"/>
              <a:chExt cx="1488" cy="186"/>
            </a:xfrm>
          </p:grpSpPr>
          <p:sp>
            <p:nvSpPr>
              <p:cNvPr id="87" name="Line 103"/>
              <p:cNvSpPr>
                <a:spLocks noChangeAspect="1" noChangeShapeType="1"/>
              </p:cNvSpPr>
              <p:nvPr/>
            </p:nvSpPr>
            <p:spPr bwMode="auto">
              <a:xfrm>
                <a:off x="744" y="3663"/>
                <a:ext cx="1488" cy="0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88" name="Object 133"/>
              <p:cNvGraphicFramePr>
                <a:graphicFrameLocks noChangeAspect="1"/>
              </p:cNvGraphicFramePr>
              <p:nvPr/>
            </p:nvGraphicFramePr>
            <p:xfrm>
              <a:off x="1923" y="3669"/>
              <a:ext cx="27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8" name="Ecuación" r:id="rId17" imgW="304560" imgH="190440" progId="Equation.3">
                      <p:embed/>
                    </p:oleObj>
                  </mc:Choice>
                  <mc:Fallback>
                    <p:oleObj name="Ecuación" r:id="rId17" imgW="304560" imgH="190440" progId="Equation.3">
                      <p:embed/>
                      <p:pic>
                        <p:nvPicPr>
                          <p:cNvPr id="51333" name="Object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3" y="3669"/>
                            <a:ext cx="271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" name="Group 172"/>
            <p:cNvGrpSpPr>
              <a:grpSpLocks/>
            </p:cNvGrpSpPr>
            <p:nvPr/>
          </p:nvGrpSpPr>
          <p:grpSpPr bwMode="auto">
            <a:xfrm>
              <a:off x="796925" y="4752975"/>
              <a:ext cx="947738" cy="350838"/>
              <a:chOff x="502" y="3074"/>
              <a:chExt cx="597" cy="221"/>
            </a:xfrm>
          </p:grpSpPr>
          <p:sp>
            <p:nvSpPr>
              <p:cNvPr id="104" name="Line 164"/>
              <p:cNvSpPr>
                <a:spLocks noChangeAspect="1" noChangeShapeType="1"/>
              </p:cNvSpPr>
              <p:nvPr/>
            </p:nvSpPr>
            <p:spPr bwMode="auto">
              <a:xfrm>
                <a:off x="765" y="3221"/>
                <a:ext cx="334" cy="0"/>
              </a:xfrm>
              <a:prstGeom prst="line">
                <a:avLst/>
              </a:prstGeom>
              <a:noFill/>
              <a:ln w="952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105" name="Object 165"/>
              <p:cNvGraphicFramePr>
                <a:graphicFrameLocks noChangeAspect="1"/>
              </p:cNvGraphicFramePr>
              <p:nvPr/>
            </p:nvGraphicFramePr>
            <p:xfrm>
              <a:off x="502" y="3074"/>
              <a:ext cx="23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59" name="Ecuación" r:id="rId19" imgW="215640" imgH="190440" progId="Equation.3">
                      <p:embed/>
                    </p:oleObj>
                  </mc:Choice>
                  <mc:Fallback>
                    <p:oleObj name="Ecuación" r:id="rId19" imgW="215640" imgH="190440" progId="Equation.3">
                      <p:embed/>
                      <p:pic>
                        <p:nvPicPr>
                          <p:cNvPr id="51365" name="Object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" y="3074"/>
                            <a:ext cx="236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" name="Grupo 1"/>
          <p:cNvGrpSpPr/>
          <p:nvPr/>
        </p:nvGrpSpPr>
        <p:grpSpPr>
          <a:xfrm>
            <a:off x="240165" y="1432856"/>
            <a:ext cx="8448123" cy="1789461"/>
            <a:chOff x="901700" y="1528763"/>
            <a:chExt cx="8166100" cy="1616075"/>
          </a:xfrm>
        </p:grpSpPr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995363" y="2173288"/>
              <a:ext cx="354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a</a:t>
              </a:r>
              <a:endParaRPr lang="es-ES_tradnl" altLang="es-AR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1" name="Group 159"/>
            <p:cNvGrpSpPr>
              <a:grpSpLocks/>
            </p:cNvGrpSpPr>
            <p:nvPr/>
          </p:nvGrpSpPr>
          <p:grpSpPr bwMode="auto">
            <a:xfrm>
              <a:off x="901700" y="2157413"/>
              <a:ext cx="1889125" cy="515937"/>
              <a:chOff x="568" y="1415"/>
              <a:chExt cx="1190" cy="325"/>
            </a:xfrm>
          </p:grpSpPr>
          <p:sp>
            <p:nvSpPr>
              <p:cNvPr id="12" name="Rectangle 44" descr="Diagonal hacia arriba clara"/>
              <p:cNvSpPr>
                <a:spLocks noChangeAspect="1" noChangeArrowheads="1"/>
              </p:cNvSpPr>
              <p:nvPr/>
            </p:nvSpPr>
            <p:spPr bwMode="auto">
              <a:xfrm>
                <a:off x="947" y="1415"/>
                <a:ext cx="324" cy="325"/>
              </a:xfrm>
              <a:prstGeom prst="rect">
                <a:avLst/>
              </a:prstGeom>
              <a:pattFill prst="ltUpDiag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3" name="Line 45"/>
              <p:cNvSpPr>
                <a:spLocks noChangeAspect="1" noChangeShapeType="1"/>
              </p:cNvSpPr>
              <p:nvPr/>
            </p:nvSpPr>
            <p:spPr bwMode="auto">
              <a:xfrm>
                <a:off x="568" y="1740"/>
                <a:ext cx="1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4" name="Group 156"/>
            <p:cNvGrpSpPr>
              <a:grpSpLocks/>
            </p:cNvGrpSpPr>
            <p:nvPr/>
          </p:nvGrpSpPr>
          <p:grpSpPr bwMode="auto">
            <a:xfrm>
              <a:off x="1760538" y="1751013"/>
              <a:ext cx="338137" cy="922337"/>
              <a:chOff x="1109" y="1159"/>
              <a:chExt cx="213" cy="581"/>
            </a:xfrm>
          </p:grpSpPr>
          <p:sp>
            <p:nvSpPr>
              <p:cNvPr id="15" name="Line 46"/>
              <p:cNvSpPr>
                <a:spLocks noChangeAspect="1" noChangeShapeType="1"/>
              </p:cNvSpPr>
              <p:nvPr/>
            </p:nvSpPr>
            <p:spPr bwMode="auto">
              <a:xfrm flipV="1">
                <a:off x="1109" y="1172"/>
                <a:ext cx="0" cy="5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17" name="Object 48"/>
              <p:cNvGraphicFramePr>
                <a:graphicFrameLocks noChangeAspect="1"/>
              </p:cNvGraphicFramePr>
              <p:nvPr/>
            </p:nvGraphicFramePr>
            <p:xfrm>
              <a:off x="1154" y="1159"/>
              <a:ext cx="168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0" name="Ecuación" r:id="rId21" imgW="177480" imgH="215640" progId="Equation.3">
                      <p:embed/>
                    </p:oleObj>
                  </mc:Choice>
                  <mc:Fallback>
                    <p:oleObj name="Ecuación" r:id="rId21" imgW="177480" imgH="215640" progId="Equation.3">
                      <p:embed/>
                      <p:pic>
                        <p:nvPicPr>
                          <p:cNvPr id="51248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4" y="1159"/>
                            <a:ext cx="168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55"/>
            <p:cNvGrpSpPr>
              <a:grpSpLocks/>
            </p:cNvGrpSpPr>
            <p:nvPr/>
          </p:nvGrpSpPr>
          <p:grpSpPr bwMode="auto">
            <a:xfrm>
              <a:off x="1760538" y="2414588"/>
              <a:ext cx="303212" cy="730250"/>
              <a:chOff x="1109" y="1577"/>
              <a:chExt cx="191" cy="460"/>
            </a:xfrm>
          </p:grpSpPr>
          <p:sp>
            <p:nvSpPr>
              <p:cNvPr id="19" name="Line 47"/>
              <p:cNvSpPr>
                <a:spLocks noChangeAspect="1" noChangeShapeType="1"/>
              </p:cNvSpPr>
              <p:nvPr/>
            </p:nvSpPr>
            <p:spPr bwMode="auto">
              <a:xfrm>
                <a:off x="1109" y="1577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22" name="Object 79"/>
              <p:cNvGraphicFramePr>
                <a:graphicFrameLocks noChangeAspect="1"/>
              </p:cNvGraphicFramePr>
              <p:nvPr/>
            </p:nvGraphicFramePr>
            <p:xfrm>
              <a:off x="1156" y="1828"/>
              <a:ext cx="14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1" name="Ecuación" r:id="rId23" imgW="152280" imgH="203040" progId="Equation.3">
                      <p:embed/>
                    </p:oleObj>
                  </mc:Choice>
                  <mc:Fallback>
                    <p:oleObj name="Ecuación" r:id="rId23" imgW="152280" imgH="203040" progId="Equation.3">
                      <p:embed/>
                      <p:pic>
                        <p:nvPicPr>
                          <p:cNvPr id="51279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828"/>
                            <a:ext cx="144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Text Box 64"/>
            <p:cNvSpPr txBox="1">
              <a:spLocks noChangeArrowheads="1"/>
            </p:cNvSpPr>
            <p:nvPr/>
          </p:nvSpPr>
          <p:spPr bwMode="auto">
            <a:xfrm>
              <a:off x="3092450" y="2187575"/>
              <a:ext cx="365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b</a:t>
              </a:r>
              <a:endParaRPr lang="es-ES_tradnl" altLang="es-AR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24" name="Group 166"/>
            <p:cNvGrpSpPr>
              <a:grpSpLocks/>
            </p:cNvGrpSpPr>
            <p:nvPr/>
          </p:nvGrpSpPr>
          <p:grpSpPr bwMode="auto">
            <a:xfrm>
              <a:off x="2973388" y="2146300"/>
              <a:ext cx="1889125" cy="515938"/>
              <a:chOff x="1873" y="1408"/>
              <a:chExt cx="1190" cy="325"/>
            </a:xfrm>
          </p:grpSpPr>
          <p:sp>
            <p:nvSpPr>
              <p:cNvPr id="25" name="Rectangle 52" descr="Diagonal hacia arriba clara"/>
              <p:cNvSpPr>
                <a:spLocks noChangeAspect="1" noChangeArrowheads="1"/>
              </p:cNvSpPr>
              <p:nvPr/>
            </p:nvSpPr>
            <p:spPr bwMode="auto">
              <a:xfrm>
                <a:off x="2252" y="1408"/>
                <a:ext cx="324" cy="325"/>
              </a:xfrm>
              <a:prstGeom prst="rect">
                <a:avLst/>
              </a:prstGeom>
              <a:pattFill prst="ltUpDiag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6" name="Line 55"/>
              <p:cNvSpPr>
                <a:spLocks noChangeAspect="1" noChangeShapeType="1"/>
              </p:cNvSpPr>
              <p:nvPr/>
            </p:nvSpPr>
            <p:spPr bwMode="auto">
              <a:xfrm>
                <a:off x="1873" y="1733"/>
                <a:ext cx="1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27" name="Group 169"/>
            <p:cNvGrpSpPr>
              <a:grpSpLocks/>
            </p:cNvGrpSpPr>
            <p:nvPr/>
          </p:nvGrpSpPr>
          <p:grpSpPr bwMode="auto">
            <a:xfrm>
              <a:off x="3832225" y="1760538"/>
              <a:ext cx="325438" cy="901700"/>
              <a:chOff x="2414" y="1165"/>
              <a:chExt cx="205" cy="568"/>
            </a:xfrm>
          </p:grpSpPr>
          <p:sp>
            <p:nvSpPr>
              <p:cNvPr id="28" name="Line 58"/>
              <p:cNvSpPr>
                <a:spLocks noChangeAspect="1" noChangeShapeType="1"/>
              </p:cNvSpPr>
              <p:nvPr/>
            </p:nvSpPr>
            <p:spPr bwMode="auto">
              <a:xfrm flipV="1">
                <a:off x="2414" y="1165"/>
                <a:ext cx="0" cy="5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29" name="Object 61"/>
              <p:cNvGraphicFramePr>
                <a:graphicFrameLocks noChangeAspect="1"/>
              </p:cNvGraphicFramePr>
              <p:nvPr/>
            </p:nvGraphicFramePr>
            <p:xfrm>
              <a:off x="2451" y="1166"/>
              <a:ext cx="168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2" name="Ecuación" r:id="rId25" imgW="177480" imgH="215640" progId="Equation.3">
                      <p:embed/>
                    </p:oleObj>
                  </mc:Choice>
                  <mc:Fallback>
                    <p:oleObj name="Ecuación" r:id="rId25" imgW="177480" imgH="215640" progId="Equation.3">
                      <p:embed/>
                      <p:pic>
                        <p:nvPicPr>
                          <p:cNvPr id="51261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1" y="1166"/>
                            <a:ext cx="168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171"/>
            <p:cNvGrpSpPr>
              <a:grpSpLocks/>
            </p:cNvGrpSpPr>
            <p:nvPr/>
          </p:nvGrpSpPr>
          <p:grpSpPr bwMode="auto">
            <a:xfrm>
              <a:off x="3354388" y="2662238"/>
              <a:ext cx="477837" cy="439737"/>
              <a:chOff x="2113" y="1733"/>
              <a:chExt cx="301" cy="277"/>
            </a:xfrm>
          </p:grpSpPr>
          <p:sp>
            <p:nvSpPr>
              <p:cNvPr id="31" name="Line 57"/>
              <p:cNvSpPr>
                <a:spLocks noChangeAspect="1" noChangeShapeType="1"/>
              </p:cNvSpPr>
              <p:nvPr/>
            </p:nvSpPr>
            <p:spPr bwMode="auto">
              <a:xfrm flipH="1">
                <a:off x="2225" y="1733"/>
                <a:ext cx="189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32" name="Object 77"/>
              <p:cNvGraphicFramePr>
                <a:graphicFrameLocks noChangeAspect="1"/>
              </p:cNvGraphicFramePr>
              <p:nvPr/>
            </p:nvGraphicFramePr>
            <p:xfrm>
              <a:off x="2113" y="1767"/>
              <a:ext cx="21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3" name="Ecuación" r:id="rId27" imgW="228600" imgH="253800" progId="Equation.3">
                      <p:embed/>
                    </p:oleObj>
                  </mc:Choice>
                  <mc:Fallback>
                    <p:oleObj name="Ecuación" r:id="rId27" imgW="228600" imgH="253800" progId="Equation.3">
                      <p:embed/>
                      <p:pic>
                        <p:nvPicPr>
                          <p:cNvPr id="51277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3" y="1767"/>
                            <a:ext cx="216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Group 168"/>
            <p:cNvGrpSpPr>
              <a:grpSpLocks/>
            </p:cNvGrpSpPr>
            <p:nvPr/>
          </p:nvGrpSpPr>
          <p:grpSpPr bwMode="auto">
            <a:xfrm>
              <a:off x="3832225" y="2403475"/>
              <a:ext cx="280988" cy="730250"/>
              <a:chOff x="2414" y="1570"/>
              <a:chExt cx="177" cy="460"/>
            </a:xfrm>
          </p:grpSpPr>
          <p:sp>
            <p:nvSpPr>
              <p:cNvPr id="34" name="Line 59"/>
              <p:cNvSpPr>
                <a:spLocks noChangeAspect="1" noChangeShapeType="1"/>
              </p:cNvSpPr>
              <p:nvPr/>
            </p:nvSpPr>
            <p:spPr bwMode="auto">
              <a:xfrm>
                <a:off x="2414" y="1570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35" name="Object 92"/>
              <p:cNvGraphicFramePr>
                <a:graphicFrameLocks noChangeAspect="1"/>
              </p:cNvGraphicFramePr>
              <p:nvPr/>
            </p:nvGraphicFramePr>
            <p:xfrm>
              <a:off x="2447" y="1827"/>
              <a:ext cx="14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4" name="Ecuación" r:id="rId29" imgW="152280" imgH="203040" progId="Equation.3">
                      <p:embed/>
                    </p:oleObj>
                  </mc:Choice>
                  <mc:Fallback>
                    <p:oleObj name="Ecuación" r:id="rId29" imgW="152280" imgH="203040" progId="Equation.3">
                      <p:embed/>
                      <p:pic>
                        <p:nvPicPr>
                          <p:cNvPr id="51292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7" y="1827"/>
                            <a:ext cx="144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" name="Group 170"/>
            <p:cNvGrpSpPr>
              <a:grpSpLocks/>
            </p:cNvGrpSpPr>
            <p:nvPr/>
          </p:nvGrpSpPr>
          <p:grpSpPr bwMode="auto">
            <a:xfrm>
              <a:off x="4089400" y="2058988"/>
              <a:ext cx="685800" cy="404812"/>
              <a:chOff x="2576" y="1353"/>
              <a:chExt cx="432" cy="255"/>
            </a:xfrm>
          </p:grpSpPr>
          <p:sp>
            <p:nvSpPr>
              <p:cNvPr id="37" name="Line 54"/>
              <p:cNvSpPr>
                <a:spLocks noChangeAspect="1" noChangeShapeType="1"/>
              </p:cNvSpPr>
              <p:nvPr/>
            </p:nvSpPr>
            <p:spPr bwMode="auto">
              <a:xfrm>
                <a:off x="2576" y="1570"/>
                <a:ext cx="190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38" name="Object 98"/>
              <p:cNvGraphicFramePr>
                <a:graphicFrameLocks noChangeAspect="1"/>
              </p:cNvGraphicFramePr>
              <p:nvPr/>
            </p:nvGraphicFramePr>
            <p:xfrm>
              <a:off x="2744" y="1353"/>
              <a:ext cx="26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5" name="Ecuación" r:id="rId31" imgW="279360" imgH="266400" progId="Equation.3">
                      <p:embed/>
                    </p:oleObj>
                  </mc:Choice>
                  <mc:Fallback>
                    <p:oleObj name="Ecuación" r:id="rId31" imgW="279360" imgH="266400" progId="Equation.3">
                      <p:embed/>
                      <p:pic>
                        <p:nvPicPr>
                          <p:cNvPr id="51298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1353"/>
                            <a:ext cx="264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173"/>
            <p:cNvGrpSpPr>
              <a:grpSpLocks/>
            </p:cNvGrpSpPr>
            <p:nvPr/>
          </p:nvGrpSpPr>
          <p:grpSpPr bwMode="auto">
            <a:xfrm>
              <a:off x="5110163" y="2119313"/>
              <a:ext cx="1889125" cy="514350"/>
              <a:chOff x="3219" y="1391"/>
              <a:chExt cx="1190" cy="324"/>
            </a:xfrm>
          </p:grpSpPr>
          <p:sp>
            <p:nvSpPr>
              <p:cNvPr id="40" name="Rectangle 69" descr="Diagonal hacia arriba clara"/>
              <p:cNvSpPr>
                <a:spLocks noChangeAspect="1" noChangeArrowheads="1"/>
              </p:cNvSpPr>
              <p:nvPr/>
            </p:nvSpPr>
            <p:spPr bwMode="auto">
              <a:xfrm>
                <a:off x="3598" y="1391"/>
                <a:ext cx="324" cy="324"/>
              </a:xfrm>
              <a:prstGeom prst="rect">
                <a:avLst/>
              </a:prstGeom>
              <a:pattFill prst="ltUpDiag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" name="Line 72"/>
              <p:cNvSpPr>
                <a:spLocks noChangeAspect="1" noChangeShapeType="1"/>
              </p:cNvSpPr>
              <p:nvPr/>
            </p:nvSpPr>
            <p:spPr bwMode="auto">
              <a:xfrm>
                <a:off x="3219" y="1715"/>
                <a:ext cx="1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42" name="Group 176"/>
            <p:cNvGrpSpPr>
              <a:grpSpLocks/>
            </p:cNvGrpSpPr>
            <p:nvPr/>
          </p:nvGrpSpPr>
          <p:grpSpPr bwMode="auto">
            <a:xfrm>
              <a:off x="5969000" y="1697038"/>
              <a:ext cx="315913" cy="936625"/>
              <a:chOff x="3760" y="1125"/>
              <a:chExt cx="199" cy="590"/>
            </a:xfrm>
          </p:grpSpPr>
          <p:graphicFrame>
            <p:nvGraphicFramePr>
              <p:cNvPr id="43" name="Object 78"/>
              <p:cNvGraphicFramePr>
                <a:graphicFrameLocks noChangeAspect="1"/>
              </p:cNvGraphicFramePr>
              <p:nvPr/>
            </p:nvGraphicFramePr>
            <p:xfrm>
              <a:off x="3791" y="1125"/>
              <a:ext cx="168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6" name="Ecuación" r:id="rId33" imgW="177480" imgH="215640" progId="Equation.3">
                      <p:embed/>
                    </p:oleObj>
                  </mc:Choice>
                  <mc:Fallback>
                    <p:oleObj name="Ecuación" r:id="rId33" imgW="177480" imgH="215640" progId="Equation.3">
                      <p:embed/>
                      <p:pic>
                        <p:nvPicPr>
                          <p:cNvPr id="51278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1" y="1125"/>
                            <a:ext cx="168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Line 75"/>
              <p:cNvSpPr>
                <a:spLocks noChangeAspect="1" noChangeShapeType="1"/>
              </p:cNvSpPr>
              <p:nvPr/>
            </p:nvSpPr>
            <p:spPr bwMode="auto">
              <a:xfrm flipV="1">
                <a:off x="3760" y="1147"/>
                <a:ext cx="0" cy="5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45" name="Group 178"/>
            <p:cNvGrpSpPr>
              <a:grpSpLocks/>
            </p:cNvGrpSpPr>
            <p:nvPr/>
          </p:nvGrpSpPr>
          <p:grpSpPr bwMode="auto">
            <a:xfrm>
              <a:off x="5214938" y="2632075"/>
              <a:ext cx="768350" cy="438150"/>
              <a:chOff x="3285" y="1714"/>
              <a:chExt cx="484" cy="276"/>
            </a:xfrm>
          </p:grpSpPr>
          <p:graphicFrame>
            <p:nvGraphicFramePr>
              <p:cNvPr id="46" name="Object 60"/>
              <p:cNvGraphicFramePr>
                <a:graphicFrameLocks noChangeAspect="1"/>
              </p:cNvGraphicFramePr>
              <p:nvPr/>
            </p:nvGraphicFramePr>
            <p:xfrm>
              <a:off x="3285" y="1735"/>
              <a:ext cx="42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7" name="Ecuación" r:id="rId34" imgW="444240" imgH="266400" progId="Equation.3">
                      <p:embed/>
                    </p:oleObj>
                  </mc:Choice>
                  <mc:Fallback>
                    <p:oleObj name="Ecuación" r:id="rId34" imgW="444240" imgH="266400" progId="Equation.3">
                      <p:embed/>
                      <p:pic>
                        <p:nvPicPr>
                          <p:cNvPr id="5126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5" y="1735"/>
                            <a:ext cx="420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95"/>
              <p:cNvSpPr>
                <a:spLocks noChangeAspect="1" noChangeShapeType="1"/>
              </p:cNvSpPr>
              <p:nvPr/>
            </p:nvSpPr>
            <p:spPr bwMode="auto">
              <a:xfrm>
                <a:off x="3391" y="1714"/>
                <a:ext cx="378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48" name="Group 175"/>
            <p:cNvGrpSpPr>
              <a:grpSpLocks/>
            </p:cNvGrpSpPr>
            <p:nvPr/>
          </p:nvGrpSpPr>
          <p:grpSpPr bwMode="auto">
            <a:xfrm>
              <a:off x="5969000" y="2376488"/>
              <a:ext cx="300038" cy="752475"/>
              <a:chOff x="3760" y="1553"/>
              <a:chExt cx="189" cy="474"/>
            </a:xfrm>
          </p:grpSpPr>
          <p:graphicFrame>
            <p:nvGraphicFramePr>
              <p:cNvPr id="49" name="Object 62"/>
              <p:cNvGraphicFramePr>
                <a:graphicFrameLocks noChangeAspect="1"/>
              </p:cNvGraphicFramePr>
              <p:nvPr/>
            </p:nvGraphicFramePr>
            <p:xfrm>
              <a:off x="3805" y="1833"/>
              <a:ext cx="14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8" name="Ecuación" r:id="rId36" imgW="152280" imgH="203040" progId="Equation.3">
                      <p:embed/>
                    </p:oleObj>
                  </mc:Choice>
                  <mc:Fallback>
                    <p:oleObj name="Ecuación" r:id="rId36" imgW="152280" imgH="203040" progId="Equation.3">
                      <p:embed/>
                      <p:pic>
                        <p:nvPicPr>
                          <p:cNvPr id="51262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5" y="1833"/>
                            <a:ext cx="144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Line 76"/>
              <p:cNvSpPr>
                <a:spLocks noChangeAspect="1" noChangeShapeType="1"/>
              </p:cNvSpPr>
              <p:nvPr/>
            </p:nvSpPr>
            <p:spPr bwMode="auto">
              <a:xfrm>
                <a:off x="3760" y="155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1" name="Group 177"/>
            <p:cNvGrpSpPr>
              <a:grpSpLocks/>
            </p:cNvGrpSpPr>
            <p:nvPr/>
          </p:nvGrpSpPr>
          <p:grpSpPr bwMode="auto">
            <a:xfrm>
              <a:off x="6226175" y="1895475"/>
              <a:ext cx="723900" cy="481013"/>
              <a:chOff x="3922" y="1250"/>
              <a:chExt cx="456" cy="303"/>
            </a:xfrm>
          </p:grpSpPr>
          <p:sp>
            <p:nvSpPr>
              <p:cNvPr id="52" name="Line 71"/>
              <p:cNvSpPr>
                <a:spLocks noChangeAspect="1" noChangeShapeType="1"/>
              </p:cNvSpPr>
              <p:nvPr/>
            </p:nvSpPr>
            <p:spPr bwMode="auto">
              <a:xfrm>
                <a:off x="3922" y="1553"/>
                <a:ext cx="378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53" name="Object 99"/>
              <p:cNvGraphicFramePr>
                <a:graphicFrameLocks noChangeAspect="1"/>
              </p:cNvGraphicFramePr>
              <p:nvPr/>
            </p:nvGraphicFramePr>
            <p:xfrm>
              <a:off x="4114" y="1250"/>
              <a:ext cx="26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9" name="Ecuación" r:id="rId38" imgW="279360" imgH="266400" progId="Equation.3">
                      <p:embed/>
                    </p:oleObj>
                  </mc:Choice>
                  <mc:Fallback>
                    <p:oleObj name="Ecuación" r:id="rId38" imgW="279360" imgH="266400" progId="Equation.3">
                      <p:embed/>
                      <p:pic>
                        <p:nvPicPr>
                          <p:cNvPr id="51299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4" y="1250"/>
                            <a:ext cx="264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Text Box 116"/>
            <p:cNvSpPr txBox="1">
              <a:spLocks noChangeArrowheads="1"/>
            </p:cNvSpPr>
            <p:nvPr/>
          </p:nvSpPr>
          <p:spPr bwMode="auto">
            <a:xfrm>
              <a:off x="5186363" y="2108200"/>
              <a:ext cx="3413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c</a:t>
              </a:r>
              <a:endParaRPr lang="es-ES_tradnl" altLang="es-AR" b="0" i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5" name="Text Box 117"/>
            <p:cNvSpPr txBox="1">
              <a:spLocks noChangeArrowheads="1"/>
            </p:cNvSpPr>
            <p:nvPr/>
          </p:nvSpPr>
          <p:spPr bwMode="auto">
            <a:xfrm>
              <a:off x="7245350" y="2132013"/>
              <a:ext cx="3333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_tradnl" altLang="es-AR" sz="2000" i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</a:rPr>
                <a:t>d</a:t>
              </a:r>
              <a:endParaRPr lang="es-ES_tradnl" altLang="es-AR" sz="2000" b="0" i="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6" name="Group 180"/>
            <p:cNvGrpSpPr>
              <a:grpSpLocks/>
            </p:cNvGrpSpPr>
            <p:nvPr/>
          </p:nvGrpSpPr>
          <p:grpSpPr bwMode="auto">
            <a:xfrm>
              <a:off x="7175500" y="2103438"/>
              <a:ext cx="1854200" cy="514350"/>
              <a:chOff x="4520" y="1381"/>
              <a:chExt cx="1168" cy="324"/>
            </a:xfrm>
          </p:grpSpPr>
          <p:sp>
            <p:nvSpPr>
              <p:cNvPr id="57" name="Rectangle 82" descr="Diagonal hacia arriba clara"/>
              <p:cNvSpPr>
                <a:spLocks noChangeAspect="1" noChangeArrowheads="1"/>
              </p:cNvSpPr>
              <p:nvPr/>
            </p:nvSpPr>
            <p:spPr bwMode="auto">
              <a:xfrm>
                <a:off x="4892" y="1381"/>
                <a:ext cx="318" cy="324"/>
              </a:xfrm>
              <a:prstGeom prst="rect">
                <a:avLst/>
              </a:prstGeom>
              <a:pattFill prst="ltUpDiag">
                <a:fgClr>
                  <a:schemeClr val="bg2"/>
                </a:fgClr>
                <a:bgClr>
                  <a:schemeClr val="bg1"/>
                </a:bgClr>
              </a:patt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8" name="Line 85"/>
              <p:cNvSpPr>
                <a:spLocks noChangeAspect="1" noChangeShapeType="1"/>
              </p:cNvSpPr>
              <p:nvPr/>
            </p:nvSpPr>
            <p:spPr bwMode="auto">
              <a:xfrm>
                <a:off x="4520" y="1705"/>
                <a:ext cx="1168" cy="0"/>
              </a:xfrm>
              <a:prstGeom prst="line">
                <a:avLst/>
              </a:prstGeom>
              <a:noFill/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9" name="Group 184"/>
            <p:cNvGrpSpPr>
              <a:grpSpLocks/>
            </p:cNvGrpSpPr>
            <p:nvPr/>
          </p:nvGrpSpPr>
          <p:grpSpPr bwMode="auto">
            <a:xfrm>
              <a:off x="7459663" y="2617788"/>
              <a:ext cx="558800" cy="427037"/>
              <a:chOff x="4699" y="1705"/>
              <a:chExt cx="352" cy="269"/>
            </a:xfrm>
          </p:grpSpPr>
          <p:sp>
            <p:nvSpPr>
              <p:cNvPr id="60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4703" y="1705"/>
                <a:ext cx="348" cy="0"/>
              </a:xfrm>
              <a:prstGeom prst="line">
                <a:avLst/>
              </a:prstGeom>
              <a:noFill/>
              <a:ln w="381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61" name="Object 90"/>
              <p:cNvGraphicFramePr>
                <a:graphicFrameLocks noChangeAspect="1"/>
              </p:cNvGraphicFramePr>
              <p:nvPr/>
            </p:nvGraphicFramePr>
            <p:xfrm>
              <a:off x="4699" y="1731"/>
              <a:ext cx="240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0" name="Ecuación" r:id="rId40" imgW="253800" imgH="253800" progId="Equation.3">
                      <p:embed/>
                    </p:oleObj>
                  </mc:Choice>
                  <mc:Fallback>
                    <p:oleObj name="Ecuación" r:id="rId40" imgW="253800" imgH="253800" progId="Equation.3">
                      <p:embed/>
                      <p:pic>
                        <p:nvPicPr>
                          <p:cNvPr id="5129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9" y="1731"/>
                            <a:ext cx="240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Group 181"/>
            <p:cNvGrpSpPr>
              <a:grpSpLocks/>
            </p:cNvGrpSpPr>
            <p:nvPr/>
          </p:nvGrpSpPr>
          <p:grpSpPr bwMode="auto">
            <a:xfrm>
              <a:off x="8018463" y="1695450"/>
              <a:ext cx="330200" cy="922338"/>
              <a:chOff x="5051" y="1124"/>
              <a:chExt cx="208" cy="581"/>
            </a:xfrm>
          </p:grpSpPr>
          <p:sp>
            <p:nvSpPr>
              <p:cNvPr id="63" name="Line 88"/>
              <p:cNvSpPr>
                <a:spLocks noChangeAspect="1" noChangeShapeType="1"/>
              </p:cNvSpPr>
              <p:nvPr/>
            </p:nvSpPr>
            <p:spPr bwMode="auto">
              <a:xfrm flipV="1">
                <a:off x="5051" y="1137"/>
                <a:ext cx="0" cy="5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64" name="Object 91"/>
              <p:cNvGraphicFramePr>
                <a:graphicFrameLocks noChangeAspect="1"/>
              </p:cNvGraphicFramePr>
              <p:nvPr/>
            </p:nvGraphicFramePr>
            <p:xfrm>
              <a:off x="5091" y="1124"/>
              <a:ext cx="168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1" name="Ecuación" r:id="rId41" imgW="177480" imgH="215640" progId="Equation.3">
                      <p:embed/>
                    </p:oleObj>
                  </mc:Choice>
                  <mc:Fallback>
                    <p:oleObj name="Ecuación" r:id="rId41" imgW="177480" imgH="215640" progId="Equation.3">
                      <p:embed/>
                      <p:pic>
                        <p:nvPicPr>
                          <p:cNvPr id="51291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1" y="1124"/>
                            <a:ext cx="168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183"/>
            <p:cNvGrpSpPr>
              <a:grpSpLocks/>
            </p:cNvGrpSpPr>
            <p:nvPr/>
          </p:nvGrpSpPr>
          <p:grpSpPr bwMode="auto">
            <a:xfrm>
              <a:off x="8270875" y="1817688"/>
              <a:ext cx="793750" cy="542925"/>
              <a:chOff x="5210" y="1201"/>
              <a:chExt cx="500" cy="342"/>
            </a:xfrm>
          </p:grpSpPr>
          <p:sp>
            <p:nvSpPr>
              <p:cNvPr id="66" name="Freeform 84"/>
              <p:cNvSpPr>
                <a:spLocks noChangeAspect="1"/>
              </p:cNvSpPr>
              <p:nvPr/>
            </p:nvSpPr>
            <p:spPr bwMode="auto">
              <a:xfrm>
                <a:off x="5210" y="1542"/>
                <a:ext cx="500" cy="1"/>
              </a:xfrm>
              <a:custGeom>
                <a:avLst/>
                <a:gdLst>
                  <a:gd name="T0" fmla="*/ 0 w 679"/>
                  <a:gd name="T1" fmla="*/ 1 h 1"/>
                  <a:gd name="T2" fmla="*/ 679 w 67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79" h="1">
                    <a:moveTo>
                      <a:pt x="0" y="1"/>
                    </a:moveTo>
                    <a:lnTo>
                      <a:pt x="679" y="0"/>
                    </a:lnTo>
                  </a:path>
                </a:pathLst>
              </a:cu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67" name="Object 120"/>
              <p:cNvGraphicFramePr>
                <a:graphicFrameLocks noChangeAspect="1"/>
              </p:cNvGraphicFramePr>
              <p:nvPr/>
            </p:nvGraphicFramePr>
            <p:xfrm>
              <a:off x="5359" y="1201"/>
              <a:ext cx="26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2" name="Ecuación" r:id="rId42" imgW="279360" imgH="266400" progId="Equation.3">
                      <p:embed/>
                    </p:oleObj>
                  </mc:Choice>
                  <mc:Fallback>
                    <p:oleObj name="Ecuación" r:id="rId42" imgW="279360" imgH="266400" progId="Equation.3">
                      <p:embed/>
                      <p:pic>
                        <p:nvPicPr>
                          <p:cNvPr id="5132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9" y="1201"/>
                            <a:ext cx="264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" name="Group 182"/>
            <p:cNvGrpSpPr>
              <a:grpSpLocks/>
            </p:cNvGrpSpPr>
            <p:nvPr/>
          </p:nvGrpSpPr>
          <p:grpSpPr bwMode="auto">
            <a:xfrm>
              <a:off x="8018463" y="2360613"/>
              <a:ext cx="271462" cy="754062"/>
              <a:chOff x="5051" y="1543"/>
              <a:chExt cx="171" cy="475"/>
            </a:xfrm>
          </p:grpSpPr>
          <p:graphicFrame>
            <p:nvGraphicFramePr>
              <p:cNvPr id="107" name="Object 49"/>
              <p:cNvGraphicFramePr>
                <a:graphicFrameLocks noChangeAspect="1"/>
              </p:cNvGraphicFramePr>
              <p:nvPr/>
            </p:nvGraphicFramePr>
            <p:xfrm>
              <a:off x="5078" y="1824"/>
              <a:ext cx="14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3" name="Ecuación" r:id="rId44" imgW="152280" imgH="203040" progId="Equation.3">
                      <p:embed/>
                    </p:oleObj>
                  </mc:Choice>
                  <mc:Fallback>
                    <p:oleObj name="Ecuación" r:id="rId44" imgW="152280" imgH="203040" progId="Equation.3">
                      <p:embed/>
                      <p:pic>
                        <p:nvPicPr>
                          <p:cNvPr id="51249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8" y="1824"/>
                            <a:ext cx="144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" name="Line 89"/>
              <p:cNvSpPr>
                <a:spLocks noChangeAspect="1" noChangeShapeType="1"/>
              </p:cNvSpPr>
              <p:nvPr/>
            </p:nvSpPr>
            <p:spPr bwMode="auto">
              <a:xfrm>
                <a:off x="5051" y="154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aphicFrame>
          <p:nvGraphicFramePr>
            <p:cNvPr id="109" name="Object 1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285033"/>
                </p:ext>
              </p:extLst>
            </p:nvPr>
          </p:nvGraphicFramePr>
          <p:xfrm>
            <a:off x="2109788" y="2063750"/>
            <a:ext cx="63817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4" name="Ecuación" r:id="rId45" imgW="304560" imgH="164880" progId="Equation.3">
                    <p:embed/>
                  </p:oleObj>
                </mc:Choice>
                <mc:Fallback>
                  <p:oleObj name="Ecuación" r:id="rId45" imgW="304560" imgH="164880" progId="Equation.3">
                    <p:embed/>
                    <p:pic>
                      <p:nvPicPr>
                        <p:cNvPr id="51389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788" y="2063750"/>
                          <a:ext cx="63817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6390631"/>
                </p:ext>
              </p:extLst>
            </p:nvPr>
          </p:nvGraphicFramePr>
          <p:xfrm>
            <a:off x="4248150" y="1755775"/>
            <a:ext cx="638175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5" name="Ecuación" r:id="rId47" imgW="304560" imgH="164880" progId="Equation.3">
                    <p:embed/>
                  </p:oleObj>
                </mc:Choice>
                <mc:Fallback>
                  <p:oleObj name="Ecuación" r:id="rId47" imgW="304560" imgH="164880" progId="Equation.3">
                    <p:embed/>
                    <p:pic>
                      <p:nvPicPr>
                        <p:cNvPr id="5139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150" y="1755775"/>
                          <a:ext cx="638175" cy="331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1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3318943"/>
                </p:ext>
              </p:extLst>
            </p:nvPr>
          </p:nvGraphicFramePr>
          <p:xfrm>
            <a:off x="6388100" y="1658938"/>
            <a:ext cx="63817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6" name="Ecuación" r:id="rId48" imgW="304560" imgH="164880" progId="Equation.3">
                    <p:embed/>
                  </p:oleObj>
                </mc:Choice>
                <mc:Fallback>
                  <p:oleObj name="Ecuación" r:id="rId48" imgW="304560" imgH="164880" progId="Equation.3">
                    <p:embed/>
                    <p:pic>
                      <p:nvPicPr>
                        <p:cNvPr id="51391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8100" y="1658938"/>
                          <a:ext cx="63817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1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948137"/>
                </p:ext>
              </p:extLst>
            </p:nvPr>
          </p:nvGraphicFramePr>
          <p:xfrm>
            <a:off x="8429625" y="1528763"/>
            <a:ext cx="638175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7" name="Ecuación" r:id="rId49" imgW="304560" imgH="164880" progId="Equation.3">
                    <p:embed/>
                  </p:oleObj>
                </mc:Choice>
                <mc:Fallback>
                  <p:oleObj name="Ecuación" r:id="rId49" imgW="304560" imgH="164880" progId="Equation.3">
                    <p:embed/>
                    <p:pic>
                      <p:nvPicPr>
                        <p:cNvPr id="51392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25" y="1528763"/>
                          <a:ext cx="638175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471203" y="927787"/>
            <a:ext cx="8502650" cy="638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2238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716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5193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1670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6242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0814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5386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9958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s-ES_tradnl" altLang="es-AR" sz="1800" b="1" i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Fuerza de rozamiento (</a:t>
            </a:r>
            <a:r>
              <a:rPr lang="es-ES_tradnl" altLang="es-A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Fr)</a:t>
            </a:r>
            <a:r>
              <a:rPr lang="es-ES_tradnl" altLang="es-AR" sz="1800" b="1" i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25000"/>
              </a:spcBef>
              <a:buFont typeface="CommonBullets" pitchFamily="34" charset="2"/>
              <a:buNone/>
            </a:pPr>
            <a:r>
              <a:rPr lang="es-ES_tradnl" altLang="es-AR" sz="1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Ejemplo: bloque sobre una superficie </a:t>
            </a:r>
            <a:endParaRPr lang="es-ES_tradnl" altLang="es-AR" sz="1600" i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471203" y="927787"/>
            <a:ext cx="8502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2238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716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5193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16706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6242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0814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5386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995863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s-ES_tradnl" altLang="es-AR" sz="1800" b="1" i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Fuerza de rozamiento (</a:t>
            </a:r>
            <a:r>
              <a:rPr lang="es-ES_tradnl" altLang="es-A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Fr)</a:t>
            </a:r>
            <a:r>
              <a:rPr lang="es-ES_tradnl" altLang="es-AR" sz="1800" b="1" i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411759" y="1549578"/>
            <a:ext cx="7128792" cy="4717530"/>
            <a:chOff x="2495601" y="1916832"/>
            <a:chExt cx="6264695" cy="423930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l="3659" t="1703" r="2244"/>
            <a:stretch/>
          </p:blipFill>
          <p:spPr>
            <a:xfrm>
              <a:off x="2495601" y="1916832"/>
              <a:ext cx="6120680" cy="4239303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7680176" y="1916832"/>
              <a:ext cx="1080120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7910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r="8462"/>
          <a:stretch/>
        </p:blipFill>
        <p:spPr>
          <a:xfrm>
            <a:off x="0" y="987531"/>
            <a:ext cx="5744197" cy="49595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49" y="1549578"/>
            <a:ext cx="6680652" cy="43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263352" y="1119658"/>
            <a:ext cx="1157286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u="sng" dirty="0" smtClean="0">
                <a:latin typeface="Times New Roman" panose="02020603050405020304" pitchFamily="18" charset="0"/>
              </a:rPr>
              <a:t>Ejemplo</a:t>
            </a:r>
            <a:endParaRPr lang="es-AR" sz="2000" b="1" u="sng" dirty="0">
              <a:latin typeface="Times New Roman" panose="02020603050405020304" pitchFamily="18" charset="0"/>
            </a:endParaRPr>
          </a:p>
          <a:p>
            <a:endParaRPr lang="es-AR" sz="500" i="1" dirty="0" smtClean="0">
              <a:latin typeface="Times New Roman" panose="02020603050405020304" pitchFamily="18" charset="0"/>
            </a:endParaRPr>
          </a:p>
          <a:p>
            <a:r>
              <a:rPr lang="es-AR" sz="2200" i="1" dirty="0" smtClean="0">
                <a:latin typeface="Times New Roman" panose="02020603050405020304" pitchFamily="18" charset="0"/>
              </a:rPr>
              <a:t>Un </a:t>
            </a:r>
            <a:r>
              <a:rPr lang="es-AR" sz="2200" i="1" dirty="0">
                <a:latin typeface="Times New Roman" panose="02020603050405020304" pitchFamily="18" charset="0"/>
              </a:rPr>
              <a:t>cuerpo de masa 100 kg </a:t>
            </a:r>
            <a:r>
              <a:rPr lang="es-AR" sz="2200" i="1" dirty="0" smtClean="0">
                <a:latin typeface="Times New Roman" panose="02020603050405020304" pitchFamily="18" charset="0"/>
              </a:rPr>
              <a:t>se </a:t>
            </a:r>
            <a:r>
              <a:rPr lang="es-AR" sz="2200" i="1" dirty="0">
                <a:latin typeface="Times New Roman" panose="02020603050405020304" pitchFamily="18" charset="0"/>
              </a:rPr>
              <a:t>mueve a una velocidad de 30 </a:t>
            </a:r>
            <a:r>
              <a:rPr lang="es-AR" sz="2200" i="1" dirty="0" smtClean="0">
                <a:latin typeface="Times New Roman" panose="02020603050405020304" pitchFamily="18" charset="0"/>
              </a:rPr>
              <a:t>m/s y  </a:t>
            </a:r>
            <a:r>
              <a:rPr lang="es-AR" sz="2200" i="1" dirty="0">
                <a:latin typeface="Times New Roman" panose="02020603050405020304" pitchFamily="18" charset="0"/>
              </a:rPr>
              <a:t>se para después de recorrer 80 m en un plano </a:t>
            </a:r>
            <a:r>
              <a:rPr lang="es-AR" sz="2200" i="1" dirty="0" smtClean="0">
                <a:latin typeface="Times New Roman" panose="02020603050405020304" pitchFamily="18" charset="0"/>
              </a:rPr>
              <a:t>horizontal con </a:t>
            </a:r>
            <a:r>
              <a:rPr lang="es-AR" sz="2200" i="1" dirty="0">
                <a:latin typeface="Times New Roman" panose="02020603050405020304" pitchFamily="18" charset="0"/>
              </a:rPr>
              <a:t>rozamiento. </a:t>
            </a:r>
            <a:r>
              <a:rPr lang="es-AR" sz="2200" i="1" dirty="0" smtClean="0">
                <a:latin typeface="Times New Roman" panose="02020603050405020304" pitchFamily="18" charset="0"/>
              </a:rPr>
              <a:t>Calcular </a:t>
            </a:r>
            <a:r>
              <a:rPr lang="es-AR" sz="2200" i="1" dirty="0">
                <a:latin typeface="Times New Roman" panose="02020603050405020304" pitchFamily="18" charset="0"/>
              </a:rPr>
              <a:t>el coeficiente de rozamiento entre el cuerpo y el plano.</a:t>
            </a:r>
            <a:endParaRPr lang="es-AR" sz="2200" i="1" dirty="0"/>
          </a:p>
        </p:txBody>
      </p:sp>
      <p:sp>
        <p:nvSpPr>
          <p:cNvPr id="5" name="Rectángulo 4"/>
          <p:cNvSpPr/>
          <p:nvPr/>
        </p:nvSpPr>
        <p:spPr>
          <a:xfrm>
            <a:off x="279795" y="2551837"/>
            <a:ext cx="833648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u="sng" dirty="0" smtClean="0">
                <a:latin typeface="Times New Roman" panose="02020603050405020304" pitchFamily="18" charset="0"/>
              </a:rPr>
              <a:t>Solución </a:t>
            </a:r>
          </a:p>
          <a:p>
            <a:endParaRPr lang="es-AR" sz="500" dirty="0" smtClean="0">
              <a:latin typeface="Times New Roman" panose="02020603050405020304" pitchFamily="18" charset="0"/>
            </a:endParaRPr>
          </a:p>
          <a:p>
            <a:r>
              <a:rPr lang="es-AR" dirty="0" smtClean="0">
                <a:latin typeface="Times New Roman" panose="02020603050405020304" pitchFamily="18" charset="0"/>
              </a:rPr>
              <a:t>La </a:t>
            </a:r>
            <a:r>
              <a:rPr lang="es-AR" dirty="0">
                <a:latin typeface="Times New Roman" panose="02020603050405020304" pitchFamily="18" charset="0"/>
              </a:rPr>
              <a:t>única fuerza que frena al objeto es la fuerza </a:t>
            </a:r>
            <a:r>
              <a:rPr lang="es-AR" dirty="0" smtClean="0">
                <a:latin typeface="Times New Roman" panose="02020603050405020304" pitchFamily="18" charset="0"/>
              </a:rPr>
              <a:t>de rozamiento</a:t>
            </a:r>
            <a:r>
              <a:rPr lang="es-AR" dirty="0">
                <a:latin typeface="Times New Roman" panose="02020603050405020304" pitchFamily="18" charset="0"/>
              </a:rPr>
              <a:t>: F</a:t>
            </a:r>
            <a:r>
              <a:rPr lang="es-AR" sz="1050" dirty="0">
                <a:latin typeface="Times New Roman" panose="02020603050405020304" pitchFamily="18" charset="0"/>
              </a:rPr>
              <a:t>R </a:t>
            </a:r>
            <a:r>
              <a:rPr lang="es-AR" dirty="0">
                <a:latin typeface="Times New Roman" panose="02020603050405020304" pitchFamily="18" charset="0"/>
              </a:rPr>
              <a:t>= </a:t>
            </a:r>
            <a:r>
              <a:rPr lang="es-AR" dirty="0">
                <a:latin typeface="TimesNewRoman"/>
              </a:rPr>
              <a:t>μ </a:t>
            </a:r>
            <a:r>
              <a:rPr lang="es-AR" dirty="0">
                <a:latin typeface="Times New Roman" panose="02020603050405020304" pitchFamily="18" charset="0"/>
              </a:rPr>
              <a:t>· </a:t>
            </a:r>
            <a:r>
              <a:rPr lang="es-AR" dirty="0" smtClean="0">
                <a:latin typeface="Times New Roman" panose="02020603050405020304" pitchFamily="18" charset="0"/>
              </a:rPr>
              <a:t>N. </a:t>
            </a:r>
          </a:p>
          <a:p>
            <a:r>
              <a:rPr lang="es-AR" dirty="0" smtClean="0">
                <a:latin typeface="Times New Roman" panose="02020603050405020304" pitchFamily="18" charset="0"/>
              </a:rPr>
              <a:t>La </a:t>
            </a:r>
            <a:r>
              <a:rPr lang="es-AR" dirty="0">
                <a:latin typeface="Times New Roman" panose="02020603050405020304" pitchFamily="18" charset="0"/>
              </a:rPr>
              <a:t>normal es igual al peso </a:t>
            </a:r>
            <a:r>
              <a:rPr lang="es-AR" dirty="0" smtClean="0">
                <a:latin typeface="Times New Roman" panose="02020603050405020304" pitchFamily="18" charset="0"/>
              </a:rPr>
              <a:t>del </a:t>
            </a:r>
            <a:r>
              <a:rPr lang="pt-BR" dirty="0" smtClean="0">
                <a:latin typeface="Times New Roman" panose="02020603050405020304" pitchFamily="18" charset="0"/>
              </a:rPr>
              <a:t>objeto</a:t>
            </a:r>
            <a:r>
              <a:rPr lang="pt-BR" dirty="0">
                <a:latin typeface="Times New Roman" panose="02020603050405020304" pitchFamily="18" charset="0"/>
              </a:rPr>
              <a:t>: N = P = m · g = 100 kg · 9.8 </a:t>
            </a:r>
            <a:r>
              <a:rPr lang="pt-BR" dirty="0" smtClean="0">
                <a:latin typeface="Times New Roman" panose="02020603050405020304" pitchFamily="18" charset="0"/>
              </a:rPr>
              <a:t>m/s</a:t>
            </a:r>
            <a:r>
              <a:rPr lang="pt-BR" sz="1600" dirty="0" smtClean="0">
                <a:latin typeface="Times New Roman" panose="02020603050405020304" pitchFamily="18" charset="0"/>
              </a:rPr>
              <a:t>2</a:t>
            </a:r>
            <a:r>
              <a:rPr lang="pt-BR" sz="1050" dirty="0" smtClean="0">
                <a:latin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</a:rPr>
              <a:t>= 980 N. </a:t>
            </a:r>
            <a:endParaRPr lang="pt-BR" dirty="0" smtClean="0">
              <a:latin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</a:rPr>
              <a:t>Para </a:t>
            </a:r>
            <a:r>
              <a:rPr lang="es-AR" dirty="0" smtClean="0">
                <a:latin typeface="Times New Roman" panose="02020603050405020304" pitchFamily="18" charset="0"/>
              </a:rPr>
              <a:t>aplicar </a:t>
            </a:r>
            <a:r>
              <a:rPr lang="es-AR" dirty="0">
                <a:latin typeface="Times New Roman" panose="02020603050405020304" pitchFamily="18" charset="0"/>
              </a:rPr>
              <a:t>el segundo principio de la dinámica </a:t>
            </a:r>
            <a:r>
              <a:rPr lang="es-AR" dirty="0" smtClean="0">
                <a:latin typeface="Times New Roman" panose="02020603050405020304" pitchFamily="18" charset="0"/>
              </a:rPr>
              <a:t>necesitamos calcular </a:t>
            </a:r>
            <a:r>
              <a:rPr lang="es-AR" dirty="0">
                <a:latin typeface="Times New Roman" panose="02020603050405020304" pitchFamily="18" charset="0"/>
              </a:rPr>
              <a:t>el valor de la aceleración que experimenta </a:t>
            </a:r>
            <a:r>
              <a:rPr lang="es-AR" dirty="0" smtClean="0">
                <a:latin typeface="Times New Roman" panose="02020603050405020304" pitchFamily="18" charset="0"/>
              </a:rPr>
              <a:t>el objeto. </a:t>
            </a:r>
            <a:r>
              <a:rPr lang="es-AR" b="1" dirty="0" smtClean="0">
                <a:latin typeface="Times New Roman" panose="02020603050405020304" pitchFamily="18" charset="0"/>
              </a:rPr>
              <a:t>F</a:t>
            </a:r>
            <a:r>
              <a:rPr lang="es-AR" sz="1050" b="1" dirty="0" smtClean="0">
                <a:latin typeface="Times New Roman" panose="02020603050405020304" pitchFamily="18" charset="0"/>
              </a:rPr>
              <a:t> </a:t>
            </a:r>
            <a:r>
              <a:rPr lang="es-AR" b="1" dirty="0">
                <a:latin typeface="Times New Roman" panose="02020603050405020304" pitchFamily="18" charset="0"/>
              </a:rPr>
              <a:t>= </a:t>
            </a:r>
            <a:r>
              <a:rPr lang="es-AR" b="1" dirty="0" smtClean="0">
                <a:latin typeface="Times New Roman" panose="02020603050405020304" pitchFamily="18" charset="0"/>
              </a:rPr>
              <a:t> </a:t>
            </a:r>
            <a:r>
              <a:rPr lang="es-AR" b="1" dirty="0">
                <a:latin typeface="Times New Roman" panose="02020603050405020304" pitchFamily="18" charset="0"/>
              </a:rPr>
              <a:t>m · a</a:t>
            </a:r>
            <a:endParaRPr lang="es-AR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" y="4221088"/>
            <a:ext cx="9980638" cy="264103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8671568" y="2295421"/>
            <a:ext cx="3401096" cy="1850908"/>
            <a:chOff x="8616280" y="2270515"/>
            <a:chExt cx="3024336" cy="1758650"/>
          </a:xfrm>
        </p:grpSpPr>
        <p:grpSp>
          <p:nvGrpSpPr>
            <p:cNvPr id="13" name="Grupo 12"/>
            <p:cNvGrpSpPr/>
            <p:nvPr/>
          </p:nvGrpSpPr>
          <p:grpSpPr>
            <a:xfrm>
              <a:off x="8616280" y="2551837"/>
              <a:ext cx="3024336" cy="1477328"/>
              <a:chOff x="8616280" y="2551837"/>
              <a:chExt cx="3024336" cy="1477328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 rotWithShape="1">
              <a:blip r:embed="rId5"/>
              <a:srcRect l="8086" t="10612" r="4923"/>
              <a:stretch/>
            </p:blipFill>
            <p:spPr>
              <a:xfrm>
                <a:off x="8616280" y="2624021"/>
                <a:ext cx="3024336" cy="1405144"/>
              </a:xfrm>
              <a:prstGeom prst="rect">
                <a:avLst/>
              </a:prstGeom>
            </p:spPr>
          </p:pic>
          <p:cxnSp>
            <p:nvCxnSpPr>
              <p:cNvPr id="11" name="Conector recto de flecha 10"/>
              <p:cNvCxnSpPr/>
              <p:nvPr/>
            </p:nvCxnSpPr>
            <p:spPr>
              <a:xfrm>
                <a:off x="10416480" y="2852936"/>
                <a:ext cx="86409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CuadroTexto 11"/>
              <p:cNvSpPr txBox="1"/>
              <p:nvPr/>
            </p:nvSpPr>
            <p:spPr>
              <a:xfrm>
                <a:off x="10560496" y="2551837"/>
                <a:ext cx="36004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s-AR" sz="15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Conector recto de flecha 14"/>
            <p:cNvCxnSpPr/>
            <p:nvPr/>
          </p:nvCxnSpPr>
          <p:spPr>
            <a:xfrm flipV="1">
              <a:off x="8904312" y="2270515"/>
              <a:ext cx="0" cy="9424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>
              <a:off x="8760296" y="2996952"/>
              <a:ext cx="8640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8904312" y="2555612"/>
              <a:ext cx="360040" cy="3693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dirty="0" smtClean="0"/>
                <a:t>+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5376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815"/>
            <a:ext cx="12116166" cy="5067497"/>
          </a:xfrm>
          <a:prstGeom prst="rect">
            <a:avLst/>
          </a:prstGeom>
        </p:spPr>
      </p:pic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7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83EC2-AF97-41D9-9268-0876456FCDF1}"/>
</file>

<file path=customXml/itemProps2.xml><?xml version="1.0" encoding="utf-8"?>
<ds:datastoreItem xmlns:ds="http://schemas.openxmlformats.org/officeDocument/2006/customXml" ds:itemID="{78F42718-A547-45C0-B8EB-0F40124BD1CC}"/>
</file>

<file path=customXml/itemProps3.xml><?xml version="1.0" encoding="utf-8"?>
<ds:datastoreItem xmlns:ds="http://schemas.openxmlformats.org/officeDocument/2006/customXml" ds:itemID="{E4826A74-C4EB-4C9A-AA5E-9D90358436E1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12645</TotalTime>
  <Words>533</Words>
  <Application>Microsoft Office PowerPoint</Application>
  <PresentationFormat>Panorámica</PresentationFormat>
  <Paragraphs>97</Paragraphs>
  <Slides>10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Comic Sans MS</vt:lpstr>
      <vt:lpstr>CommonBullets</vt:lpstr>
      <vt:lpstr>Lucida Sans Unicode</vt:lpstr>
      <vt:lpstr>Rockwell</vt:lpstr>
      <vt:lpstr>Symbol</vt:lpstr>
      <vt:lpstr>Times New Roman</vt:lpstr>
      <vt:lpstr>TimesNewRoman</vt:lpstr>
      <vt:lpstr>Verdana</vt:lpstr>
      <vt:lpstr>Wingdings</vt:lpstr>
      <vt:lpstr>Wingdings 2</vt:lpstr>
      <vt:lpstr>Wingdings 3</vt:lpstr>
      <vt:lpstr>Uade</vt:lpstr>
      <vt:lpstr>Ecuación</vt:lpstr>
      <vt:lpstr>FÍSICA I</vt:lpstr>
      <vt:lpstr>Fuerzas de rozamiento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550</cp:revision>
  <dcterms:created xsi:type="dcterms:W3CDTF">2022-08-28T12:02:23Z</dcterms:created>
  <dcterms:modified xsi:type="dcterms:W3CDTF">2023-05-09T20:04:29Z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