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44"/>
  </p:notesMasterIdLst>
  <p:handoutMasterIdLst>
    <p:handoutMasterId r:id="rId45"/>
  </p:handoutMasterIdLst>
  <p:sldIdLst>
    <p:sldId id="419" r:id="rId5"/>
    <p:sldId id="428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9" r:id="rId15"/>
    <p:sldId id="468" r:id="rId16"/>
    <p:sldId id="404" r:id="rId17"/>
    <p:sldId id="472" r:id="rId18"/>
    <p:sldId id="473" r:id="rId19"/>
    <p:sldId id="474" r:id="rId20"/>
    <p:sldId id="475" r:id="rId21"/>
    <p:sldId id="476" r:id="rId22"/>
    <p:sldId id="477" r:id="rId23"/>
    <p:sldId id="483" r:id="rId24"/>
    <p:sldId id="484" r:id="rId25"/>
    <p:sldId id="485" r:id="rId26"/>
    <p:sldId id="486" r:id="rId27"/>
    <p:sldId id="487" r:id="rId28"/>
    <p:sldId id="489" r:id="rId29"/>
    <p:sldId id="490" r:id="rId30"/>
    <p:sldId id="491" r:id="rId31"/>
    <p:sldId id="492" r:id="rId32"/>
    <p:sldId id="478" r:id="rId33"/>
    <p:sldId id="471" r:id="rId34"/>
    <p:sldId id="497" r:id="rId35"/>
    <p:sldId id="500" r:id="rId36"/>
    <p:sldId id="480" r:id="rId37"/>
    <p:sldId id="493" r:id="rId38"/>
    <p:sldId id="494" r:id="rId39"/>
    <p:sldId id="498" r:id="rId40"/>
    <p:sldId id="499" r:id="rId41"/>
    <p:sldId id="501" r:id="rId42"/>
    <p:sldId id="481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12/06/2024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12/06/2024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46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099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26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1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180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25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47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71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71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140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9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2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A5FA5F-B2B3-4AED-BC35-26AA02203821}" type="slidenum">
              <a:rPr lang="es-ES_tradnl" b="0" smtClean="0">
                <a:latin typeface="Arial" pitchFamily="34" charset="0"/>
              </a:rPr>
              <a:pPr eaLnBrk="1" hangingPunct="1"/>
              <a:t>20</a:t>
            </a:fld>
            <a:endParaRPr lang="es-ES_tradnl" b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5275" y="0"/>
            <a:ext cx="3976688" cy="22383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01CDB2-E689-4DD6-A579-2EC5A7C9A1E6}" type="slidenum">
              <a:rPr lang="es-ES_tradnl" b="0" smtClean="0">
                <a:latin typeface="Arial" pitchFamily="34" charset="0"/>
              </a:rPr>
              <a:pPr eaLnBrk="1" hangingPunct="1"/>
              <a:t>21</a:t>
            </a:fld>
            <a:endParaRPr lang="es-ES_tradnl" b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65300" y="0"/>
            <a:ext cx="3673475" cy="20669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453417-E422-48DB-A811-543B3CD11E11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3363" y="0"/>
            <a:ext cx="3962400" cy="22288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4A1BD52-0651-4E28-B196-9A5ED20A0FE7}" type="slidenum">
              <a:rPr lang="es-ES_tradnl" b="0" smtClean="0">
                <a:latin typeface="Arial" pitchFamily="34" charset="0"/>
              </a:rPr>
              <a:pPr eaLnBrk="1" hangingPunct="1"/>
              <a:t>23</a:t>
            </a:fld>
            <a:endParaRPr lang="es-ES_tradnl" b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0"/>
            <a:ext cx="3228975" cy="18176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A20CFA-2A96-4084-A56D-C547A4CB1A7C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0"/>
            <a:ext cx="3228975" cy="18176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E4A6EE-F520-4EC8-9EB5-C8EDB0A953DD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9875" y="0"/>
            <a:ext cx="3587750" cy="2019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8967BE-F892-4F40-A992-BCF487454AD6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2425" y="0"/>
            <a:ext cx="3727450" cy="20970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FAC6E7-C5C9-43C7-B28C-8B31D5D3B117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2425" y="0"/>
            <a:ext cx="3727450" cy="2097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14C2EB-3D72-411B-A374-244070E8E155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2425" y="0"/>
            <a:ext cx="3727450" cy="2097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16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684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066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837DFA-268C-4477-AC79-429971D69F06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0525" y="0"/>
            <a:ext cx="3367088" cy="18954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E8C664-9BBE-4F79-83C2-3D9415CD03CB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0525" y="0"/>
            <a:ext cx="3367088" cy="18954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711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16D7D3-2A7E-4C83-AA22-7C8EBAD80E2D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97025" y="0"/>
            <a:ext cx="3587750" cy="2019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658" y="2134525"/>
            <a:ext cx="5486077" cy="41142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z="18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AF7764-E153-4FD9-9D01-D16ACFB08025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9725" y="0"/>
            <a:ext cx="3638550" cy="204787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024" y="2143285"/>
            <a:ext cx="6535953" cy="41142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z="18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88AAF3-B410-428D-A7BD-29A54FF0DA4F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63713" y="0"/>
            <a:ext cx="3589337" cy="2019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40460AE-CF26-427D-83BC-C5CF194B21D3}" type="slidenum">
              <a:rPr lang="es-ES_tradnl" b="0" smtClean="0">
                <a:latin typeface="Arial" pitchFamily="34" charset="0"/>
              </a:rPr>
              <a:pPr eaLnBrk="1" hangingPunct="1"/>
              <a:t>37</a:t>
            </a:fld>
            <a:endParaRPr lang="es-ES_tradnl" b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7725" y="0"/>
            <a:ext cx="1928813" cy="10858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000103"/>
            <a:ext cx="6858000" cy="56764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z="17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5503" y="8684099"/>
            <a:ext cx="2970887" cy="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37" tIns="47719" rIns="95437" bIns="47719" anchor="b"/>
          <a:lstStyle>
            <a:lvl1pPr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5408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540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07FB77-BBB3-4C55-AB4D-0C92606D9F43}" type="slidenum">
              <a:rPr lang="es-ES_tradnl" sz="1300" b="0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s-ES_tradnl" sz="1300" b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2425" y="0"/>
            <a:ext cx="3727450" cy="2097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94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11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9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8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45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89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6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12/06/2024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6.gif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.jpeg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1.bin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20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.jpeg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image" Target="../media/image60.png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73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Relationship Id="rId27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9" Type="http://schemas.openxmlformats.org/officeDocument/2006/relationships/oleObject" Target="../embeddings/oleObject64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98.wmf"/><Relationship Id="rId42" Type="http://schemas.openxmlformats.org/officeDocument/2006/relationships/image" Target="../media/image102.wmf"/><Relationship Id="rId7" Type="http://schemas.openxmlformats.org/officeDocument/2006/relationships/oleObject" Target="../embeddings/oleObject48.bin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59.bin"/><Relationship Id="rId41" Type="http://schemas.openxmlformats.org/officeDocument/2006/relationships/oleObject" Target="../embeddings/oleObject65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93.wmf"/><Relationship Id="rId32" Type="http://schemas.openxmlformats.org/officeDocument/2006/relationships/image" Target="../media/image97.wmf"/><Relationship Id="rId37" Type="http://schemas.openxmlformats.org/officeDocument/2006/relationships/oleObject" Target="../embeddings/oleObject63.bin"/><Relationship Id="rId40" Type="http://schemas.openxmlformats.org/officeDocument/2006/relationships/image" Target="../media/image101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95.wmf"/><Relationship Id="rId36" Type="http://schemas.openxmlformats.org/officeDocument/2006/relationships/image" Target="../media/image99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96.wmf"/><Relationship Id="rId35" Type="http://schemas.openxmlformats.org/officeDocument/2006/relationships/oleObject" Target="../embeddings/oleObject62.bin"/><Relationship Id="rId43" Type="http://schemas.openxmlformats.org/officeDocument/2006/relationships/image" Target="../media/image2.jpeg"/><Relationship Id="rId8" Type="http://schemas.openxmlformats.org/officeDocument/2006/relationships/image" Target="../media/image75.wmf"/><Relationship Id="rId3" Type="http://schemas.openxmlformats.org/officeDocument/2006/relationships/image" Target="../media/image60.png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10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111.w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71.bin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104.png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4.bin"/><Relationship Id="rId39" Type="http://schemas.openxmlformats.org/officeDocument/2006/relationships/image" Target="../media/image129.wmf"/><Relationship Id="rId21" Type="http://schemas.openxmlformats.org/officeDocument/2006/relationships/image" Target="../media/image120.wmf"/><Relationship Id="rId34" Type="http://schemas.openxmlformats.org/officeDocument/2006/relationships/oleObject" Target="../embeddings/oleObject88.bin"/><Relationship Id="rId42" Type="http://schemas.openxmlformats.org/officeDocument/2006/relationships/image" Target="../media/image2.jpeg"/><Relationship Id="rId7" Type="http://schemas.openxmlformats.org/officeDocument/2006/relationships/image" Target="../media/image114.wmf"/><Relationship Id="rId2" Type="http://schemas.openxmlformats.org/officeDocument/2006/relationships/notesSlide" Target="../notesSlides/notesSlide27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29" Type="http://schemas.openxmlformats.org/officeDocument/2006/relationships/image" Target="../media/image124.wmf"/><Relationship Id="rId41" Type="http://schemas.openxmlformats.org/officeDocument/2006/relationships/image" Target="../media/image13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83.bin"/><Relationship Id="rId32" Type="http://schemas.openxmlformats.org/officeDocument/2006/relationships/oleObject" Target="../embeddings/oleObject87.bin"/><Relationship Id="rId37" Type="http://schemas.openxmlformats.org/officeDocument/2006/relationships/image" Target="../media/image128.wmf"/><Relationship Id="rId40" Type="http://schemas.openxmlformats.org/officeDocument/2006/relationships/oleObject" Target="../embeddings/oleObject91.bin"/><Relationship Id="rId5" Type="http://schemas.openxmlformats.org/officeDocument/2006/relationships/image" Target="../media/image105.png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28" Type="http://schemas.openxmlformats.org/officeDocument/2006/relationships/oleObject" Target="../embeddings/oleObject85.bin"/><Relationship Id="rId36" Type="http://schemas.openxmlformats.org/officeDocument/2006/relationships/oleObject" Target="../embeddings/oleObject89.bin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119.wmf"/><Relationship Id="rId31" Type="http://schemas.openxmlformats.org/officeDocument/2006/relationships/image" Target="../media/image125.wmf"/><Relationship Id="rId4" Type="http://schemas.openxmlformats.org/officeDocument/2006/relationships/image" Target="../media/image104.png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Relationship Id="rId27" Type="http://schemas.openxmlformats.org/officeDocument/2006/relationships/image" Target="../media/image123.wmf"/><Relationship Id="rId30" Type="http://schemas.openxmlformats.org/officeDocument/2006/relationships/oleObject" Target="../embeddings/oleObject86.bin"/><Relationship Id="rId35" Type="http://schemas.openxmlformats.org/officeDocument/2006/relationships/image" Target="../media/image127.wmf"/><Relationship Id="rId8" Type="http://schemas.openxmlformats.org/officeDocument/2006/relationships/oleObject" Target="../embeddings/oleObject75.bin"/><Relationship Id="rId3" Type="http://schemas.openxmlformats.org/officeDocument/2006/relationships/image" Target="../media/image103.png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118.wmf"/><Relationship Id="rId25" Type="http://schemas.openxmlformats.org/officeDocument/2006/relationships/image" Target="../media/image122.wmf"/><Relationship Id="rId33" Type="http://schemas.openxmlformats.org/officeDocument/2006/relationships/image" Target="../media/image126.wmf"/><Relationship Id="rId38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9" Type="http://schemas.openxmlformats.org/officeDocument/2006/relationships/image" Target="../media/image139.wmf"/><Relationship Id="rId21" Type="http://schemas.openxmlformats.org/officeDocument/2006/relationships/image" Target="../media/image120.wmf"/><Relationship Id="rId34" Type="http://schemas.openxmlformats.org/officeDocument/2006/relationships/oleObject" Target="../embeddings/oleObject106.bin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18.wmf"/><Relationship Id="rId25" Type="http://schemas.openxmlformats.org/officeDocument/2006/relationships/image" Target="../media/image132.wmf"/><Relationship Id="rId33" Type="http://schemas.openxmlformats.org/officeDocument/2006/relationships/image" Target="../media/image136.wmf"/><Relationship Id="rId38" Type="http://schemas.openxmlformats.org/officeDocument/2006/relationships/oleObject" Target="../embeddings/oleObject108.bin"/><Relationship Id="rId2" Type="http://schemas.openxmlformats.org/officeDocument/2006/relationships/notesSlide" Target="../notesSlides/notesSlide28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13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5.bin"/><Relationship Id="rId37" Type="http://schemas.openxmlformats.org/officeDocument/2006/relationships/image" Target="../media/image138.wmf"/><Relationship Id="rId40" Type="http://schemas.openxmlformats.org/officeDocument/2006/relationships/image" Target="../media/image2.jpeg"/><Relationship Id="rId5" Type="http://schemas.openxmlformats.org/officeDocument/2006/relationships/image" Target="../media/image105.png"/><Relationship Id="rId15" Type="http://schemas.openxmlformats.org/officeDocument/2006/relationships/image" Target="../media/image117.wmf"/><Relationship Id="rId23" Type="http://schemas.openxmlformats.org/officeDocument/2006/relationships/image" Target="../media/image122.wmf"/><Relationship Id="rId28" Type="http://schemas.openxmlformats.org/officeDocument/2006/relationships/oleObject" Target="../embeddings/oleObject103.bin"/><Relationship Id="rId36" Type="http://schemas.openxmlformats.org/officeDocument/2006/relationships/oleObject" Target="../embeddings/oleObject107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119.wmf"/><Relationship Id="rId31" Type="http://schemas.openxmlformats.org/officeDocument/2006/relationships/image" Target="../media/image135.wmf"/><Relationship Id="rId4" Type="http://schemas.openxmlformats.org/officeDocument/2006/relationships/image" Target="../media/image104.png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104.bin"/><Relationship Id="rId35" Type="http://schemas.openxmlformats.org/officeDocument/2006/relationships/image" Target="../media/image137.wmf"/><Relationship Id="rId8" Type="http://schemas.openxmlformats.org/officeDocument/2006/relationships/oleObject" Target="../embeddings/oleObject93.bin"/><Relationship Id="rId3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48.wmf"/><Relationship Id="rId17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5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49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58.wmf"/><Relationship Id="rId26" Type="http://schemas.openxmlformats.org/officeDocument/2006/relationships/image" Target="../media/image162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29" Type="http://schemas.openxmlformats.org/officeDocument/2006/relationships/oleObject" Target="../embeddings/oleObject129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61.wmf"/><Relationship Id="rId32" Type="http://schemas.openxmlformats.org/officeDocument/2006/relationships/image" Target="../media/image165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63.wmf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64.wmf"/><Relationship Id="rId8" Type="http://schemas.openxmlformats.org/officeDocument/2006/relationships/image" Target="../media/image15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38.bin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7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69.wmf"/><Relationship Id="rId19" Type="http://schemas.openxmlformats.org/officeDocument/2006/relationships/image" Target="../media/image2.jpeg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7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jpeg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84.wmf"/><Relationship Id="rId3" Type="http://schemas.openxmlformats.org/officeDocument/2006/relationships/image" Target="../media/image174.jpeg"/><Relationship Id="rId7" Type="http://schemas.openxmlformats.org/officeDocument/2006/relationships/image" Target="../media/image178.wmf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43.bin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8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40.bin"/><Relationship Id="rId5" Type="http://schemas.openxmlformats.org/officeDocument/2006/relationships/image" Target="../media/image176.wmf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80.wmf"/><Relationship Id="rId19" Type="http://schemas.openxmlformats.org/officeDocument/2006/relationships/image" Target="../media/image2.jpeg"/><Relationship Id="rId4" Type="http://schemas.openxmlformats.org/officeDocument/2006/relationships/image" Target="../media/image175.jpeg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8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Ricardo\Documents\TOSHIBA%20EXT\fisica%20i\teor&#237;a\fuegos%20artificiales.wmv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6.png"/><Relationship Id="rId4" Type="http://schemas.openxmlformats.org/officeDocument/2006/relationships/image" Target="../media/image1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2860" y="3786190"/>
            <a:ext cx="7929618" cy="1752600"/>
          </a:xfrm>
        </p:spPr>
        <p:txBody>
          <a:bodyPr/>
          <a:lstStyle/>
          <a:p>
            <a:r>
              <a:rPr lang="es-ES" b="1" i="1" dirty="0">
                <a:solidFill>
                  <a:srgbClr val="FF0000"/>
                </a:solidFill>
              </a:rPr>
              <a:t>Impulso ,Choque y Cantidad de movimiento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000232" cy="1147192"/>
          </a:xfrm>
          <a:prstGeom prst="rect">
            <a:avLst/>
          </a:prstGeom>
          <a:noFill/>
        </p:spPr>
      </p:pic>
      <p:sp>
        <p:nvSpPr>
          <p:cNvPr id="5" name="CuadroTexto 4"/>
          <p:cNvSpPr txBox="1"/>
          <p:nvPr/>
        </p:nvSpPr>
        <p:spPr>
          <a:xfrm>
            <a:off x="0" y="6410712"/>
            <a:ext cx="34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s-A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</a:t>
            </a:r>
            <a:r>
              <a:rPr lang="es-A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Walid HANNA</a:t>
            </a:r>
          </a:p>
        </p:txBody>
      </p:sp>
    </p:spTree>
    <p:extLst>
      <p:ext uri="{BB962C8B-B14F-4D97-AF65-F5344CB8AC3E}">
        <p14:creationId xmlns:p14="http://schemas.microsoft.com/office/powerpoint/2010/main" val="204995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841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“Si la suma vectorial de las fuerzas externas sobre un sistema es cero, la cantidad de movimiento total del sistema es constante.”</a:t>
            </a: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3352" y="908720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Principio de conservación de la cantidad de movimiento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0"/>
              <p:cNvSpPr txBox="1"/>
              <p:nvPr/>
            </p:nvSpPr>
            <p:spPr>
              <a:xfrm>
                <a:off x="2989943" y="3265577"/>
                <a:ext cx="5770710" cy="12102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CL" sz="3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0= </m:t>
                      </m:r>
                      <m:f>
                        <m:fPr>
                          <m:ctrlPr>
                            <a:rPr lang="es-CL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es-CL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∴</m:t>
                      </m:r>
                      <m:r>
                        <a:rPr lang="es-AR" sz="3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̅"/>
                          <m:ctrlPr>
                            <a:rPr lang="es-CL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s-AR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𝒄𝒕𝒆</m:t>
                      </m:r>
                    </m:oMath>
                  </m:oMathPara>
                </a14:m>
                <a:endParaRPr lang="es-CL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43" y="3265577"/>
                <a:ext cx="5770710" cy="1210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3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841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3352" y="908720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Principio de conservación de la cantidad de movimiento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0"/>
              <p:cNvSpPr txBox="1"/>
              <p:nvPr/>
            </p:nvSpPr>
            <p:spPr>
              <a:xfrm>
                <a:off x="11507202" y="9477672"/>
                <a:ext cx="5770710" cy="12102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CL" sz="3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0= </m:t>
                      </m:r>
                      <m:f>
                        <m:fPr>
                          <m:ctrlPr>
                            <a:rPr lang="es-CL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es-CL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∴</m:t>
                      </m:r>
                      <m:r>
                        <a:rPr lang="es-AR" sz="3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̅"/>
                          <m:ctrlPr>
                            <a:rPr lang="es-CL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s-AR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𝒄𝒕𝒆</m:t>
                      </m:r>
                    </m:oMath>
                  </m:oMathPara>
                </a14:m>
                <a:endParaRPr lang="es-CL" sz="3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202" y="9477672"/>
                <a:ext cx="5770710" cy="1210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74" y="1668410"/>
            <a:ext cx="6824317" cy="5118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0"/>
              <p:cNvSpPr txBox="1"/>
              <p:nvPr/>
            </p:nvSpPr>
            <p:spPr>
              <a:xfrm>
                <a:off x="7248128" y="2011120"/>
                <a:ext cx="4414762" cy="837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AR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AR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</m:nary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0= 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∴</m:t>
                      </m:r>
                      <m:r>
                        <a:rPr lang="es-AR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̅"/>
                          <m:ctrlPr>
                            <a:rPr lang="es-CL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s-A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𝒄𝒕𝒆</m:t>
                      </m:r>
                    </m:oMath>
                  </m:oMathPara>
                </a14:m>
                <a:endParaRPr lang="es-CL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011120"/>
                <a:ext cx="4414762" cy="837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0"/>
              <p:cNvSpPr txBox="1"/>
              <p:nvPr/>
            </p:nvSpPr>
            <p:spPr>
              <a:xfrm>
                <a:off x="7273627" y="3007184"/>
                <a:ext cx="4414762" cy="4292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s-CL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27" y="3007184"/>
                <a:ext cx="4414762" cy="429220"/>
              </a:xfrm>
              <a:prstGeom prst="rect">
                <a:avLst/>
              </a:prstGeom>
              <a:blipFill>
                <a:blip r:embed="rId7"/>
                <a:stretch>
                  <a:fillRect b="-1126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60"/>
              <p:cNvSpPr txBox="1"/>
              <p:nvPr/>
            </p:nvSpPr>
            <p:spPr>
              <a:xfrm>
                <a:off x="7277967" y="3684863"/>
                <a:ext cx="4414762" cy="45134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𝒓𝒊𝒇𝒍𝒆</m:t>
                              </m:r>
                            </m:sub>
                          </m:sSub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s-AR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𝒃𝒂𝒍𝒂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67" y="3684863"/>
                <a:ext cx="4414762" cy="451342"/>
              </a:xfrm>
              <a:prstGeom prst="rect">
                <a:avLst/>
              </a:prstGeom>
              <a:blipFill>
                <a:blip r:embed="rId8"/>
                <a:stretch>
                  <a:fillRect b="-9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0"/>
              <p:cNvSpPr txBox="1"/>
              <p:nvPr/>
            </p:nvSpPr>
            <p:spPr>
              <a:xfrm>
                <a:off x="7392144" y="4323288"/>
                <a:ext cx="4414762" cy="4292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𝒓𝒊𝒇𝒍𝒆</m:t>
                          </m:r>
                        </m:sub>
                      </m:sSub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𝒓𝒊𝒇𝒍𝒆</m:t>
                          </m:r>
                        </m:sub>
                      </m:sSub>
                      <m:r>
                        <a:rPr lang="es-A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𝒃𝒂𝒍𝒂</m:t>
                          </m:r>
                        </m:sub>
                      </m:sSub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𝒃𝒂𝒍𝒂</m:t>
                          </m:r>
                        </m:sub>
                      </m:sSub>
                    </m:oMath>
                  </m:oMathPara>
                </a14:m>
                <a:endParaRPr lang="es-CL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4323288"/>
                <a:ext cx="4414762" cy="429220"/>
              </a:xfrm>
              <a:prstGeom prst="rect">
                <a:avLst/>
              </a:prstGeom>
              <a:blipFill>
                <a:blip r:embed="rId9"/>
                <a:stretch>
                  <a:fillRect b="-1126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0"/>
              <p:cNvSpPr txBox="1"/>
              <p:nvPr/>
            </p:nvSpPr>
            <p:spPr>
              <a:xfrm>
                <a:off x="7405067" y="5008707"/>
                <a:ext cx="4414762" cy="4292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𝒓𝒊𝒇𝒍𝒆</m:t>
                          </m:r>
                        </m:sub>
                      </m:sSub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𝒓𝒊𝒇𝒍𝒆</m:t>
                          </m:r>
                        </m:sub>
                      </m:sSub>
                      <m:r>
                        <a:rPr lang="es-A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𝒃𝒂𝒍𝒂</m:t>
                          </m:r>
                        </m:sub>
                      </m:sSub>
                      <m:sSub>
                        <m:sSubPr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𝒃𝒂𝒍𝒂</m:t>
                          </m:r>
                        </m:sub>
                      </m:sSub>
                    </m:oMath>
                  </m:oMathPara>
                </a14:m>
                <a:endParaRPr lang="es-CL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067" y="5008707"/>
                <a:ext cx="4414762" cy="429220"/>
              </a:xfrm>
              <a:prstGeom prst="rect">
                <a:avLst/>
              </a:prstGeom>
              <a:blipFill>
                <a:blip r:embed="rId10"/>
                <a:stretch>
                  <a:fillRect b="-128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0"/>
              <p:cNvSpPr txBox="1"/>
              <p:nvPr/>
            </p:nvSpPr>
            <p:spPr>
              <a:xfrm>
                <a:off x="7392144" y="5750467"/>
                <a:ext cx="4414762" cy="7560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𝒓𝒊𝒇𝒍𝒆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𝒃𝒂𝒍𝒂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AR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𝒃𝒂𝒍𝒂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𝒓𝒊𝒇𝒍𝒆</m:t>
                              </m:r>
                            </m:sub>
                          </m:sSub>
                        </m:den>
                      </m:f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=−0,5 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CL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5750467"/>
                <a:ext cx="4414762" cy="7560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/>
          <p:cNvGrpSpPr/>
          <p:nvPr/>
        </p:nvGrpSpPr>
        <p:grpSpPr>
          <a:xfrm>
            <a:off x="505974" y="3904839"/>
            <a:ext cx="1488001" cy="1103868"/>
            <a:chOff x="258674" y="3785745"/>
            <a:chExt cx="1488001" cy="1103868"/>
          </a:xfrm>
        </p:grpSpPr>
        <p:sp>
          <p:nvSpPr>
            <p:cNvPr id="19" name="CuadroTexto 18"/>
            <p:cNvSpPr txBox="1"/>
            <p:nvPr/>
          </p:nvSpPr>
          <p:spPr>
            <a:xfrm>
              <a:off x="1347011" y="4566448"/>
              <a:ext cx="39966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258674" y="3785745"/>
              <a:ext cx="1220818" cy="942285"/>
              <a:chOff x="279795" y="3772537"/>
              <a:chExt cx="1220818" cy="942285"/>
            </a:xfrm>
          </p:grpSpPr>
          <p:cxnSp>
            <p:nvCxnSpPr>
              <p:cNvPr id="11" name="Conector recto de flecha 10"/>
              <p:cNvCxnSpPr/>
              <p:nvPr/>
            </p:nvCxnSpPr>
            <p:spPr>
              <a:xfrm flipV="1">
                <a:off x="662137" y="3800411"/>
                <a:ext cx="0" cy="9144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>
                <a:off x="479376" y="4537897"/>
                <a:ext cx="102123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CuadroTexto 22"/>
              <p:cNvSpPr txBox="1"/>
              <p:nvPr/>
            </p:nvSpPr>
            <p:spPr>
              <a:xfrm>
                <a:off x="279795" y="3772537"/>
                <a:ext cx="39966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58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3352" y="2564904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C" sz="10000" b="0" i="1" dirty="0"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CHOQUES</a:t>
            </a:r>
          </a:p>
        </p:txBody>
      </p:sp>
    </p:spTree>
    <p:extLst>
      <p:ext uri="{BB962C8B-B14F-4D97-AF65-F5344CB8AC3E}">
        <p14:creationId xmlns:p14="http://schemas.microsoft.com/office/powerpoint/2010/main" val="144840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Choque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“Iteración vigorosa entre con duración relativamente corta.”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1983" y="2540838"/>
            <a:ext cx="112332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SzPct val="68000"/>
              <a:buFont typeface="Wingdings" panose="05000000000000000000" pitchFamily="2" charset="2"/>
              <a:buChar char="v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los choques, las fuerzas entre los cuerpos son muchos mayores que las externas, por lo tanto podemos tratar a los cuerpos como sistema asilado. </a:t>
            </a:r>
          </a:p>
          <a:p>
            <a:pPr marL="457200" indent="-457200" algn="just">
              <a:buSzPct val="68000"/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ct val="68000"/>
              <a:buFont typeface="Wingdings" panose="05000000000000000000" pitchFamily="2" charset="2"/>
              <a:buChar char="v"/>
            </a:pPr>
            <a:r>
              <a:rPr lang="es-EC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cantidad de movimiento total del sistema ser</a:t>
            </a:r>
            <a:r>
              <a:rPr lang="es-AR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 igual antes y después del choque</a:t>
            </a:r>
            <a:r>
              <a:rPr lang="es-EC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474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Choque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dos tipos de choque: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Inelástico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Elástico</a:t>
            </a:r>
          </a:p>
        </p:txBody>
      </p:sp>
    </p:spTree>
    <p:extLst>
      <p:ext uri="{BB962C8B-B14F-4D97-AF65-F5344CB8AC3E}">
        <p14:creationId xmlns:p14="http://schemas.microsoft.com/office/powerpoint/2010/main" val="88323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Choque Inelástico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28543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toda colisión donde la energía cinética no se conserva.</a:t>
            </a: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además, luego del choque los cuerpos se pegan y se mueven como uno solo, decimos que ese choque es </a:t>
            </a:r>
            <a:r>
              <a:rPr lang="es-EC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totalmente inelástico</a:t>
            </a: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marL="0" indent="0" algn="just">
              <a:buNone/>
            </a:pPr>
            <a:endParaRPr lang="es-EC" sz="3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¡CUIDADO!: los choques inelásticos no son solo aquellos en los que los cuerpos quedan pegados. Si dos autos colisionan violentamente y rebotan, el trabajo efectuado para deformar la estructura del auto no puede recuperarse como energía cinética, de modo que el choque es inelástico. </a:t>
            </a:r>
          </a:p>
        </p:txBody>
      </p:sp>
    </p:spTree>
    <p:extLst>
      <p:ext uri="{BB962C8B-B14F-4D97-AF65-F5344CB8AC3E}">
        <p14:creationId xmlns:p14="http://schemas.microsoft.com/office/powerpoint/2010/main" val="333651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Choque Inelástico – Péndulo balístico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28543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bala de 10 gramos choca contra un péndulo balístico de 2 kg, en la primera oscilación el péndulo se eleva 16 cm.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Calcular la velocidad de la bala antes del impacto.</a:t>
            </a:r>
          </a:p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Calcular la energía cinética de la bala antes del choque</a:t>
            </a:r>
          </a:p>
          <a:p>
            <a:pPr marL="0" indent="0" algn="just">
              <a:buNone/>
            </a:pP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140969"/>
            <a:ext cx="4299063" cy="363545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5085184"/>
            <a:ext cx="1248885" cy="990586"/>
            <a:chOff x="258674" y="3785745"/>
            <a:chExt cx="1488001" cy="1103868"/>
          </a:xfrm>
        </p:grpSpPr>
        <p:sp>
          <p:nvSpPr>
            <p:cNvPr id="13" name="CuadroTexto 12"/>
            <p:cNvSpPr txBox="1"/>
            <p:nvPr/>
          </p:nvSpPr>
          <p:spPr>
            <a:xfrm>
              <a:off x="1347011" y="4566448"/>
              <a:ext cx="39966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58674" y="3785745"/>
              <a:ext cx="1220818" cy="942285"/>
              <a:chOff x="279795" y="3772537"/>
              <a:chExt cx="1220818" cy="942285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 flipV="1">
                <a:off x="662137" y="3800411"/>
                <a:ext cx="0" cy="9144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>
                <a:off x="479376" y="4537897"/>
                <a:ext cx="102123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CuadroTexto 16"/>
              <p:cNvSpPr txBox="1"/>
              <p:nvPr/>
            </p:nvSpPr>
            <p:spPr>
              <a:xfrm>
                <a:off x="279795" y="3772537"/>
                <a:ext cx="39966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92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Choque Inelástico – Péndulo balístico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926608" y="1663850"/>
            <a:ext cx="8265392" cy="42854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just">
              <a:buNone/>
            </a:pPr>
            <a:r>
              <a:rPr lang="es-A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 etapa:</a:t>
            </a:r>
            <a:r>
              <a:rPr lang="es-A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choque entre la bala y el bloque. Choque inelástico.</a:t>
            </a:r>
          </a:p>
          <a:p>
            <a:pPr marL="109728" indent="0" algn="just">
              <a:buNone/>
            </a:pP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conserva la cantidad de movimiento en el eje x antes y después del choque. La energía mecánica no se conserva porque actúa una fuerza no conservativa en el sistema (fricción entre bala y bloque).</a:t>
            </a:r>
          </a:p>
          <a:p>
            <a:pPr marL="109728" indent="0" algn="just">
              <a:buNone/>
            </a:pP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s-A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s-A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s-A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s-A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s-A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es-A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Segunda etapa:</a:t>
            </a:r>
            <a:r>
              <a:rPr lang="es-A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después del choque, el bloque y la bala se mueven juntos. </a:t>
            </a:r>
            <a:r>
              <a:rPr lang="es-A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solamente la fuerza peso (fuerza conservativa) en el sistema </a:t>
            </a:r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bloque – bala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 conserva la energía mecánica. </a:t>
            </a:r>
          </a:p>
          <a:p>
            <a:pPr marL="109728" indent="0">
              <a:buNone/>
            </a:pP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852" y="3148769"/>
            <a:ext cx="2705100" cy="13525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1482" y="3294361"/>
            <a:ext cx="313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Conservación de la cantidad de movimiento en el eje x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791744" y="5915575"/>
            <a:ext cx="4099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Conservación de la energía mecánica </a:t>
            </a:r>
          </a:p>
          <a:p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</a:t>
            </a:r>
            <a:r>
              <a:rPr lang="es-A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s-A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b="15325"/>
          <a:stretch/>
        </p:blipFill>
        <p:spPr>
          <a:xfrm>
            <a:off x="7891617" y="5348267"/>
            <a:ext cx="3667730" cy="15345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71495" y="2072048"/>
            <a:ext cx="3863428" cy="3359123"/>
            <a:chOff x="371495" y="2072048"/>
            <a:chExt cx="3863428" cy="335912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95" y="2072048"/>
              <a:ext cx="3535546" cy="2989791"/>
            </a:xfrm>
            <a:prstGeom prst="rect">
              <a:avLst/>
            </a:prstGeom>
          </p:spPr>
        </p:pic>
        <p:cxnSp>
          <p:nvCxnSpPr>
            <p:cNvPr id="18" name="Conector recto 17"/>
            <p:cNvCxnSpPr/>
            <p:nvPr/>
          </p:nvCxnSpPr>
          <p:spPr>
            <a:xfrm>
              <a:off x="2280027" y="4797152"/>
              <a:ext cx="13677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2495600" y="4869160"/>
              <a:ext cx="10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EP= 0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3231673" y="3419078"/>
              <a:ext cx="10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s-A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487723" y="5061839"/>
              <a:ext cx="10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s-A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-27377" y="3320979"/>
            <a:ext cx="1248885" cy="990586"/>
            <a:chOff x="258674" y="3785745"/>
            <a:chExt cx="1488001" cy="1103868"/>
          </a:xfrm>
        </p:grpSpPr>
        <p:sp>
          <p:nvSpPr>
            <p:cNvPr id="13" name="CuadroTexto 12"/>
            <p:cNvSpPr txBox="1"/>
            <p:nvPr/>
          </p:nvSpPr>
          <p:spPr>
            <a:xfrm>
              <a:off x="1347011" y="4566448"/>
              <a:ext cx="39966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58674" y="3785745"/>
              <a:ext cx="1220818" cy="942285"/>
              <a:chOff x="279795" y="3772537"/>
              <a:chExt cx="1220818" cy="942285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 flipV="1">
                <a:off x="662137" y="3800411"/>
                <a:ext cx="0" cy="9144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>
                <a:off x="479376" y="4537897"/>
                <a:ext cx="102123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CuadroTexto 16"/>
              <p:cNvSpPr txBox="1"/>
              <p:nvPr/>
            </p:nvSpPr>
            <p:spPr>
              <a:xfrm>
                <a:off x="279795" y="3772537"/>
                <a:ext cx="39966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96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Choque Inelástico – Péndulo balístico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719235" y="4066199"/>
            <a:ext cx="2214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Reemplazando en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4755183"/>
            <a:ext cx="4868340" cy="2102817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71495" y="2072048"/>
            <a:ext cx="3863428" cy="3359123"/>
            <a:chOff x="371495" y="2072048"/>
            <a:chExt cx="3863428" cy="335912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95" y="2072048"/>
              <a:ext cx="3535546" cy="2989791"/>
            </a:xfrm>
            <a:prstGeom prst="rect">
              <a:avLst/>
            </a:prstGeom>
          </p:spPr>
        </p:pic>
        <p:cxnSp>
          <p:nvCxnSpPr>
            <p:cNvPr id="18" name="Conector recto 17"/>
            <p:cNvCxnSpPr/>
            <p:nvPr/>
          </p:nvCxnSpPr>
          <p:spPr>
            <a:xfrm>
              <a:off x="2280027" y="4797152"/>
              <a:ext cx="13677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2495600" y="4869160"/>
              <a:ext cx="10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EP= 0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3231673" y="3419078"/>
              <a:ext cx="10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s-A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487723" y="5061839"/>
              <a:ext cx="1003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s-AR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-27377" y="3320979"/>
            <a:ext cx="1248885" cy="990586"/>
            <a:chOff x="258674" y="3785745"/>
            <a:chExt cx="1488001" cy="1103868"/>
          </a:xfrm>
        </p:grpSpPr>
        <p:sp>
          <p:nvSpPr>
            <p:cNvPr id="13" name="CuadroTexto 12"/>
            <p:cNvSpPr txBox="1"/>
            <p:nvPr/>
          </p:nvSpPr>
          <p:spPr>
            <a:xfrm>
              <a:off x="1347011" y="4566448"/>
              <a:ext cx="39966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58674" y="3785745"/>
              <a:ext cx="1220818" cy="942285"/>
              <a:chOff x="279795" y="3772537"/>
              <a:chExt cx="1220818" cy="942285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 flipV="1">
                <a:off x="662137" y="3800411"/>
                <a:ext cx="0" cy="9144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>
                <a:off x="479376" y="4537897"/>
                <a:ext cx="102123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CuadroTexto 16"/>
              <p:cNvSpPr txBox="1"/>
              <p:nvPr/>
            </p:nvSpPr>
            <p:spPr>
              <a:xfrm>
                <a:off x="279795" y="3772537"/>
                <a:ext cx="39966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190" y="2561944"/>
            <a:ext cx="2085777" cy="857860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>
            <a:off x="8400256" y="2963877"/>
            <a:ext cx="720080" cy="262608"/>
          </a:xfrm>
          <a:prstGeom prst="rightArrow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145" y="4117871"/>
            <a:ext cx="2124075" cy="3429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8592" y="2618902"/>
            <a:ext cx="3988559" cy="9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Choque Elástico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28543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toda colisión donde la energía cinética del sistema se conserva.</a:t>
            </a: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existe deformación de los cuerpos. </a:t>
            </a:r>
          </a:p>
          <a:p>
            <a:pPr marL="0" indent="0" algn="just">
              <a:buNone/>
            </a:pPr>
            <a:endParaRPr lang="es-EC" sz="3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4151784" y="2305843"/>
                <a:ext cx="2703753" cy="590996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𝑠𝑖𝑠𝑡</m:t>
                          </m:r>
                        </m:sub>
                      </m:sSub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𝑠𝑖𝑠𝑡</m:t>
                          </m:r>
                        </m:sub>
                      </m:sSub>
                    </m:oMath>
                  </m:oMathPara>
                </a14:m>
                <a:endParaRPr lang="es-CL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2305843"/>
                <a:ext cx="2703753" cy="590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2" y="4006181"/>
            <a:ext cx="4342534" cy="2770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5503660" y="3940501"/>
                <a:ext cx="6427785" cy="812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  <m:sup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5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60" y="3940501"/>
                <a:ext cx="6427785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5521459" y="5085443"/>
                <a:ext cx="6331733" cy="549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  <m:sup/>
                      </m:sSup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/>
                      </m:sSup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r>
                        <a:rPr lang="es-AR" sz="25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AR" sz="25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AR" sz="25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459" y="5085443"/>
                <a:ext cx="6331733" cy="549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211740" y="4963605"/>
            <a:ext cx="1248885" cy="990586"/>
            <a:chOff x="258674" y="3785745"/>
            <a:chExt cx="1488001" cy="1103868"/>
          </a:xfrm>
        </p:grpSpPr>
        <p:sp>
          <p:nvSpPr>
            <p:cNvPr id="13" name="CuadroTexto 12"/>
            <p:cNvSpPr txBox="1"/>
            <p:nvPr/>
          </p:nvSpPr>
          <p:spPr>
            <a:xfrm>
              <a:off x="1347011" y="4566448"/>
              <a:ext cx="39966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58674" y="3785745"/>
              <a:ext cx="1220818" cy="942285"/>
              <a:chOff x="279795" y="3772537"/>
              <a:chExt cx="1220818" cy="942285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 flipV="1">
                <a:off x="662137" y="3800411"/>
                <a:ext cx="0" cy="9144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>
                <a:off x="479376" y="4537897"/>
                <a:ext cx="102123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CuadroTexto 16"/>
              <p:cNvSpPr txBox="1"/>
              <p:nvPr/>
            </p:nvSpPr>
            <p:spPr>
              <a:xfrm>
                <a:off x="279795" y="3772537"/>
                <a:ext cx="39966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93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340768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algunas preguntas en las que no pueden contestarse aplicando de manera directa la segunda ley de Newton. 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ejemplo de ello sería hacia donde se moverán los restos de un camión de 18 ruedas que choca con un auto compacto.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dirección debo darle a la bola blanca para meter la bola 8 en un determinado lugar?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0"/>
              <p:cNvSpPr txBox="1"/>
              <p:nvPr/>
            </p:nvSpPr>
            <p:spPr>
              <a:xfrm>
                <a:off x="7464152" y="1772816"/>
                <a:ext cx="1944216" cy="76309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CL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s-AR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s-CL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1772816"/>
                <a:ext cx="1944216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47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2" name="AutoShape 50"/>
          <p:cNvSpPr>
            <a:spLocks noChangeArrowheads="1"/>
          </p:cNvSpPr>
          <p:nvPr/>
        </p:nvSpPr>
        <p:spPr bwMode="auto">
          <a:xfrm>
            <a:off x="6417733" y="3571876"/>
            <a:ext cx="5774267" cy="1192212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4321" name="AutoShape 49"/>
          <p:cNvSpPr>
            <a:spLocks noChangeArrowheads="1"/>
          </p:cNvSpPr>
          <p:nvPr/>
        </p:nvSpPr>
        <p:spPr bwMode="auto">
          <a:xfrm>
            <a:off x="0" y="3587752"/>
            <a:ext cx="5774267" cy="1192213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</a:ln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2012951" y="1330325"/>
          <a:ext cx="2770716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cuación" r:id="rId3" imgW="787058" imgH="215806" progId="Equation.3">
                  <p:embed/>
                </p:oleObj>
              </mc:Choice>
              <mc:Fallback>
                <p:oleObj name="Ecuación" r:id="rId3" imgW="787058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1" y="1330325"/>
                        <a:ext cx="2770716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1"/>
          <p:cNvGraphicFramePr>
            <a:graphicFrameLocks noChangeAspect="1"/>
          </p:cNvGraphicFramePr>
          <p:nvPr/>
        </p:nvGraphicFramePr>
        <p:xfrm>
          <a:off x="5173133" y="1330325"/>
          <a:ext cx="325966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cuación" r:id="rId5" imgW="926698" imgH="215806" progId="Equation.3">
                  <p:embed/>
                </p:oleObj>
              </mc:Choice>
              <mc:Fallback>
                <p:oleObj name="Ecuación" r:id="rId5" imgW="926698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133" y="1330325"/>
                        <a:ext cx="325966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2"/>
          <p:cNvGraphicFramePr>
            <a:graphicFrameLocks noChangeAspect="1"/>
          </p:cNvGraphicFramePr>
          <p:nvPr/>
        </p:nvGraphicFramePr>
        <p:xfrm>
          <a:off x="1113367" y="1924050"/>
          <a:ext cx="397086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cuación" r:id="rId7" imgW="1002865" imgH="241195" progId="Equation.3">
                  <p:embed/>
                </p:oleObj>
              </mc:Choice>
              <mc:Fallback>
                <p:oleObj name="Ecuación" r:id="rId7" imgW="1002865" imgH="24119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367" y="1924050"/>
                        <a:ext cx="397086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3"/>
          <p:cNvGraphicFramePr>
            <a:graphicFrameLocks noChangeAspect="1"/>
          </p:cNvGraphicFramePr>
          <p:nvPr/>
        </p:nvGraphicFramePr>
        <p:xfrm>
          <a:off x="5200651" y="1917700"/>
          <a:ext cx="4521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cuación" r:id="rId9" imgW="1143000" imgH="241300" progId="Equation.3">
                  <p:embed/>
                </p:oleObj>
              </mc:Choice>
              <mc:Fallback>
                <p:oleObj name="Ecuación" r:id="rId9" imgW="1143000" imgH="241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1" y="1917700"/>
                        <a:ext cx="45212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32" name="Text Box 20"/>
          <p:cNvSpPr txBox="1">
            <a:spLocks noChangeAspect="1" noChangeArrowheads="1"/>
          </p:cNvSpPr>
          <p:nvPr/>
        </p:nvSpPr>
        <p:spPr bwMode="auto">
          <a:xfrm>
            <a:off x="309522" y="831835"/>
            <a:ext cx="3852333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Choque elástico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4318" name="AutoShape 46"/>
          <p:cNvSpPr>
            <a:spLocks noChangeArrowheads="1"/>
          </p:cNvSpPr>
          <p:nvPr/>
        </p:nvSpPr>
        <p:spPr bwMode="auto">
          <a:xfrm>
            <a:off x="0" y="2725738"/>
            <a:ext cx="12191999" cy="774700"/>
          </a:xfrm>
          <a:prstGeom prst="roundRect">
            <a:avLst>
              <a:gd name="adj" fmla="val 291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Conociendo las masas y velocidades </a:t>
            </a:r>
            <a:r>
              <a:rPr lang="es-ES_tradnl" sz="2400" b="0" dirty="0" err="1"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, tenemos dos ecuaciones con dos incógnitas. Operando tenemos:</a:t>
            </a:r>
            <a:endParaRPr lang="es-AR" sz="24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7"/>
          <p:cNvGraphicFramePr>
            <a:graphicFrameLocks noChangeAspect="1"/>
          </p:cNvGraphicFramePr>
          <p:nvPr/>
        </p:nvGraphicFramePr>
        <p:xfrm>
          <a:off x="95208" y="3571876"/>
          <a:ext cx="5615516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cuación" r:id="rId11" imgW="1803240" imgH="431640" progId="Equation.3">
                  <p:embed/>
                </p:oleObj>
              </mc:Choice>
              <mc:Fallback>
                <p:oleObj name="Ecuación" r:id="rId11" imgW="18032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8" y="3571876"/>
                        <a:ext cx="5615516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8"/>
          <p:cNvGraphicFramePr>
            <a:graphicFrameLocks noChangeAspect="1"/>
          </p:cNvGraphicFramePr>
          <p:nvPr/>
        </p:nvGraphicFramePr>
        <p:xfrm>
          <a:off x="6491817" y="3562359"/>
          <a:ext cx="5664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cuación" r:id="rId13" imgW="1816100" imgH="431800" progId="Equation.3">
                  <p:embed/>
                </p:oleObj>
              </mc:Choice>
              <mc:Fallback>
                <p:oleObj name="Ecuación" r:id="rId13" imgW="18161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817" y="3562359"/>
                        <a:ext cx="56642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3" name="AutoShape 51"/>
          <p:cNvSpPr>
            <a:spLocks noChangeArrowheads="1"/>
          </p:cNvSpPr>
          <p:nvPr/>
        </p:nvSpPr>
        <p:spPr bwMode="auto">
          <a:xfrm>
            <a:off x="1" y="4943476"/>
            <a:ext cx="2072217" cy="569913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 dirty="0"/>
              <a:t>Si m</a:t>
            </a:r>
            <a:r>
              <a:rPr lang="es-ES_tradnl" sz="2400" b="0" baseline="-25000" dirty="0"/>
              <a:t>1</a:t>
            </a:r>
            <a:r>
              <a:rPr lang="es-ES_tradnl" sz="2400" b="0" dirty="0"/>
              <a:t>=m</a:t>
            </a:r>
            <a:r>
              <a:rPr lang="es-ES_tradnl" sz="2400" b="0" baseline="-25000" dirty="0"/>
              <a:t>2</a:t>
            </a:r>
            <a:endParaRPr lang="es-AR" sz="2400" b="0" dirty="0"/>
          </a:p>
        </p:txBody>
      </p:sp>
      <p:sp>
        <p:nvSpPr>
          <p:cNvPr id="54324" name="AutoShape 52"/>
          <p:cNvSpPr>
            <a:spLocks noChangeArrowheads="1"/>
          </p:cNvSpPr>
          <p:nvPr/>
        </p:nvSpPr>
        <p:spPr bwMode="auto">
          <a:xfrm>
            <a:off x="2156884" y="4986339"/>
            <a:ext cx="742949" cy="541337"/>
          </a:xfrm>
          <a:prstGeom prst="rightArrow">
            <a:avLst>
              <a:gd name="adj1" fmla="val 50000"/>
              <a:gd name="adj2" fmla="val 25733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54325" name="AutoShape 53"/>
          <p:cNvSpPr>
            <a:spLocks noChangeArrowheads="1"/>
          </p:cNvSpPr>
          <p:nvPr/>
        </p:nvSpPr>
        <p:spPr bwMode="auto">
          <a:xfrm>
            <a:off x="2984500" y="4913313"/>
            <a:ext cx="2491317" cy="67945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/>
              <a:t>u</a:t>
            </a:r>
            <a:r>
              <a:rPr lang="es-ES_tradnl" sz="2400" b="0" baseline="-25000"/>
              <a:t>1</a:t>
            </a:r>
            <a:r>
              <a:rPr lang="es-ES_tradnl" sz="2400" b="0"/>
              <a:t>=v</a:t>
            </a:r>
            <a:r>
              <a:rPr lang="es-ES_tradnl" sz="2400" b="0" baseline="-25000"/>
              <a:t>2</a:t>
            </a:r>
            <a:r>
              <a:rPr lang="es-ES_tradnl" sz="2400" b="0"/>
              <a:t> ; v</a:t>
            </a:r>
            <a:r>
              <a:rPr lang="es-ES_tradnl" sz="2400" b="0" baseline="-25000"/>
              <a:t>1</a:t>
            </a:r>
            <a:r>
              <a:rPr lang="es-ES_tradnl" sz="2400" b="0"/>
              <a:t>=u</a:t>
            </a:r>
            <a:r>
              <a:rPr lang="es-ES_tradnl" sz="2400" b="0" baseline="-25000"/>
              <a:t>2</a:t>
            </a:r>
            <a:endParaRPr lang="es-AR" sz="2400" b="0" baseline="-25000"/>
          </a:p>
        </p:txBody>
      </p:sp>
      <p:sp>
        <p:nvSpPr>
          <p:cNvPr id="54326" name="AutoShape 54"/>
          <p:cNvSpPr>
            <a:spLocks noChangeArrowheads="1"/>
          </p:cNvSpPr>
          <p:nvPr/>
        </p:nvSpPr>
        <p:spPr bwMode="auto">
          <a:xfrm>
            <a:off x="1" y="5749926"/>
            <a:ext cx="2072217" cy="569913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/>
              <a:t>Si v</a:t>
            </a:r>
            <a:r>
              <a:rPr lang="es-ES_tradnl" sz="2400" b="0" baseline="-25000"/>
              <a:t>2</a:t>
            </a:r>
            <a:r>
              <a:rPr lang="es-ES_tradnl" sz="2400" b="0"/>
              <a:t>=0</a:t>
            </a:r>
            <a:endParaRPr lang="es-AR" sz="2400" b="0"/>
          </a:p>
        </p:txBody>
      </p:sp>
      <p:sp>
        <p:nvSpPr>
          <p:cNvPr id="54327" name="AutoShape 55"/>
          <p:cNvSpPr>
            <a:spLocks noChangeArrowheads="1"/>
          </p:cNvSpPr>
          <p:nvPr/>
        </p:nvSpPr>
        <p:spPr bwMode="auto">
          <a:xfrm>
            <a:off x="2137834" y="6119814"/>
            <a:ext cx="742951" cy="541337"/>
          </a:xfrm>
          <a:prstGeom prst="rightArrow">
            <a:avLst>
              <a:gd name="adj1" fmla="val 50000"/>
              <a:gd name="adj2" fmla="val 25733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54328" name="AutoShape 56"/>
          <p:cNvSpPr>
            <a:spLocks noChangeArrowheads="1"/>
          </p:cNvSpPr>
          <p:nvPr/>
        </p:nvSpPr>
        <p:spPr bwMode="auto">
          <a:xfrm>
            <a:off x="2984500" y="6034089"/>
            <a:ext cx="2491317" cy="638175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/>
              <a:t>u</a:t>
            </a:r>
            <a:r>
              <a:rPr lang="es-ES_tradnl" sz="2400" b="0" baseline="-25000"/>
              <a:t>1</a:t>
            </a:r>
            <a:r>
              <a:rPr lang="es-ES_tradnl" sz="2400" b="0"/>
              <a:t>=0 ; v</a:t>
            </a:r>
            <a:r>
              <a:rPr lang="es-ES_tradnl" sz="2400" b="0" baseline="-25000"/>
              <a:t>1</a:t>
            </a:r>
            <a:r>
              <a:rPr lang="es-ES_tradnl" sz="2400" b="0"/>
              <a:t>=u</a:t>
            </a:r>
            <a:r>
              <a:rPr lang="es-ES_tradnl" sz="2400" b="0" baseline="-25000"/>
              <a:t>2</a:t>
            </a:r>
            <a:endParaRPr lang="es-AR" sz="2400" b="0" baseline="-25000"/>
          </a:p>
        </p:txBody>
      </p:sp>
      <p:sp>
        <p:nvSpPr>
          <p:cNvPr id="54329" name="AutoShape 57"/>
          <p:cNvSpPr>
            <a:spLocks noChangeArrowheads="1"/>
          </p:cNvSpPr>
          <p:nvPr/>
        </p:nvSpPr>
        <p:spPr bwMode="auto">
          <a:xfrm>
            <a:off x="1" y="6288088"/>
            <a:ext cx="2072217" cy="569912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/>
              <a:t>y m</a:t>
            </a:r>
            <a:r>
              <a:rPr lang="es-ES_tradnl" sz="2400" b="0" baseline="-25000"/>
              <a:t>1</a:t>
            </a:r>
            <a:r>
              <a:rPr lang="es-ES_tradnl" sz="2400" b="0"/>
              <a:t>=m</a:t>
            </a:r>
            <a:r>
              <a:rPr lang="es-ES_tradnl" sz="2400" b="0" baseline="-25000"/>
              <a:t>2</a:t>
            </a:r>
            <a:endParaRPr lang="es-AR" sz="2400" b="0"/>
          </a:p>
        </p:txBody>
      </p:sp>
      <p:sp>
        <p:nvSpPr>
          <p:cNvPr id="54330" name="AutoShape 58"/>
          <p:cNvSpPr>
            <a:spLocks noChangeArrowheads="1"/>
          </p:cNvSpPr>
          <p:nvPr/>
        </p:nvSpPr>
        <p:spPr bwMode="auto">
          <a:xfrm>
            <a:off x="6421968" y="4784738"/>
            <a:ext cx="2072217" cy="50165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/>
              <a:t>Si v</a:t>
            </a:r>
            <a:r>
              <a:rPr lang="es-ES_tradnl" sz="2400" b="0" baseline="-25000"/>
              <a:t>2</a:t>
            </a:r>
            <a:r>
              <a:rPr lang="es-ES_tradnl" sz="2400" b="0"/>
              <a:t>=0</a:t>
            </a:r>
            <a:endParaRPr lang="es-AR" sz="2400" b="0"/>
          </a:p>
        </p:txBody>
      </p:sp>
      <p:sp>
        <p:nvSpPr>
          <p:cNvPr id="54331" name="AutoShape 59"/>
          <p:cNvSpPr>
            <a:spLocks noChangeArrowheads="1"/>
          </p:cNvSpPr>
          <p:nvPr/>
        </p:nvSpPr>
        <p:spPr bwMode="auto">
          <a:xfrm>
            <a:off x="8559801" y="5102241"/>
            <a:ext cx="742951" cy="541337"/>
          </a:xfrm>
          <a:prstGeom prst="rightArrow">
            <a:avLst>
              <a:gd name="adj1" fmla="val 50000"/>
              <a:gd name="adj2" fmla="val 25733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54332" name="AutoShape 60"/>
          <p:cNvSpPr>
            <a:spLocks noChangeArrowheads="1"/>
          </p:cNvSpPr>
          <p:nvPr/>
        </p:nvSpPr>
        <p:spPr bwMode="auto">
          <a:xfrm>
            <a:off x="9406467" y="5005403"/>
            <a:ext cx="2491317" cy="638175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 dirty="0"/>
              <a:t>u</a:t>
            </a:r>
            <a:r>
              <a:rPr lang="es-ES_tradnl" sz="2400" b="0" baseline="-25000" dirty="0"/>
              <a:t>1</a:t>
            </a:r>
            <a:r>
              <a:rPr lang="es-ES_tradnl" sz="2400" b="0" dirty="0"/>
              <a:t>=-v</a:t>
            </a:r>
            <a:r>
              <a:rPr lang="es-ES_tradnl" sz="2400" b="0" baseline="-25000" dirty="0"/>
              <a:t>1</a:t>
            </a:r>
            <a:r>
              <a:rPr lang="es-ES_tradnl" sz="2400" b="0" dirty="0"/>
              <a:t> ; u</a:t>
            </a:r>
            <a:r>
              <a:rPr lang="es-ES_tradnl" sz="2400" b="0" baseline="-25000" dirty="0"/>
              <a:t>2</a:t>
            </a:r>
            <a:r>
              <a:rPr lang="es-ES_tradnl" sz="2400" b="0" dirty="0"/>
              <a:t>=0</a:t>
            </a:r>
            <a:endParaRPr lang="es-AR" sz="2400" b="0" baseline="-25000" dirty="0"/>
          </a:p>
        </p:txBody>
      </p:sp>
      <p:sp>
        <p:nvSpPr>
          <p:cNvPr id="54333" name="AutoShape 61"/>
          <p:cNvSpPr>
            <a:spLocks noChangeArrowheads="1"/>
          </p:cNvSpPr>
          <p:nvPr/>
        </p:nvSpPr>
        <p:spPr bwMode="auto">
          <a:xfrm>
            <a:off x="6421968" y="5286388"/>
            <a:ext cx="2072217" cy="542925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 dirty="0"/>
              <a:t>y m</a:t>
            </a:r>
            <a:r>
              <a:rPr lang="es-ES_tradnl" sz="2400" b="0" baseline="-25000" dirty="0"/>
              <a:t>2</a:t>
            </a:r>
            <a:r>
              <a:rPr lang="es-ES_tradnl" sz="2400" b="0" dirty="0"/>
              <a:t>&gt;&gt;m</a:t>
            </a:r>
            <a:r>
              <a:rPr lang="es-ES_tradnl" sz="2400" b="0" baseline="-25000" dirty="0"/>
              <a:t>1</a:t>
            </a:r>
            <a:endParaRPr lang="es-AR" sz="2400" b="0" baseline="-25000" dirty="0"/>
          </a:p>
        </p:txBody>
      </p:sp>
      <p:sp>
        <p:nvSpPr>
          <p:cNvPr id="54334" name="AutoShape 62"/>
          <p:cNvSpPr>
            <a:spLocks noChangeArrowheads="1"/>
          </p:cNvSpPr>
          <p:nvPr/>
        </p:nvSpPr>
        <p:spPr bwMode="auto">
          <a:xfrm>
            <a:off x="6457951" y="5861050"/>
            <a:ext cx="2072216" cy="50165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/>
              <a:t>Si v</a:t>
            </a:r>
            <a:r>
              <a:rPr lang="es-ES_tradnl" sz="2400" b="0" baseline="-25000"/>
              <a:t>2</a:t>
            </a:r>
            <a:r>
              <a:rPr lang="es-ES_tradnl" sz="2400" b="0"/>
              <a:t>=0</a:t>
            </a:r>
            <a:endParaRPr lang="es-AR" sz="2400" b="0"/>
          </a:p>
        </p:txBody>
      </p:sp>
      <p:sp>
        <p:nvSpPr>
          <p:cNvPr id="54335" name="AutoShape 63"/>
          <p:cNvSpPr>
            <a:spLocks noChangeArrowheads="1"/>
          </p:cNvSpPr>
          <p:nvPr/>
        </p:nvSpPr>
        <p:spPr bwMode="auto">
          <a:xfrm>
            <a:off x="8595784" y="6173811"/>
            <a:ext cx="742949" cy="541337"/>
          </a:xfrm>
          <a:prstGeom prst="rightArrow">
            <a:avLst>
              <a:gd name="adj1" fmla="val 50000"/>
              <a:gd name="adj2" fmla="val 25733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54336" name="AutoShape 64"/>
          <p:cNvSpPr>
            <a:spLocks noChangeArrowheads="1"/>
          </p:cNvSpPr>
          <p:nvPr/>
        </p:nvSpPr>
        <p:spPr bwMode="auto">
          <a:xfrm>
            <a:off x="9442451" y="6076973"/>
            <a:ext cx="2749549" cy="638175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 dirty="0"/>
              <a:t>u</a:t>
            </a:r>
            <a:r>
              <a:rPr lang="es-ES_tradnl" sz="2400" b="0" baseline="-25000" dirty="0"/>
              <a:t>1</a:t>
            </a:r>
            <a:r>
              <a:rPr lang="es-ES_tradnl" sz="2400" b="0" dirty="0"/>
              <a:t>=v</a:t>
            </a:r>
            <a:r>
              <a:rPr lang="es-ES_tradnl" sz="2400" b="0" baseline="-25000" dirty="0"/>
              <a:t>1</a:t>
            </a:r>
            <a:r>
              <a:rPr lang="es-ES_tradnl" sz="2400" b="0" dirty="0"/>
              <a:t> ; u</a:t>
            </a:r>
            <a:r>
              <a:rPr lang="es-ES_tradnl" sz="2400" b="0" baseline="-25000" dirty="0"/>
              <a:t>2</a:t>
            </a:r>
            <a:r>
              <a:rPr lang="es-ES_tradnl" sz="2400" b="0" dirty="0"/>
              <a:t>=2v</a:t>
            </a:r>
            <a:r>
              <a:rPr lang="es-ES_tradnl" sz="2400" b="0" baseline="-25000" dirty="0"/>
              <a:t>1</a:t>
            </a:r>
            <a:endParaRPr lang="es-AR" sz="2400" b="0" baseline="-25000" dirty="0"/>
          </a:p>
        </p:txBody>
      </p:sp>
      <p:sp>
        <p:nvSpPr>
          <p:cNvPr id="54337" name="AutoShape 65"/>
          <p:cNvSpPr>
            <a:spLocks noChangeArrowheads="1"/>
          </p:cNvSpPr>
          <p:nvPr/>
        </p:nvSpPr>
        <p:spPr bwMode="auto">
          <a:xfrm>
            <a:off x="6457951" y="6356350"/>
            <a:ext cx="2072216" cy="50165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/>
              <a:t>y m</a:t>
            </a:r>
            <a:r>
              <a:rPr lang="es-ES_tradnl" sz="2400" b="0" baseline="-25000"/>
              <a:t>1</a:t>
            </a:r>
            <a:r>
              <a:rPr lang="es-ES_tradnl" sz="2400" b="0"/>
              <a:t>&gt;&gt;m</a:t>
            </a:r>
            <a:r>
              <a:rPr lang="es-ES_tradnl" sz="2400" b="0" baseline="-25000"/>
              <a:t>2</a:t>
            </a:r>
            <a:endParaRPr lang="es-AR" sz="2400" b="0" baseline="-25000"/>
          </a:p>
        </p:txBody>
      </p:sp>
      <p:pic>
        <p:nvPicPr>
          <p:cNvPr id="33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15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34" name="33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2" grpId="0" animBg="1"/>
      <p:bldP spid="54321" grpId="0" animBg="1"/>
      <p:bldP spid="54318" grpId="0" animBg="1"/>
      <p:bldP spid="54323" grpId="0" animBg="1"/>
      <p:bldP spid="54324" grpId="0" animBg="1"/>
      <p:bldP spid="54325" grpId="0" animBg="1"/>
      <p:bldP spid="54326" grpId="0" animBg="1"/>
      <p:bldP spid="54327" grpId="0" animBg="1"/>
      <p:bldP spid="54328" grpId="0" animBg="1"/>
      <p:bldP spid="54329" grpId="0" animBg="1"/>
      <p:bldP spid="54330" grpId="0" animBg="1"/>
      <p:bldP spid="54331" grpId="0" animBg="1"/>
      <p:bldP spid="54332" grpId="0" animBg="1"/>
      <p:bldP spid="54333" grpId="0" animBg="1"/>
      <p:bldP spid="54334" grpId="0" animBg="1"/>
      <p:bldP spid="54335" grpId="0" animBg="1"/>
      <p:bldP spid="54336" grpId="0" animBg="1"/>
      <p:bldP spid="543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Text Box 20"/>
          <p:cNvSpPr txBox="1">
            <a:spLocks noChangeAspect="1" noChangeArrowheads="1"/>
          </p:cNvSpPr>
          <p:nvPr/>
        </p:nvSpPr>
        <p:spPr bwMode="auto">
          <a:xfrm>
            <a:off x="95208" y="974711"/>
            <a:ext cx="11093449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Choque inelástico: Choque completamente inelástico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515" name="Line 33"/>
          <p:cNvSpPr>
            <a:spLocks noChangeShapeType="1"/>
          </p:cNvSpPr>
          <p:nvPr/>
        </p:nvSpPr>
        <p:spPr bwMode="auto">
          <a:xfrm>
            <a:off x="247651" y="3387725"/>
            <a:ext cx="115908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0" y="2519363"/>
            <a:ext cx="3056467" cy="874712"/>
            <a:chOff x="0" y="1587"/>
            <a:chExt cx="1444" cy="551"/>
          </a:xfrm>
        </p:grpSpPr>
        <p:pic>
          <p:nvPicPr>
            <p:cNvPr id="21535" name="Picture 35" descr="j035047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55"/>
              <a:ext cx="114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6" name="Line 36"/>
            <p:cNvSpPr>
              <a:spLocks noChangeShapeType="1"/>
            </p:cNvSpPr>
            <p:nvPr/>
          </p:nvSpPr>
          <p:spPr bwMode="auto">
            <a:xfrm>
              <a:off x="1040" y="1893"/>
              <a:ext cx="4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537" name="Text Box 37"/>
            <p:cNvSpPr txBox="1">
              <a:spLocks noChangeArrowheads="1"/>
            </p:cNvSpPr>
            <p:nvPr/>
          </p:nvSpPr>
          <p:spPr bwMode="auto">
            <a:xfrm>
              <a:off x="438" y="1790"/>
              <a:ext cx="327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AR" i="1"/>
                <a:t>m</a:t>
              </a:r>
              <a:r>
                <a:rPr lang="es-AR" i="1" baseline="-25000"/>
                <a:t>1</a:t>
              </a:r>
              <a:endParaRPr lang="es-AR" i="1"/>
            </a:p>
          </p:txBody>
        </p:sp>
        <p:graphicFrame>
          <p:nvGraphicFramePr>
            <p:cNvPr id="2" name="Object 38"/>
            <p:cNvGraphicFramePr>
              <a:graphicFrameLocks noChangeAspect="1"/>
            </p:cNvGraphicFramePr>
            <p:nvPr/>
          </p:nvGraphicFramePr>
          <p:xfrm>
            <a:off x="1107" y="1587"/>
            <a:ext cx="20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58" name="Ecuación" r:id="rId4" imgW="139579" imgH="215713" progId="Equation.3">
                    <p:embed/>
                  </p:oleObj>
                </mc:Choice>
                <mc:Fallback>
                  <p:oleObj name="Ecuación" r:id="rId4" imgW="139579" imgH="215713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587"/>
                          <a:ext cx="207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155952" y="2511425"/>
            <a:ext cx="2813049" cy="882650"/>
            <a:chOff x="1491" y="1582"/>
            <a:chExt cx="1329" cy="556"/>
          </a:xfrm>
        </p:grpSpPr>
        <p:sp>
          <p:nvSpPr>
            <p:cNvPr id="21531" name="Line 40"/>
            <p:cNvSpPr>
              <a:spLocks noChangeShapeType="1"/>
            </p:cNvSpPr>
            <p:nvPr/>
          </p:nvSpPr>
          <p:spPr bwMode="auto">
            <a:xfrm>
              <a:off x="2519" y="1893"/>
              <a:ext cx="30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1491" y="1582"/>
              <a:ext cx="1303" cy="556"/>
              <a:chOff x="1491" y="1582"/>
              <a:chExt cx="1303" cy="556"/>
            </a:xfrm>
          </p:grpSpPr>
          <p:pic>
            <p:nvPicPr>
              <p:cNvPr id="21533" name="Picture 42" descr="j035047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1" y="1655"/>
                <a:ext cx="1144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34" name="Text Box 43"/>
              <p:cNvSpPr txBox="1">
                <a:spLocks noChangeArrowheads="1"/>
              </p:cNvSpPr>
              <p:nvPr/>
            </p:nvSpPr>
            <p:spPr bwMode="auto">
              <a:xfrm>
                <a:off x="1925" y="1791"/>
                <a:ext cx="335" cy="2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s-AR" i="1"/>
                  <a:t>m</a:t>
                </a:r>
                <a:r>
                  <a:rPr lang="es-AR" i="1" baseline="-25000"/>
                  <a:t>2</a:t>
                </a:r>
                <a:endParaRPr lang="es-AR" i="1"/>
              </a:p>
            </p:txBody>
          </p:sp>
          <p:graphicFrame>
            <p:nvGraphicFramePr>
              <p:cNvPr id="3" name="Object 44"/>
              <p:cNvGraphicFramePr>
                <a:graphicFrameLocks noChangeAspect="1"/>
              </p:cNvGraphicFramePr>
              <p:nvPr/>
            </p:nvGraphicFramePr>
            <p:xfrm>
              <a:off x="2549" y="1582"/>
              <a:ext cx="245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59" name="Ecuación" r:id="rId6" imgW="164885" imgH="215619" progId="Equation.3">
                      <p:embed/>
                    </p:oleObj>
                  </mc:Choice>
                  <mc:Fallback>
                    <p:oleObj name="Ecuación" r:id="rId6" imgW="164885" imgH="215619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9" y="1582"/>
                            <a:ext cx="245" cy="3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6686551" y="2601914"/>
            <a:ext cx="5105400" cy="782637"/>
            <a:chOff x="3159" y="1639"/>
            <a:chExt cx="2412" cy="493"/>
          </a:xfrm>
        </p:grpSpPr>
        <p:pic>
          <p:nvPicPr>
            <p:cNvPr id="21526" name="Picture 46" descr="j035047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" y="1639"/>
              <a:ext cx="114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7" name="Picture 47" descr="j035047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" y="1649"/>
              <a:ext cx="114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8" name="Line 48"/>
            <p:cNvSpPr>
              <a:spLocks noChangeShapeType="1"/>
            </p:cNvSpPr>
            <p:nvPr/>
          </p:nvSpPr>
          <p:spPr bwMode="auto">
            <a:xfrm>
              <a:off x="5270" y="1884"/>
              <a:ext cx="30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529" name="Text Box 49"/>
            <p:cNvSpPr txBox="1">
              <a:spLocks noChangeArrowheads="1"/>
            </p:cNvSpPr>
            <p:nvPr/>
          </p:nvSpPr>
          <p:spPr bwMode="auto">
            <a:xfrm>
              <a:off x="3576" y="1783"/>
              <a:ext cx="361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AR" i="1"/>
                <a:t>m</a:t>
              </a:r>
              <a:r>
                <a:rPr lang="es-AR" i="1" baseline="-25000"/>
                <a:t>1</a:t>
              </a:r>
              <a:endParaRPr lang="es-AR" i="1"/>
            </a:p>
          </p:txBody>
        </p:sp>
        <p:sp>
          <p:nvSpPr>
            <p:cNvPr id="21530" name="Text Box 50"/>
            <p:cNvSpPr txBox="1">
              <a:spLocks noChangeArrowheads="1"/>
            </p:cNvSpPr>
            <p:nvPr/>
          </p:nvSpPr>
          <p:spPr bwMode="auto">
            <a:xfrm>
              <a:off x="4651" y="1790"/>
              <a:ext cx="35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AR" i="1"/>
                <a:t>m</a:t>
              </a:r>
              <a:r>
                <a:rPr lang="es-AR" i="1" baseline="-25000"/>
                <a:t>2</a:t>
              </a:r>
              <a:endParaRPr lang="es-AR" i="1"/>
            </a:p>
          </p:txBody>
        </p:sp>
        <p:graphicFrame>
          <p:nvGraphicFramePr>
            <p:cNvPr id="4" name="Object 51"/>
            <p:cNvGraphicFramePr>
              <a:graphicFrameLocks noChangeAspect="1"/>
            </p:cNvGraphicFramePr>
            <p:nvPr/>
          </p:nvGraphicFramePr>
          <p:xfrm>
            <a:off x="5328" y="1648"/>
            <a:ext cx="18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0" name="Ecuación" r:id="rId8" imgW="126725" imgH="177415" progId="Equation.3">
                    <p:embed/>
                  </p:oleObj>
                </mc:Choice>
                <mc:Fallback>
                  <p:oleObj name="Ecuación" r:id="rId8" imgW="126725" imgH="177415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648"/>
                          <a:ext cx="188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2" name="AutoShape 54"/>
          <p:cNvSpPr>
            <a:spLocks noChangeArrowheads="1"/>
          </p:cNvSpPr>
          <p:nvPr/>
        </p:nvSpPr>
        <p:spPr bwMode="auto">
          <a:xfrm>
            <a:off x="809587" y="1722438"/>
            <a:ext cx="1493345" cy="77470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Ya vimos:</a:t>
            </a:r>
            <a:endParaRPr lang="es-AR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83" name="Freeform 55"/>
          <p:cNvSpPr>
            <a:spLocks/>
          </p:cNvSpPr>
          <p:nvPr/>
        </p:nvSpPr>
        <p:spPr bwMode="auto">
          <a:xfrm>
            <a:off x="8360834" y="2590800"/>
            <a:ext cx="1375833" cy="871538"/>
          </a:xfrm>
          <a:custGeom>
            <a:avLst/>
            <a:gdLst>
              <a:gd name="T0" fmla="*/ 2147483647 w 908"/>
              <a:gd name="T1" fmla="*/ 2147483647 h 927"/>
              <a:gd name="T2" fmla="*/ 2147483647 w 908"/>
              <a:gd name="T3" fmla="*/ 2147483647 h 927"/>
              <a:gd name="T4" fmla="*/ 2147483647 w 908"/>
              <a:gd name="T5" fmla="*/ 2147483647 h 927"/>
              <a:gd name="T6" fmla="*/ 2147483647 w 908"/>
              <a:gd name="T7" fmla="*/ 2147483647 h 927"/>
              <a:gd name="T8" fmla="*/ 2147483647 w 908"/>
              <a:gd name="T9" fmla="*/ 2147483647 h 927"/>
              <a:gd name="T10" fmla="*/ 2147483647 w 908"/>
              <a:gd name="T11" fmla="*/ 2147483647 h 927"/>
              <a:gd name="T12" fmla="*/ 2147483647 w 908"/>
              <a:gd name="T13" fmla="*/ 2147483647 h 927"/>
              <a:gd name="T14" fmla="*/ 2147483647 w 908"/>
              <a:gd name="T15" fmla="*/ 2147483647 h 927"/>
              <a:gd name="T16" fmla="*/ 2147483647 w 908"/>
              <a:gd name="T17" fmla="*/ 2147483647 h 927"/>
              <a:gd name="T18" fmla="*/ 2147483647 w 908"/>
              <a:gd name="T19" fmla="*/ 2147483647 h 927"/>
              <a:gd name="T20" fmla="*/ 2147483647 w 908"/>
              <a:gd name="T21" fmla="*/ 2147483647 h 927"/>
              <a:gd name="T22" fmla="*/ 2147483647 w 908"/>
              <a:gd name="T23" fmla="*/ 2147483647 h 927"/>
              <a:gd name="T24" fmla="*/ 2147483647 w 908"/>
              <a:gd name="T25" fmla="*/ 2147483647 h 927"/>
              <a:gd name="T26" fmla="*/ 2147483647 w 908"/>
              <a:gd name="T27" fmla="*/ 2147483647 h 927"/>
              <a:gd name="T28" fmla="*/ 2147483647 w 908"/>
              <a:gd name="T29" fmla="*/ 2147483647 h 927"/>
              <a:gd name="T30" fmla="*/ 2147483647 w 908"/>
              <a:gd name="T31" fmla="*/ 2147483647 h 927"/>
              <a:gd name="T32" fmla="*/ 2147483647 w 908"/>
              <a:gd name="T33" fmla="*/ 2147483647 h 927"/>
              <a:gd name="T34" fmla="*/ 2147483647 w 908"/>
              <a:gd name="T35" fmla="*/ 2147483647 h 927"/>
              <a:gd name="T36" fmla="*/ 2147483647 w 908"/>
              <a:gd name="T37" fmla="*/ 2147483647 h 927"/>
              <a:gd name="T38" fmla="*/ 2147483647 w 908"/>
              <a:gd name="T39" fmla="*/ 2147483647 h 927"/>
              <a:gd name="T40" fmla="*/ 2147483647 w 908"/>
              <a:gd name="T41" fmla="*/ 2147483647 h 927"/>
              <a:gd name="T42" fmla="*/ 2147483647 w 908"/>
              <a:gd name="T43" fmla="*/ 2147483647 h 927"/>
              <a:gd name="T44" fmla="*/ 2147483647 w 908"/>
              <a:gd name="T45" fmla="*/ 2147483647 h 927"/>
              <a:gd name="T46" fmla="*/ 2147483647 w 908"/>
              <a:gd name="T47" fmla="*/ 2147483647 h 92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08"/>
              <a:gd name="T73" fmla="*/ 0 h 927"/>
              <a:gd name="T74" fmla="*/ 908 w 908"/>
              <a:gd name="T75" fmla="*/ 927 h 92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08" h="927">
                <a:moveTo>
                  <a:pt x="435" y="176"/>
                </a:moveTo>
                <a:cubicBezTo>
                  <a:pt x="352" y="182"/>
                  <a:pt x="323" y="184"/>
                  <a:pt x="255" y="202"/>
                </a:cubicBezTo>
                <a:cubicBezTo>
                  <a:pt x="225" y="222"/>
                  <a:pt x="217" y="226"/>
                  <a:pt x="186" y="254"/>
                </a:cubicBezTo>
                <a:cubicBezTo>
                  <a:pt x="162" y="276"/>
                  <a:pt x="117" y="322"/>
                  <a:pt x="117" y="322"/>
                </a:cubicBezTo>
                <a:cubicBezTo>
                  <a:pt x="106" y="354"/>
                  <a:pt x="65" y="408"/>
                  <a:pt x="65" y="408"/>
                </a:cubicBezTo>
                <a:cubicBezTo>
                  <a:pt x="59" y="442"/>
                  <a:pt x="50" y="471"/>
                  <a:pt x="40" y="503"/>
                </a:cubicBezTo>
                <a:cubicBezTo>
                  <a:pt x="28" y="593"/>
                  <a:pt x="0" y="687"/>
                  <a:pt x="74" y="761"/>
                </a:cubicBezTo>
                <a:cubicBezTo>
                  <a:pt x="96" y="783"/>
                  <a:pt x="118" y="803"/>
                  <a:pt x="143" y="821"/>
                </a:cubicBezTo>
                <a:cubicBezTo>
                  <a:pt x="165" y="837"/>
                  <a:pt x="212" y="864"/>
                  <a:pt x="212" y="864"/>
                </a:cubicBezTo>
                <a:cubicBezTo>
                  <a:pt x="218" y="873"/>
                  <a:pt x="220" y="885"/>
                  <a:pt x="229" y="890"/>
                </a:cubicBezTo>
                <a:cubicBezTo>
                  <a:pt x="242" y="897"/>
                  <a:pt x="258" y="894"/>
                  <a:pt x="272" y="898"/>
                </a:cubicBezTo>
                <a:cubicBezTo>
                  <a:pt x="289" y="903"/>
                  <a:pt x="305" y="912"/>
                  <a:pt x="323" y="916"/>
                </a:cubicBezTo>
                <a:cubicBezTo>
                  <a:pt x="335" y="919"/>
                  <a:pt x="346" y="921"/>
                  <a:pt x="358" y="924"/>
                </a:cubicBezTo>
                <a:cubicBezTo>
                  <a:pt x="427" y="921"/>
                  <a:pt x="496" y="927"/>
                  <a:pt x="564" y="916"/>
                </a:cubicBezTo>
                <a:cubicBezTo>
                  <a:pt x="595" y="911"/>
                  <a:pt x="708" y="835"/>
                  <a:pt x="736" y="812"/>
                </a:cubicBezTo>
                <a:cubicBezTo>
                  <a:pt x="789" y="768"/>
                  <a:pt x="819" y="730"/>
                  <a:pt x="856" y="675"/>
                </a:cubicBezTo>
                <a:cubicBezTo>
                  <a:pt x="866" y="660"/>
                  <a:pt x="874" y="623"/>
                  <a:pt x="874" y="623"/>
                </a:cubicBezTo>
                <a:cubicBezTo>
                  <a:pt x="888" y="515"/>
                  <a:pt x="908" y="407"/>
                  <a:pt x="856" y="305"/>
                </a:cubicBezTo>
                <a:cubicBezTo>
                  <a:pt x="846" y="261"/>
                  <a:pt x="831" y="254"/>
                  <a:pt x="805" y="219"/>
                </a:cubicBezTo>
                <a:cubicBezTo>
                  <a:pt x="772" y="175"/>
                  <a:pt x="761" y="141"/>
                  <a:pt x="710" y="116"/>
                </a:cubicBezTo>
                <a:cubicBezTo>
                  <a:pt x="690" y="85"/>
                  <a:pt x="675" y="76"/>
                  <a:pt x="641" y="64"/>
                </a:cubicBezTo>
                <a:cubicBezTo>
                  <a:pt x="581" y="17"/>
                  <a:pt x="577" y="36"/>
                  <a:pt x="512" y="13"/>
                </a:cubicBezTo>
                <a:cubicBezTo>
                  <a:pt x="364" y="27"/>
                  <a:pt x="357" y="0"/>
                  <a:pt x="280" y="73"/>
                </a:cubicBezTo>
                <a:cubicBezTo>
                  <a:pt x="204" y="264"/>
                  <a:pt x="220" y="300"/>
                  <a:pt x="220" y="55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84" name="AutoShape 56"/>
          <p:cNvSpPr>
            <a:spLocks noChangeArrowheads="1"/>
          </p:cNvSpPr>
          <p:nvPr/>
        </p:nvSpPr>
        <p:spPr bwMode="auto">
          <a:xfrm rot="5400000">
            <a:off x="2573075" y="1716882"/>
            <a:ext cx="636587" cy="1155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585" name="AutoShape 57"/>
          <p:cNvSpPr>
            <a:spLocks noChangeArrowheads="1"/>
          </p:cNvSpPr>
          <p:nvPr/>
        </p:nvSpPr>
        <p:spPr bwMode="auto">
          <a:xfrm flipH="1">
            <a:off x="9958917" y="1658938"/>
            <a:ext cx="1423495" cy="77470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Quedan pegados</a:t>
            </a:r>
            <a:endParaRPr lang="es-AR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86" name="AutoShape 58"/>
          <p:cNvSpPr>
            <a:spLocks noChangeArrowheads="1"/>
          </p:cNvSpPr>
          <p:nvPr/>
        </p:nvSpPr>
        <p:spPr bwMode="auto">
          <a:xfrm rot="16200000" flipH="1">
            <a:off x="9041608" y="1793082"/>
            <a:ext cx="636587" cy="1155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203200" y="3673475"/>
          <a:ext cx="277071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cuación" r:id="rId10" imgW="787058" imgH="215806" progId="Equation.3">
                  <p:embed/>
                </p:oleObj>
              </mc:Choice>
              <mc:Fallback>
                <p:oleObj name="Ecuación" r:id="rId10" imgW="787058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3673475"/>
                        <a:ext cx="277071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0"/>
          <p:cNvGraphicFramePr>
            <a:graphicFrameLocks noChangeAspect="1"/>
          </p:cNvGraphicFramePr>
          <p:nvPr/>
        </p:nvGraphicFramePr>
        <p:xfrm>
          <a:off x="3100917" y="3673475"/>
          <a:ext cx="2946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cuación" r:id="rId12" imgW="837836" imgH="215806" progId="Equation.3">
                  <p:embed/>
                </p:oleObj>
              </mc:Choice>
              <mc:Fallback>
                <p:oleObj name="Ecuación" r:id="rId12" imgW="837836" imgH="21580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917" y="3673475"/>
                        <a:ext cx="29464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9" name="AutoShape 61"/>
          <p:cNvSpPr>
            <a:spLocks noChangeArrowheads="1"/>
          </p:cNvSpPr>
          <p:nvPr/>
        </p:nvSpPr>
        <p:spPr bwMode="auto">
          <a:xfrm>
            <a:off x="6415618" y="3757614"/>
            <a:ext cx="742949" cy="541337"/>
          </a:xfrm>
          <a:prstGeom prst="rightArrow">
            <a:avLst>
              <a:gd name="adj1" fmla="val 50000"/>
              <a:gd name="adj2" fmla="val 25733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6" name="Object 62"/>
          <p:cNvGraphicFramePr>
            <a:graphicFrameLocks noChangeAspect="1"/>
          </p:cNvGraphicFramePr>
          <p:nvPr/>
        </p:nvGraphicFramePr>
        <p:xfrm>
          <a:off x="7366000" y="3422650"/>
          <a:ext cx="371051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cuación" r:id="rId14" imgW="1054100" imgH="431800" progId="Equation.3">
                  <p:embed/>
                </p:oleObj>
              </mc:Choice>
              <mc:Fallback>
                <p:oleObj name="Ecuación" r:id="rId14" imgW="10541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422650"/>
                        <a:ext cx="371051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1" name="AutoShape 63"/>
          <p:cNvSpPr>
            <a:spLocks noChangeArrowheads="1"/>
          </p:cNvSpPr>
          <p:nvPr/>
        </p:nvSpPr>
        <p:spPr bwMode="auto">
          <a:xfrm>
            <a:off x="95208" y="4525983"/>
            <a:ext cx="11973984" cy="1831975"/>
          </a:xfrm>
          <a:prstGeom prst="roundRect">
            <a:avLst>
              <a:gd name="adj" fmla="val 291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s-AR" sz="2700" b="1" dirty="0">
                <a:latin typeface="Times New Roman" pitchFamily="18" charset="0"/>
                <a:cs typeface="Times New Roman" pitchFamily="18" charset="0"/>
              </a:rPr>
              <a:t>Entre un choque elástico y uno completamente inelástico, existen gran cantidad de choques que están entre estos dos, donde sin quedar pegados la energía cinética no se conserva.</a:t>
            </a:r>
            <a:endParaRPr lang="es-AR" sz="27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38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16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39" name="3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2" grpId="0" animBg="1"/>
      <p:bldP spid="22583" grpId="0" animBg="1"/>
      <p:bldP spid="22584" grpId="0" animBg="1"/>
      <p:bldP spid="22585" grpId="0" animBg="1"/>
      <p:bldP spid="22586" grpId="0" animBg="1"/>
      <p:bldP spid="22589" grpId="0" animBg="1"/>
      <p:bldP spid="225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72" name="AutoShape 88"/>
          <p:cNvSpPr>
            <a:spLocks noChangeArrowheads="1"/>
          </p:cNvSpPr>
          <p:nvPr/>
        </p:nvSpPr>
        <p:spPr bwMode="auto">
          <a:xfrm>
            <a:off x="6612467" y="5459413"/>
            <a:ext cx="5029200" cy="1192212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4471" name="AutoShape 87"/>
          <p:cNvSpPr>
            <a:spLocks noChangeArrowheads="1"/>
          </p:cNvSpPr>
          <p:nvPr/>
        </p:nvSpPr>
        <p:spPr bwMode="auto">
          <a:xfrm>
            <a:off x="279400" y="5472113"/>
            <a:ext cx="5029200" cy="1192212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4454" name="AutoShape 70"/>
          <p:cNvSpPr>
            <a:spLocks noChangeArrowheads="1"/>
          </p:cNvSpPr>
          <p:nvPr/>
        </p:nvSpPr>
        <p:spPr bwMode="auto">
          <a:xfrm>
            <a:off x="8758767" y="1514476"/>
            <a:ext cx="2590800" cy="1192213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3732" name="Text Box 20"/>
          <p:cNvSpPr txBox="1">
            <a:spLocks noChangeAspect="1" noChangeArrowheads="1"/>
          </p:cNvSpPr>
          <p:nvPr/>
        </p:nvSpPr>
        <p:spPr bwMode="auto">
          <a:xfrm>
            <a:off x="238084" y="903273"/>
            <a:ext cx="5615516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Coeficiente de restitución (e) 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8811685" y="1479550"/>
          <a:ext cx="2415116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cuación" r:id="rId3" imgW="685800" imgH="431800" progId="Equation.3">
                  <p:embed/>
                </p:oleObj>
              </mc:Choice>
              <mc:Fallback>
                <p:oleObj name="Ecuación" r:id="rId3" imgW="6858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1685" y="1479550"/>
                        <a:ext cx="2415116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52" name="AutoShape 68"/>
          <p:cNvSpPr>
            <a:spLocks noChangeArrowheads="1"/>
          </p:cNvSpPr>
          <p:nvPr/>
        </p:nvSpPr>
        <p:spPr bwMode="auto">
          <a:xfrm>
            <a:off x="238084" y="1550989"/>
            <a:ext cx="6147901" cy="1157287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Representa el grado de </a:t>
            </a:r>
            <a:r>
              <a:rPr lang="es-ES_tradnl" sz="2400" b="0" dirty="0" err="1">
                <a:latin typeface="Times New Roman" pitchFamily="18" charset="0"/>
                <a:cs typeface="Times New Roman" pitchFamily="18" charset="0"/>
              </a:rPr>
              <a:t>inelasticidad</a:t>
            </a:r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 en un choque entre dos cuerpos</a:t>
            </a:r>
            <a:endParaRPr lang="es-AR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453" name="AutoShape 69"/>
          <p:cNvSpPr>
            <a:spLocks noChangeArrowheads="1"/>
          </p:cNvSpPr>
          <p:nvPr/>
        </p:nvSpPr>
        <p:spPr bwMode="auto">
          <a:xfrm>
            <a:off x="6690785" y="1784350"/>
            <a:ext cx="1305983" cy="717550"/>
          </a:xfrm>
          <a:prstGeom prst="rightArrow">
            <a:avLst>
              <a:gd name="adj1" fmla="val 50000"/>
              <a:gd name="adj2" fmla="val 34126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2" name="Object 71"/>
          <p:cNvGraphicFramePr>
            <a:graphicFrameLocks noChangeAspect="1"/>
          </p:cNvGraphicFramePr>
          <p:nvPr/>
        </p:nvGraphicFramePr>
        <p:xfrm>
          <a:off x="9203267" y="2679700"/>
          <a:ext cx="1877484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cuación" r:id="rId5" imgW="532937" imgH="177646" progId="Equation.3">
                  <p:embed/>
                </p:oleObj>
              </mc:Choice>
              <mc:Fallback>
                <p:oleObj name="Ecuación" r:id="rId5" imgW="532937" imgH="17764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3267" y="2679700"/>
                        <a:ext cx="1877484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0"/>
          <p:cNvSpPr txBox="1">
            <a:spLocks noChangeAspect="1" noChangeArrowheads="1"/>
          </p:cNvSpPr>
          <p:nvPr/>
        </p:nvSpPr>
        <p:spPr bwMode="auto">
          <a:xfrm>
            <a:off x="1666844" y="3214686"/>
            <a:ext cx="6500858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Choque completamente inelástico:</a:t>
            </a:r>
            <a:endParaRPr lang="es-ES_tradnl" sz="30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3"/>
          <p:cNvGraphicFramePr>
            <a:graphicFrameLocks noChangeAspect="1"/>
          </p:cNvGraphicFramePr>
          <p:nvPr/>
        </p:nvGraphicFramePr>
        <p:xfrm>
          <a:off x="7660217" y="3186113"/>
          <a:ext cx="1564216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cuación" r:id="rId7" imgW="444114" imgH="215713" progId="Equation.3">
                  <p:embed/>
                </p:oleObj>
              </mc:Choice>
              <mc:Fallback>
                <p:oleObj name="Ecuación" r:id="rId7" imgW="444114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217" y="3186113"/>
                        <a:ext cx="1564216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4"/>
          <p:cNvGraphicFramePr>
            <a:graphicFrameLocks noChangeAspect="1"/>
          </p:cNvGraphicFramePr>
          <p:nvPr/>
        </p:nvGraphicFramePr>
        <p:xfrm>
          <a:off x="10289118" y="3228975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cuación" r:id="rId9" imgW="342603" imgH="177646" progId="Equation.3">
                  <p:embed/>
                </p:oleObj>
              </mc:Choice>
              <mc:Fallback>
                <p:oleObj name="Ecuación" r:id="rId9" imgW="342603" imgH="17764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9118" y="3228975"/>
                        <a:ext cx="1206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0"/>
          <p:cNvSpPr txBox="1">
            <a:spLocks noChangeAspect="1" noChangeArrowheads="1"/>
          </p:cNvSpPr>
          <p:nvPr/>
        </p:nvSpPr>
        <p:spPr bwMode="auto">
          <a:xfrm>
            <a:off x="1595406" y="3929066"/>
            <a:ext cx="3994151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>
              <a:defRPr/>
            </a:pPr>
            <a:r>
              <a:rPr lang="es-AR" sz="3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Choque  elástico:</a:t>
            </a:r>
            <a:endParaRPr lang="es-ES_tradnl" sz="30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8"/>
          <p:cNvGraphicFramePr>
            <a:graphicFrameLocks noChangeAspect="1"/>
          </p:cNvGraphicFramePr>
          <p:nvPr/>
        </p:nvGraphicFramePr>
        <p:xfrm>
          <a:off x="5638801" y="3813175"/>
          <a:ext cx="3350684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cuación" r:id="rId11" imgW="952087" imgH="215806" progId="Equation.3">
                  <p:embed/>
                </p:oleObj>
              </mc:Choice>
              <mc:Fallback>
                <p:oleObj name="Ecuación" r:id="rId11" imgW="952087" imgH="21580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813175"/>
                        <a:ext cx="3350684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9"/>
          <p:cNvGraphicFramePr>
            <a:graphicFrameLocks noChangeAspect="1"/>
          </p:cNvGraphicFramePr>
          <p:nvPr/>
        </p:nvGraphicFramePr>
        <p:xfrm>
          <a:off x="10333567" y="3870325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cuación" r:id="rId13" imgW="317087" imgH="177569" progId="Equation.3">
                  <p:embed/>
                </p:oleObj>
              </mc:Choice>
              <mc:Fallback>
                <p:oleObj name="Ecuación" r:id="rId13" imgW="317087" imgH="17756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3567" y="3870325"/>
                        <a:ext cx="1117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64" name="AutoShape 80"/>
          <p:cNvSpPr>
            <a:spLocks noChangeArrowheads="1"/>
          </p:cNvSpPr>
          <p:nvPr/>
        </p:nvSpPr>
        <p:spPr bwMode="auto">
          <a:xfrm>
            <a:off x="9453034" y="3348038"/>
            <a:ext cx="690033" cy="417512"/>
          </a:xfrm>
          <a:prstGeom prst="rightArrow">
            <a:avLst>
              <a:gd name="adj1" fmla="val 50000"/>
              <a:gd name="adj2" fmla="val 30989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144465" name="AutoShape 81"/>
          <p:cNvSpPr>
            <a:spLocks noChangeArrowheads="1"/>
          </p:cNvSpPr>
          <p:nvPr/>
        </p:nvSpPr>
        <p:spPr bwMode="auto">
          <a:xfrm>
            <a:off x="9489018" y="3976688"/>
            <a:ext cx="690033" cy="417512"/>
          </a:xfrm>
          <a:prstGeom prst="rightArrow">
            <a:avLst>
              <a:gd name="adj1" fmla="val 50000"/>
              <a:gd name="adj2" fmla="val 30989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9" name="Object 82"/>
          <p:cNvGraphicFramePr>
            <a:graphicFrameLocks noChangeAspect="1"/>
          </p:cNvGraphicFramePr>
          <p:nvPr/>
        </p:nvGraphicFramePr>
        <p:xfrm>
          <a:off x="467784" y="5541964"/>
          <a:ext cx="4688416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cuación" r:id="rId15" imgW="1955800" imgH="431800" progId="Equation.3">
                  <p:embed/>
                </p:oleObj>
              </mc:Choice>
              <mc:Fallback>
                <p:oleObj name="Ecuación" r:id="rId15" imgW="19558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84" y="5541964"/>
                        <a:ext cx="4688416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3"/>
          <p:cNvGraphicFramePr>
            <a:graphicFrameLocks noChangeAspect="1"/>
          </p:cNvGraphicFramePr>
          <p:nvPr/>
        </p:nvGraphicFramePr>
        <p:xfrm>
          <a:off x="6747934" y="5511800"/>
          <a:ext cx="472016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cuación" r:id="rId17" imgW="1955800" imgH="431800" progId="Equation.3">
                  <p:embed/>
                </p:oleObj>
              </mc:Choice>
              <mc:Fallback>
                <p:oleObj name="Ecuación" r:id="rId17" imgW="19558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934" y="5511800"/>
                        <a:ext cx="472016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4"/>
          <p:cNvGraphicFramePr>
            <a:graphicFrameLocks noChangeAspect="1"/>
          </p:cNvGraphicFramePr>
          <p:nvPr/>
        </p:nvGraphicFramePr>
        <p:xfrm>
          <a:off x="599018" y="4637089"/>
          <a:ext cx="370416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cuación" r:id="rId19" imgW="1167893" imgH="215806" progId="Equation.3">
                  <p:embed/>
                </p:oleObj>
              </mc:Choice>
              <mc:Fallback>
                <p:oleObj name="Ecuación" r:id="rId19" imgW="1167893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18" y="4637089"/>
                        <a:ext cx="370416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5"/>
          <p:cNvGraphicFramePr>
            <a:graphicFrameLocks noChangeAspect="1"/>
          </p:cNvGraphicFramePr>
          <p:nvPr/>
        </p:nvGraphicFramePr>
        <p:xfrm>
          <a:off x="5837767" y="4652964"/>
          <a:ext cx="362373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cuación" r:id="rId21" imgW="1143000" imgH="215900" progId="Equation.3">
                  <p:embed/>
                </p:oleObj>
              </mc:Choice>
              <mc:Fallback>
                <p:oleObj name="Ecuación" r:id="rId21" imgW="1143000" imgH="215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767" y="4652964"/>
                        <a:ext cx="362373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70" name="AutoShape 86"/>
          <p:cNvSpPr>
            <a:spLocks noChangeArrowheads="1"/>
          </p:cNvSpPr>
          <p:nvPr/>
        </p:nvSpPr>
        <p:spPr bwMode="auto">
          <a:xfrm>
            <a:off x="4832352" y="4714876"/>
            <a:ext cx="690033" cy="417513"/>
          </a:xfrm>
          <a:prstGeom prst="rightArrow">
            <a:avLst>
              <a:gd name="adj1" fmla="val 50000"/>
              <a:gd name="adj2" fmla="val 30989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pic>
        <p:nvPicPr>
          <p:cNvPr id="29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2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30" name="29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72" grpId="0" animBg="1"/>
      <p:bldP spid="144471" grpId="0" animBg="1"/>
      <p:bldP spid="144454" grpId="0" animBg="1"/>
      <p:bldP spid="144452" grpId="0" animBg="1"/>
      <p:bldP spid="144453" grpId="0" animBg="1"/>
      <p:bldP spid="3" grpId="0"/>
      <p:bldP spid="6" grpId="0"/>
      <p:bldP spid="144464" grpId="0" animBg="1"/>
      <p:bldP spid="144465" grpId="0" animBg="1"/>
      <p:bldP spid="1444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238084" y="928670"/>
            <a:ext cx="2008716" cy="5539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6575" indent="-536575" algn="l">
              <a:defRPr/>
            </a:pPr>
            <a:r>
              <a:rPr lang="es-ES_tradnl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Ejemplo</a:t>
            </a:r>
          </a:p>
        </p:txBody>
      </p:sp>
      <p:sp>
        <p:nvSpPr>
          <p:cNvPr id="23569" name="AutoShape 34"/>
          <p:cNvSpPr>
            <a:spLocks noChangeArrowheads="1"/>
          </p:cNvSpPr>
          <p:nvPr/>
        </p:nvSpPr>
        <p:spPr bwMode="auto">
          <a:xfrm>
            <a:off x="0" y="1528763"/>
            <a:ext cx="12192000" cy="931862"/>
          </a:xfrm>
          <a:prstGeom prst="roundRect">
            <a:avLst>
              <a:gd name="adj" fmla="val 29167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s-AR" sz="2400" b="0" dirty="0">
                <a:latin typeface="Times New Roman" pitchFamily="18" charset="0"/>
                <a:cs typeface="Times New Roman" pitchFamily="18" charset="0"/>
              </a:rPr>
              <a:t>En la situación mostrada, determinar las velocidades después del choque suponiendo que es un choque elástico </a:t>
            </a:r>
            <a:r>
              <a:rPr lang="es-AR" sz="2400" b="1" dirty="0">
                <a:latin typeface="Times New Roman" pitchFamily="18" charset="0"/>
                <a:cs typeface="Times New Roman" pitchFamily="18" charset="0"/>
              </a:rPr>
              <a:t>(e = 1)</a:t>
            </a:r>
          </a:p>
        </p:txBody>
      </p:sp>
      <p:grpSp>
        <p:nvGrpSpPr>
          <p:cNvPr id="14" name="Group 45"/>
          <p:cNvGrpSpPr>
            <a:grpSpLocks noChangeAspect="1"/>
          </p:cNvGrpSpPr>
          <p:nvPr/>
        </p:nvGrpSpPr>
        <p:grpSpPr bwMode="auto">
          <a:xfrm>
            <a:off x="4751918" y="2887663"/>
            <a:ext cx="2298700" cy="1041400"/>
            <a:chOff x="662" y="1264"/>
            <a:chExt cx="1204" cy="727"/>
          </a:xfrm>
        </p:grpSpPr>
        <p:pic>
          <p:nvPicPr>
            <p:cNvPr id="23635" name="Picture 46" descr="j043706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" y="1296"/>
              <a:ext cx="69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6" name="Picture 47" descr="j0437057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" y="1299"/>
              <a:ext cx="69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48"/>
            <p:cNvGrpSpPr>
              <a:grpSpLocks noChangeAspect="1"/>
            </p:cNvGrpSpPr>
            <p:nvPr/>
          </p:nvGrpSpPr>
          <p:grpSpPr bwMode="auto">
            <a:xfrm>
              <a:off x="1069" y="1264"/>
              <a:ext cx="334" cy="202"/>
              <a:chOff x="2493" y="2511"/>
              <a:chExt cx="522" cy="315"/>
            </a:xfrm>
          </p:grpSpPr>
          <p:sp>
            <p:nvSpPr>
              <p:cNvPr id="23642" name="Freeform 49"/>
              <p:cNvSpPr>
                <a:spLocks noChangeAspect="1"/>
              </p:cNvSpPr>
              <p:nvPr/>
            </p:nvSpPr>
            <p:spPr bwMode="auto">
              <a:xfrm>
                <a:off x="2493" y="2547"/>
                <a:ext cx="265" cy="219"/>
              </a:xfrm>
              <a:custGeom>
                <a:avLst/>
                <a:gdLst>
                  <a:gd name="T0" fmla="*/ 0 w 265"/>
                  <a:gd name="T1" fmla="*/ 72 h 219"/>
                  <a:gd name="T2" fmla="*/ 243 w 265"/>
                  <a:gd name="T3" fmla="*/ 207 h 219"/>
                  <a:gd name="T4" fmla="*/ 135 w 265"/>
                  <a:gd name="T5" fmla="*/ 0 h 219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19"/>
                  <a:gd name="T11" fmla="*/ 265 w 265"/>
                  <a:gd name="T12" fmla="*/ 219 h 2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19">
                    <a:moveTo>
                      <a:pt x="0" y="72"/>
                    </a:moveTo>
                    <a:cubicBezTo>
                      <a:pt x="110" y="145"/>
                      <a:pt x="221" y="219"/>
                      <a:pt x="243" y="207"/>
                    </a:cubicBezTo>
                    <a:cubicBezTo>
                      <a:pt x="265" y="195"/>
                      <a:pt x="200" y="97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43" name="Freeform 50"/>
              <p:cNvSpPr>
                <a:spLocks noChangeAspect="1"/>
              </p:cNvSpPr>
              <p:nvPr/>
            </p:nvSpPr>
            <p:spPr bwMode="auto">
              <a:xfrm>
                <a:off x="2771" y="2511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44" name="Freeform 51"/>
              <p:cNvSpPr>
                <a:spLocks noChangeAspect="1"/>
              </p:cNvSpPr>
              <p:nvPr/>
            </p:nvSpPr>
            <p:spPr bwMode="auto">
              <a:xfrm rot="1544089">
                <a:off x="2897" y="2574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" name="Group 52"/>
            <p:cNvGrpSpPr>
              <a:grpSpLocks noChangeAspect="1"/>
            </p:cNvGrpSpPr>
            <p:nvPr/>
          </p:nvGrpSpPr>
          <p:grpSpPr bwMode="auto">
            <a:xfrm>
              <a:off x="1106" y="1778"/>
              <a:ext cx="334" cy="202"/>
              <a:chOff x="2557" y="3304"/>
              <a:chExt cx="522" cy="315"/>
            </a:xfrm>
          </p:grpSpPr>
          <p:sp>
            <p:nvSpPr>
              <p:cNvPr id="23639" name="Freeform 53"/>
              <p:cNvSpPr>
                <a:spLocks noChangeAspect="1"/>
              </p:cNvSpPr>
              <p:nvPr/>
            </p:nvSpPr>
            <p:spPr bwMode="auto">
              <a:xfrm flipV="1">
                <a:off x="2557" y="3340"/>
                <a:ext cx="265" cy="219"/>
              </a:xfrm>
              <a:custGeom>
                <a:avLst/>
                <a:gdLst>
                  <a:gd name="T0" fmla="*/ 0 w 265"/>
                  <a:gd name="T1" fmla="*/ 72 h 219"/>
                  <a:gd name="T2" fmla="*/ 243 w 265"/>
                  <a:gd name="T3" fmla="*/ 207 h 219"/>
                  <a:gd name="T4" fmla="*/ 135 w 265"/>
                  <a:gd name="T5" fmla="*/ 0 h 219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19"/>
                  <a:gd name="T11" fmla="*/ 265 w 265"/>
                  <a:gd name="T12" fmla="*/ 219 h 2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19">
                    <a:moveTo>
                      <a:pt x="0" y="72"/>
                    </a:moveTo>
                    <a:cubicBezTo>
                      <a:pt x="110" y="145"/>
                      <a:pt x="221" y="219"/>
                      <a:pt x="243" y="207"/>
                    </a:cubicBezTo>
                    <a:cubicBezTo>
                      <a:pt x="265" y="195"/>
                      <a:pt x="200" y="97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40" name="Freeform 54"/>
              <p:cNvSpPr>
                <a:spLocks noChangeAspect="1"/>
              </p:cNvSpPr>
              <p:nvPr/>
            </p:nvSpPr>
            <p:spPr bwMode="auto">
              <a:xfrm flipV="1">
                <a:off x="2835" y="3304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641" name="Freeform 55"/>
              <p:cNvSpPr>
                <a:spLocks noChangeAspect="1"/>
              </p:cNvSpPr>
              <p:nvPr/>
            </p:nvSpPr>
            <p:spPr bwMode="auto">
              <a:xfrm rot="20055911" flipV="1">
                <a:off x="2961" y="3367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3071284" y="2517776"/>
          <a:ext cx="155786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cuación" r:id="rId5" imgW="532937" imgH="215713" progId="Equation.3">
                  <p:embed/>
                </p:oleObj>
              </mc:Choice>
              <mc:Fallback>
                <p:oleObj name="Ecuación" r:id="rId5" imgW="532937" imgH="2157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284" y="2517776"/>
                        <a:ext cx="155786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1576918" y="2511425"/>
            <a:ext cx="2264833" cy="947738"/>
            <a:chOff x="505" y="2390"/>
            <a:chExt cx="1070" cy="597"/>
          </a:xfrm>
        </p:grpSpPr>
        <p:sp>
          <p:nvSpPr>
            <p:cNvPr id="23620" name="Line 56"/>
            <p:cNvSpPr>
              <a:spLocks noChangeAspect="1" noChangeShapeType="1"/>
            </p:cNvSpPr>
            <p:nvPr/>
          </p:nvSpPr>
          <p:spPr bwMode="auto">
            <a:xfrm>
              <a:off x="1252" y="2692"/>
              <a:ext cx="323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18" name="Group 58"/>
            <p:cNvGrpSpPr>
              <a:grpSpLocks noChangeAspect="1"/>
            </p:cNvGrpSpPr>
            <p:nvPr/>
          </p:nvGrpSpPr>
          <p:grpSpPr bwMode="auto">
            <a:xfrm>
              <a:off x="505" y="2485"/>
              <a:ext cx="338" cy="387"/>
              <a:chOff x="108" y="1917"/>
              <a:chExt cx="612" cy="702"/>
            </a:xfrm>
          </p:grpSpPr>
          <p:sp>
            <p:nvSpPr>
              <p:cNvPr id="23623" name="Line 59"/>
              <p:cNvSpPr>
                <a:spLocks noChangeAspect="1" noChangeShapeType="1"/>
              </p:cNvSpPr>
              <p:nvPr/>
            </p:nvSpPr>
            <p:spPr bwMode="auto">
              <a:xfrm>
                <a:off x="315" y="198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24" name="Line 60"/>
              <p:cNvSpPr>
                <a:spLocks noChangeAspect="1" noChangeShapeType="1"/>
              </p:cNvSpPr>
              <p:nvPr/>
            </p:nvSpPr>
            <p:spPr bwMode="auto">
              <a:xfrm>
                <a:off x="369" y="191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25" name="Line 61"/>
              <p:cNvSpPr>
                <a:spLocks noChangeAspect="1" noChangeShapeType="1"/>
              </p:cNvSpPr>
              <p:nvPr/>
            </p:nvSpPr>
            <p:spPr bwMode="auto">
              <a:xfrm>
                <a:off x="198" y="205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26" name="Line 62"/>
              <p:cNvSpPr>
                <a:spLocks noChangeAspect="1" noChangeShapeType="1"/>
              </p:cNvSpPr>
              <p:nvPr/>
            </p:nvSpPr>
            <p:spPr bwMode="auto">
              <a:xfrm>
                <a:off x="216" y="215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27" name="Line 63"/>
              <p:cNvSpPr>
                <a:spLocks noChangeAspect="1" noChangeShapeType="1"/>
              </p:cNvSpPr>
              <p:nvPr/>
            </p:nvSpPr>
            <p:spPr bwMode="auto">
              <a:xfrm>
                <a:off x="198" y="227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28" name="Line 64"/>
              <p:cNvSpPr>
                <a:spLocks noChangeAspect="1" noChangeShapeType="1"/>
              </p:cNvSpPr>
              <p:nvPr/>
            </p:nvSpPr>
            <p:spPr bwMode="auto">
              <a:xfrm>
                <a:off x="108" y="234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29" name="Line 65"/>
              <p:cNvSpPr>
                <a:spLocks noChangeAspect="1" noChangeShapeType="1"/>
              </p:cNvSpPr>
              <p:nvPr/>
            </p:nvSpPr>
            <p:spPr bwMode="auto">
              <a:xfrm>
                <a:off x="216" y="241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30" name="Line 66"/>
              <p:cNvSpPr>
                <a:spLocks noChangeAspect="1" noChangeShapeType="1"/>
              </p:cNvSpPr>
              <p:nvPr/>
            </p:nvSpPr>
            <p:spPr bwMode="auto">
              <a:xfrm>
                <a:off x="270" y="251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31" name="Line 67"/>
              <p:cNvSpPr>
                <a:spLocks noChangeAspect="1" noChangeShapeType="1"/>
              </p:cNvSpPr>
              <p:nvPr/>
            </p:nvSpPr>
            <p:spPr bwMode="auto">
              <a:xfrm>
                <a:off x="351" y="261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32" name="Line 68"/>
              <p:cNvSpPr>
                <a:spLocks noChangeAspect="1" noChangeShapeType="1"/>
              </p:cNvSpPr>
              <p:nvPr/>
            </p:nvSpPr>
            <p:spPr bwMode="auto">
              <a:xfrm>
                <a:off x="180" y="256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33" name="Line 69"/>
              <p:cNvSpPr>
                <a:spLocks noChangeAspect="1" noChangeShapeType="1"/>
              </p:cNvSpPr>
              <p:nvPr/>
            </p:nvSpPr>
            <p:spPr bwMode="auto">
              <a:xfrm>
                <a:off x="117" y="220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34" name="Line 70"/>
              <p:cNvSpPr>
                <a:spLocks noChangeAspect="1" noChangeShapeType="1"/>
              </p:cNvSpPr>
              <p:nvPr/>
            </p:nvSpPr>
            <p:spPr bwMode="auto">
              <a:xfrm>
                <a:off x="108" y="209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3622" name="Picture 86" descr="j043706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" y="2390"/>
              <a:ext cx="597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8536517" y="2541589"/>
            <a:ext cx="2207683" cy="947737"/>
            <a:chOff x="4033" y="2393"/>
            <a:chExt cx="1043" cy="597"/>
          </a:xfrm>
        </p:grpSpPr>
        <p:sp>
          <p:nvSpPr>
            <p:cNvPr id="23605" name="Line 57"/>
            <p:cNvSpPr>
              <a:spLocks noChangeAspect="1" noChangeShapeType="1"/>
            </p:cNvSpPr>
            <p:nvPr/>
          </p:nvSpPr>
          <p:spPr bwMode="auto">
            <a:xfrm flipH="1">
              <a:off x="4033" y="2683"/>
              <a:ext cx="323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20" name="Group 71"/>
            <p:cNvGrpSpPr>
              <a:grpSpLocks noChangeAspect="1"/>
            </p:cNvGrpSpPr>
            <p:nvPr/>
          </p:nvGrpSpPr>
          <p:grpSpPr bwMode="auto">
            <a:xfrm>
              <a:off x="4763" y="2468"/>
              <a:ext cx="313" cy="378"/>
              <a:chOff x="4870" y="1945"/>
              <a:chExt cx="567" cy="684"/>
            </a:xfrm>
          </p:grpSpPr>
          <p:sp>
            <p:nvSpPr>
              <p:cNvPr id="23608" name="Line 72"/>
              <p:cNvSpPr>
                <a:spLocks noChangeAspect="1" noChangeShapeType="1"/>
              </p:cNvSpPr>
              <p:nvPr/>
            </p:nvSpPr>
            <p:spPr bwMode="auto">
              <a:xfrm>
                <a:off x="4960" y="200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09" name="Line 73"/>
              <p:cNvSpPr>
                <a:spLocks noChangeAspect="1" noChangeShapeType="1"/>
              </p:cNvSpPr>
              <p:nvPr/>
            </p:nvSpPr>
            <p:spPr bwMode="auto">
              <a:xfrm>
                <a:off x="4870" y="194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0" name="Line 74"/>
              <p:cNvSpPr>
                <a:spLocks noChangeAspect="1" noChangeShapeType="1"/>
              </p:cNvSpPr>
              <p:nvPr/>
            </p:nvSpPr>
            <p:spPr bwMode="auto">
              <a:xfrm>
                <a:off x="4960" y="208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1" name="Line 75"/>
              <p:cNvSpPr>
                <a:spLocks noChangeAspect="1" noChangeShapeType="1"/>
              </p:cNvSpPr>
              <p:nvPr/>
            </p:nvSpPr>
            <p:spPr bwMode="auto">
              <a:xfrm>
                <a:off x="5032" y="217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2" name="Line 76"/>
              <p:cNvSpPr>
                <a:spLocks noChangeAspect="1" noChangeShapeType="1"/>
              </p:cNvSpPr>
              <p:nvPr/>
            </p:nvSpPr>
            <p:spPr bwMode="auto">
              <a:xfrm>
                <a:off x="5041" y="230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3" name="Line 77"/>
              <p:cNvSpPr>
                <a:spLocks noChangeAspect="1" noChangeShapeType="1"/>
              </p:cNvSpPr>
              <p:nvPr/>
            </p:nvSpPr>
            <p:spPr bwMode="auto">
              <a:xfrm>
                <a:off x="5005" y="236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4" name="Line 78"/>
              <p:cNvSpPr>
                <a:spLocks noChangeAspect="1" noChangeShapeType="1"/>
              </p:cNvSpPr>
              <p:nvPr/>
            </p:nvSpPr>
            <p:spPr bwMode="auto">
              <a:xfrm>
                <a:off x="4978" y="244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5" name="Line 79"/>
              <p:cNvSpPr>
                <a:spLocks noChangeAspect="1" noChangeShapeType="1"/>
              </p:cNvSpPr>
              <p:nvPr/>
            </p:nvSpPr>
            <p:spPr bwMode="auto">
              <a:xfrm>
                <a:off x="5086" y="250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6" name="Line 80"/>
              <p:cNvSpPr>
                <a:spLocks noChangeAspect="1" noChangeShapeType="1"/>
              </p:cNvSpPr>
              <p:nvPr/>
            </p:nvSpPr>
            <p:spPr bwMode="auto">
              <a:xfrm>
                <a:off x="4870" y="262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7" name="Line 81"/>
              <p:cNvSpPr>
                <a:spLocks noChangeAspect="1" noChangeShapeType="1"/>
              </p:cNvSpPr>
              <p:nvPr/>
            </p:nvSpPr>
            <p:spPr bwMode="auto">
              <a:xfrm>
                <a:off x="4915" y="256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8" name="Line 82"/>
              <p:cNvSpPr>
                <a:spLocks noChangeAspect="1" noChangeShapeType="1"/>
              </p:cNvSpPr>
              <p:nvPr/>
            </p:nvSpPr>
            <p:spPr bwMode="auto">
              <a:xfrm>
                <a:off x="5041" y="223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19" name="Line 83"/>
              <p:cNvSpPr>
                <a:spLocks noChangeAspect="1" noChangeShapeType="1"/>
              </p:cNvSpPr>
              <p:nvPr/>
            </p:nvSpPr>
            <p:spPr bwMode="auto">
              <a:xfrm>
                <a:off x="5068" y="212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3607" name="Picture 87" descr="j0437057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" y="2393"/>
              <a:ext cx="597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123"/>
          <p:cNvGrpSpPr>
            <a:grpSpLocks/>
          </p:cNvGrpSpPr>
          <p:nvPr/>
        </p:nvGrpSpPr>
        <p:grpSpPr bwMode="auto">
          <a:xfrm>
            <a:off x="1752601" y="3714750"/>
            <a:ext cx="2190751" cy="947738"/>
            <a:chOff x="828" y="3285"/>
            <a:chExt cx="1035" cy="597"/>
          </a:xfrm>
        </p:grpSpPr>
        <p:pic>
          <p:nvPicPr>
            <p:cNvPr id="23590" name="Picture 88" descr="j043706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" y="3285"/>
              <a:ext cx="597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1" name="Line 90"/>
            <p:cNvSpPr>
              <a:spLocks noChangeAspect="1" noChangeShapeType="1"/>
            </p:cNvSpPr>
            <p:nvPr/>
          </p:nvSpPr>
          <p:spPr bwMode="auto">
            <a:xfrm flipH="1">
              <a:off x="828" y="3541"/>
              <a:ext cx="323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22" name="Group 92"/>
            <p:cNvGrpSpPr>
              <a:grpSpLocks noChangeAspect="1"/>
            </p:cNvGrpSpPr>
            <p:nvPr/>
          </p:nvGrpSpPr>
          <p:grpSpPr bwMode="auto">
            <a:xfrm>
              <a:off x="1550" y="3377"/>
              <a:ext cx="313" cy="378"/>
              <a:chOff x="1585" y="3583"/>
              <a:chExt cx="567" cy="684"/>
            </a:xfrm>
          </p:grpSpPr>
          <p:sp>
            <p:nvSpPr>
              <p:cNvPr id="23593" name="Line 93"/>
              <p:cNvSpPr>
                <a:spLocks noChangeAspect="1" noChangeShapeType="1"/>
              </p:cNvSpPr>
              <p:nvPr/>
            </p:nvSpPr>
            <p:spPr bwMode="auto">
              <a:xfrm>
                <a:off x="1675" y="364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94" name="Line 94"/>
              <p:cNvSpPr>
                <a:spLocks noChangeAspect="1" noChangeShapeType="1"/>
              </p:cNvSpPr>
              <p:nvPr/>
            </p:nvSpPr>
            <p:spPr bwMode="auto">
              <a:xfrm>
                <a:off x="1585" y="358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95" name="Line 95"/>
              <p:cNvSpPr>
                <a:spLocks noChangeAspect="1" noChangeShapeType="1"/>
              </p:cNvSpPr>
              <p:nvPr/>
            </p:nvSpPr>
            <p:spPr bwMode="auto">
              <a:xfrm>
                <a:off x="1675" y="371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96" name="Line 96"/>
              <p:cNvSpPr>
                <a:spLocks noChangeAspect="1" noChangeShapeType="1"/>
              </p:cNvSpPr>
              <p:nvPr/>
            </p:nvSpPr>
            <p:spPr bwMode="auto">
              <a:xfrm>
                <a:off x="1747" y="381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97" name="Line 97"/>
              <p:cNvSpPr>
                <a:spLocks noChangeAspect="1" noChangeShapeType="1"/>
              </p:cNvSpPr>
              <p:nvPr/>
            </p:nvSpPr>
            <p:spPr bwMode="auto">
              <a:xfrm>
                <a:off x="1756" y="394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98" name="Line 98"/>
              <p:cNvSpPr>
                <a:spLocks noChangeAspect="1" noChangeShapeType="1"/>
              </p:cNvSpPr>
              <p:nvPr/>
            </p:nvSpPr>
            <p:spPr bwMode="auto">
              <a:xfrm>
                <a:off x="1720" y="400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99" name="Line 99"/>
              <p:cNvSpPr>
                <a:spLocks noChangeAspect="1" noChangeShapeType="1"/>
              </p:cNvSpPr>
              <p:nvPr/>
            </p:nvSpPr>
            <p:spPr bwMode="auto">
              <a:xfrm>
                <a:off x="1693" y="407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00" name="Line 100"/>
              <p:cNvSpPr>
                <a:spLocks noChangeAspect="1" noChangeShapeType="1"/>
              </p:cNvSpPr>
              <p:nvPr/>
            </p:nvSpPr>
            <p:spPr bwMode="auto">
              <a:xfrm>
                <a:off x="1801" y="414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01" name="Line 101"/>
              <p:cNvSpPr>
                <a:spLocks noChangeAspect="1" noChangeShapeType="1"/>
              </p:cNvSpPr>
              <p:nvPr/>
            </p:nvSpPr>
            <p:spPr bwMode="auto">
              <a:xfrm>
                <a:off x="1585" y="426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02" name="Line 102"/>
              <p:cNvSpPr>
                <a:spLocks noChangeAspect="1" noChangeShapeType="1"/>
              </p:cNvSpPr>
              <p:nvPr/>
            </p:nvSpPr>
            <p:spPr bwMode="auto">
              <a:xfrm>
                <a:off x="1630" y="420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03" name="Line 103"/>
              <p:cNvSpPr>
                <a:spLocks noChangeAspect="1" noChangeShapeType="1"/>
              </p:cNvSpPr>
              <p:nvPr/>
            </p:nvSpPr>
            <p:spPr bwMode="auto">
              <a:xfrm>
                <a:off x="1756" y="387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604" name="Line 104"/>
              <p:cNvSpPr>
                <a:spLocks noChangeAspect="1" noChangeShapeType="1"/>
              </p:cNvSpPr>
              <p:nvPr/>
            </p:nvSpPr>
            <p:spPr bwMode="auto">
              <a:xfrm>
                <a:off x="1783" y="376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7850718" y="3729039"/>
            <a:ext cx="2211916" cy="947737"/>
            <a:chOff x="3709" y="2394"/>
            <a:chExt cx="1045" cy="597"/>
          </a:xfrm>
        </p:grpSpPr>
        <p:pic>
          <p:nvPicPr>
            <p:cNvPr id="23575" name="Picture 89" descr="j0437057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2394"/>
              <a:ext cx="597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6" name="Line 91"/>
            <p:cNvSpPr>
              <a:spLocks noChangeAspect="1" noChangeShapeType="1"/>
            </p:cNvSpPr>
            <p:nvPr/>
          </p:nvSpPr>
          <p:spPr bwMode="auto">
            <a:xfrm>
              <a:off x="4431" y="2650"/>
              <a:ext cx="323" cy="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24" name="Group 105"/>
            <p:cNvGrpSpPr>
              <a:grpSpLocks noChangeAspect="1"/>
            </p:cNvGrpSpPr>
            <p:nvPr/>
          </p:nvGrpSpPr>
          <p:grpSpPr bwMode="auto">
            <a:xfrm>
              <a:off x="3709" y="2467"/>
              <a:ext cx="338" cy="387"/>
              <a:chOff x="3159" y="3564"/>
              <a:chExt cx="612" cy="702"/>
            </a:xfrm>
          </p:grpSpPr>
          <p:sp>
            <p:nvSpPr>
              <p:cNvPr id="23578" name="Line 106"/>
              <p:cNvSpPr>
                <a:spLocks noChangeAspect="1" noChangeShapeType="1"/>
              </p:cNvSpPr>
              <p:nvPr/>
            </p:nvSpPr>
            <p:spPr bwMode="auto">
              <a:xfrm>
                <a:off x="3366" y="362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79" name="Line 107"/>
              <p:cNvSpPr>
                <a:spLocks noChangeAspect="1" noChangeShapeType="1"/>
              </p:cNvSpPr>
              <p:nvPr/>
            </p:nvSpPr>
            <p:spPr bwMode="auto">
              <a:xfrm>
                <a:off x="3420" y="356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0" name="Line 108"/>
              <p:cNvSpPr>
                <a:spLocks noChangeAspect="1" noChangeShapeType="1"/>
              </p:cNvSpPr>
              <p:nvPr/>
            </p:nvSpPr>
            <p:spPr bwMode="auto">
              <a:xfrm>
                <a:off x="3249" y="369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1" name="Line 109"/>
              <p:cNvSpPr>
                <a:spLocks noChangeAspect="1" noChangeShapeType="1"/>
              </p:cNvSpPr>
              <p:nvPr/>
            </p:nvSpPr>
            <p:spPr bwMode="auto">
              <a:xfrm>
                <a:off x="3267" y="379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2" name="Line 110"/>
              <p:cNvSpPr>
                <a:spLocks noChangeAspect="1" noChangeShapeType="1"/>
              </p:cNvSpPr>
              <p:nvPr/>
            </p:nvSpPr>
            <p:spPr bwMode="auto">
              <a:xfrm>
                <a:off x="3249" y="392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3" name="Line 111"/>
              <p:cNvSpPr>
                <a:spLocks noChangeAspect="1" noChangeShapeType="1"/>
              </p:cNvSpPr>
              <p:nvPr/>
            </p:nvSpPr>
            <p:spPr bwMode="auto">
              <a:xfrm>
                <a:off x="3159" y="398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4" name="Line 112"/>
              <p:cNvSpPr>
                <a:spLocks noChangeAspect="1" noChangeShapeType="1"/>
              </p:cNvSpPr>
              <p:nvPr/>
            </p:nvSpPr>
            <p:spPr bwMode="auto">
              <a:xfrm>
                <a:off x="3267" y="405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5" name="Line 113"/>
              <p:cNvSpPr>
                <a:spLocks noChangeAspect="1" noChangeShapeType="1"/>
              </p:cNvSpPr>
              <p:nvPr/>
            </p:nvSpPr>
            <p:spPr bwMode="auto">
              <a:xfrm>
                <a:off x="3321" y="415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6" name="Line 114"/>
              <p:cNvSpPr>
                <a:spLocks noChangeAspect="1" noChangeShapeType="1"/>
              </p:cNvSpPr>
              <p:nvPr/>
            </p:nvSpPr>
            <p:spPr bwMode="auto">
              <a:xfrm>
                <a:off x="3402" y="426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7" name="Line 115"/>
              <p:cNvSpPr>
                <a:spLocks noChangeAspect="1" noChangeShapeType="1"/>
              </p:cNvSpPr>
              <p:nvPr/>
            </p:nvSpPr>
            <p:spPr bwMode="auto">
              <a:xfrm>
                <a:off x="3231" y="421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8" name="Line 116"/>
              <p:cNvSpPr>
                <a:spLocks noChangeAspect="1" noChangeShapeType="1"/>
              </p:cNvSpPr>
              <p:nvPr/>
            </p:nvSpPr>
            <p:spPr bwMode="auto">
              <a:xfrm>
                <a:off x="3168" y="385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3589" name="Line 117"/>
              <p:cNvSpPr>
                <a:spLocks noChangeAspect="1" noChangeShapeType="1"/>
              </p:cNvSpPr>
              <p:nvPr/>
            </p:nvSpPr>
            <p:spPr bwMode="auto">
              <a:xfrm>
                <a:off x="3159" y="374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  <p:graphicFrame>
        <p:nvGraphicFramePr>
          <p:cNvPr id="2" name="Object 118"/>
          <p:cNvGraphicFramePr>
            <a:graphicFrameLocks noChangeAspect="1"/>
          </p:cNvGraphicFramePr>
          <p:nvPr/>
        </p:nvGraphicFramePr>
        <p:xfrm>
          <a:off x="1856318" y="3638550"/>
          <a:ext cx="510116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cuación" r:id="rId7" imgW="152268" imgH="215713" progId="Equation.3">
                  <p:embed/>
                </p:oleObj>
              </mc:Choice>
              <mc:Fallback>
                <p:oleObj name="Ecuación" r:id="rId7" imgW="152268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318" y="3638550"/>
                        <a:ext cx="510116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9"/>
          <p:cNvGraphicFramePr>
            <a:graphicFrameLocks noChangeAspect="1"/>
          </p:cNvGraphicFramePr>
          <p:nvPr/>
        </p:nvGraphicFramePr>
        <p:xfrm>
          <a:off x="9406467" y="3692525"/>
          <a:ext cx="55033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cuación" r:id="rId9" imgW="164885" imgH="215619" progId="Equation.3">
                  <p:embed/>
                </p:oleObj>
              </mc:Choice>
              <mc:Fallback>
                <p:oleObj name="Ecuación" r:id="rId9" imgW="164885" imgH="21561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467" y="3692525"/>
                        <a:ext cx="55033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2"/>
          <p:cNvGraphicFramePr>
            <a:graphicFrameLocks noChangeAspect="1"/>
          </p:cNvGraphicFramePr>
          <p:nvPr/>
        </p:nvGraphicFramePr>
        <p:xfrm>
          <a:off x="7730067" y="2517776"/>
          <a:ext cx="1631951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cuación" r:id="rId11" imgW="558558" imgH="215806" progId="Equation.3">
                  <p:embed/>
                </p:oleObj>
              </mc:Choice>
              <mc:Fallback>
                <p:oleObj name="Ecuación" r:id="rId11" imgW="558558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0067" y="2517776"/>
                        <a:ext cx="1631951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5"/>
          <p:cNvGraphicFramePr>
            <a:graphicFrameLocks noChangeAspect="1"/>
          </p:cNvGraphicFramePr>
          <p:nvPr/>
        </p:nvGraphicFramePr>
        <p:xfrm>
          <a:off x="27517" y="4530725"/>
          <a:ext cx="4688416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cuación" r:id="rId13" imgW="1955800" imgH="431800" progId="Equation.3">
                  <p:embed/>
                </p:oleObj>
              </mc:Choice>
              <mc:Fallback>
                <p:oleObj name="Ecuación" r:id="rId13" imgW="19558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7" y="4530725"/>
                        <a:ext cx="4688416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6"/>
          <p:cNvGraphicFramePr>
            <a:graphicFrameLocks noChangeAspect="1"/>
          </p:cNvGraphicFramePr>
          <p:nvPr/>
        </p:nvGraphicFramePr>
        <p:xfrm>
          <a:off x="50800" y="5619750"/>
          <a:ext cx="4718051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cuación" r:id="rId15" imgW="1955520" imgH="431640" progId="Equation.3">
                  <p:embed/>
                </p:oleObj>
              </mc:Choice>
              <mc:Fallback>
                <p:oleObj name="Ecuación" r:id="rId15" imgW="19555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5619750"/>
                        <a:ext cx="4718051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7"/>
          <p:cNvGraphicFramePr>
            <a:graphicFrameLocks noChangeAspect="1"/>
          </p:cNvGraphicFramePr>
          <p:nvPr/>
        </p:nvGraphicFramePr>
        <p:xfrm>
          <a:off x="1913467" y="3201988"/>
          <a:ext cx="2152651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cuación" r:id="rId17" imgW="736280" imgH="215806" progId="Equation.3">
                  <p:embed/>
                </p:oleObj>
              </mc:Choice>
              <mc:Fallback>
                <p:oleObj name="Ecuación" r:id="rId17" imgW="736280" imgH="215806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467" y="3201988"/>
                        <a:ext cx="2152651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8"/>
          <p:cNvGraphicFramePr>
            <a:graphicFrameLocks noChangeAspect="1"/>
          </p:cNvGraphicFramePr>
          <p:nvPr/>
        </p:nvGraphicFramePr>
        <p:xfrm>
          <a:off x="9006418" y="3209925"/>
          <a:ext cx="2190749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cuación" r:id="rId19" imgW="748975" imgH="215806" progId="Equation.3">
                  <p:embed/>
                </p:oleObj>
              </mc:Choice>
              <mc:Fallback>
                <p:oleObj name="Ecuación" r:id="rId19" imgW="748975" imgH="21580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6418" y="3209925"/>
                        <a:ext cx="2190749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9"/>
          <p:cNvGraphicFramePr>
            <a:graphicFrameLocks noChangeAspect="1"/>
          </p:cNvGraphicFramePr>
          <p:nvPr/>
        </p:nvGraphicFramePr>
        <p:xfrm>
          <a:off x="4686301" y="4616451"/>
          <a:ext cx="56007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cuación" r:id="rId21" imgW="2743200" imgH="419100" progId="Equation.3">
                  <p:embed/>
                </p:oleObj>
              </mc:Choice>
              <mc:Fallback>
                <p:oleObj name="Ecuación" r:id="rId21" imgW="27432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1" y="4616451"/>
                        <a:ext cx="56007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0"/>
          <p:cNvGraphicFramePr>
            <a:graphicFrameLocks noChangeAspect="1"/>
          </p:cNvGraphicFramePr>
          <p:nvPr/>
        </p:nvGraphicFramePr>
        <p:xfrm>
          <a:off x="10570634" y="4775200"/>
          <a:ext cx="1394884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cuación" r:id="rId23" imgW="469696" imgH="203112" progId="Equation.3">
                  <p:embed/>
                </p:oleObj>
              </mc:Choice>
              <mc:Fallback>
                <p:oleObj name="Ecuación" r:id="rId23" imgW="469696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634" y="4775200"/>
                        <a:ext cx="1394884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1"/>
          <p:cNvGraphicFramePr>
            <a:graphicFrameLocks noChangeAspect="1"/>
          </p:cNvGraphicFramePr>
          <p:nvPr/>
        </p:nvGraphicFramePr>
        <p:xfrm>
          <a:off x="4887384" y="5703889"/>
          <a:ext cx="5638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cuación" r:id="rId25" imgW="2743200" imgH="419100" progId="Equation.3">
                  <p:embed/>
                </p:oleObj>
              </mc:Choice>
              <mc:Fallback>
                <p:oleObj name="Ecuación" r:id="rId25" imgW="27432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384" y="5703889"/>
                        <a:ext cx="56388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2"/>
          <p:cNvGraphicFramePr>
            <a:graphicFrameLocks noChangeAspect="1"/>
          </p:cNvGraphicFramePr>
          <p:nvPr/>
        </p:nvGraphicFramePr>
        <p:xfrm>
          <a:off x="10803468" y="5895975"/>
          <a:ext cx="118321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cuación" r:id="rId27" imgW="393529" imgH="203112" progId="Equation.3">
                  <p:embed/>
                </p:oleObj>
              </mc:Choice>
              <mc:Fallback>
                <p:oleObj name="Ecuación" r:id="rId27" imgW="393529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3468" y="5895975"/>
                        <a:ext cx="118321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29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8" name="97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238084" y="928670"/>
            <a:ext cx="2008716" cy="5539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6575" indent="-536575" algn="l">
              <a:defRPr/>
            </a:pPr>
            <a:r>
              <a:rPr lang="es-ES_tradnl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Ejemplo</a:t>
            </a:r>
          </a:p>
        </p:txBody>
      </p:sp>
      <p:sp>
        <p:nvSpPr>
          <p:cNvPr id="24593" name="AutoShape 9"/>
          <p:cNvSpPr>
            <a:spLocks noChangeArrowheads="1"/>
          </p:cNvSpPr>
          <p:nvPr/>
        </p:nvSpPr>
        <p:spPr bwMode="auto">
          <a:xfrm>
            <a:off x="0" y="1528763"/>
            <a:ext cx="12192000" cy="931862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s-AR" sz="2400" b="0" dirty="0">
                <a:latin typeface="Times New Roman" pitchFamily="18" charset="0"/>
                <a:cs typeface="Times New Roman" pitchFamily="18" charset="0"/>
              </a:rPr>
              <a:t>En la situación mostrada, determinar las velocidades después del choque suponiendo un coeficiente de restitución de 0,7 (e = 0,7)</a:t>
            </a:r>
          </a:p>
        </p:txBody>
      </p:sp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3094568" y="2517776"/>
          <a:ext cx="181821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cuación" r:id="rId3" imgW="622030" imgH="215806" progId="Equation.3">
                  <p:embed/>
                </p:oleObj>
              </mc:Choice>
              <mc:Fallback>
                <p:oleObj name="Ecuación" r:id="rId3" imgW="622030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568" y="2517776"/>
                        <a:ext cx="181821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Line 23"/>
          <p:cNvSpPr>
            <a:spLocks noChangeAspect="1" noChangeShapeType="1"/>
          </p:cNvSpPr>
          <p:nvPr/>
        </p:nvSpPr>
        <p:spPr bwMode="auto">
          <a:xfrm>
            <a:off x="3158067" y="2990850"/>
            <a:ext cx="683684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595" name="Line 39"/>
          <p:cNvSpPr>
            <a:spLocks noChangeAspect="1" noChangeShapeType="1"/>
          </p:cNvSpPr>
          <p:nvPr/>
        </p:nvSpPr>
        <p:spPr bwMode="auto">
          <a:xfrm flipH="1">
            <a:off x="8536517" y="3001964"/>
            <a:ext cx="683683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596" name="Line 56"/>
          <p:cNvSpPr>
            <a:spLocks noChangeAspect="1" noChangeShapeType="1"/>
          </p:cNvSpPr>
          <p:nvPr/>
        </p:nvSpPr>
        <p:spPr bwMode="auto">
          <a:xfrm flipH="1">
            <a:off x="1752601" y="4121150"/>
            <a:ext cx="683684" cy="1588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4597" name="Line 72"/>
          <p:cNvSpPr>
            <a:spLocks noChangeAspect="1" noChangeShapeType="1"/>
          </p:cNvSpPr>
          <p:nvPr/>
        </p:nvSpPr>
        <p:spPr bwMode="auto">
          <a:xfrm>
            <a:off x="9378951" y="4135438"/>
            <a:ext cx="683683" cy="1587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" name="Object 86"/>
          <p:cNvGraphicFramePr>
            <a:graphicFrameLocks noChangeAspect="1"/>
          </p:cNvGraphicFramePr>
          <p:nvPr/>
        </p:nvGraphicFramePr>
        <p:xfrm>
          <a:off x="1856318" y="3638550"/>
          <a:ext cx="510116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cuación" r:id="rId5" imgW="152268" imgH="215713" progId="Equation.3">
                  <p:embed/>
                </p:oleObj>
              </mc:Choice>
              <mc:Fallback>
                <p:oleObj name="Ecuación" r:id="rId5" imgW="152268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318" y="3638550"/>
                        <a:ext cx="510116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7"/>
          <p:cNvGraphicFramePr>
            <a:graphicFrameLocks noChangeAspect="1"/>
          </p:cNvGraphicFramePr>
          <p:nvPr/>
        </p:nvGraphicFramePr>
        <p:xfrm>
          <a:off x="9406467" y="3692525"/>
          <a:ext cx="55033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cuación" r:id="rId7" imgW="164885" imgH="215619" progId="Equation.3">
                  <p:embed/>
                </p:oleObj>
              </mc:Choice>
              <mc:Fallback>
                <p:oleObj name="Ecuación" r:id="rId7" imgW="164885" imgH="21561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467" y="3692525"/>
                        <a:ext cx="55033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8"/>
          <p:cNvGraphicFramePr>
            <a:graphicFrameLocks noChangeAspect="1"/>
          </p:cNvGraphicFramePr>
          <p:nvPr/>
        </p:nvGraphicFramePr>
        <p:xfrm>
          <a:off x="7296151" y="2517776"/>
          <a:ext cx="192828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cuación" r:id="rId9" imgW="660113" imgH="215806" progId="Equation.3">
                  <p:embed/>
                </p:oleObj>
              </mc:Choice>
              <mc:Fallback>
                <p:oleObj name="Ecuación" r:id="rId9" imgW="660113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1" y="2517776"/>
                        <a:ext cx="192828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9"/>
          <p:cNvGraphicFramePr>
            <a:graphicFrameLocks noChangeAspect="1"/>
          </p:cNvGraphicFramePr>
          <p:nvPr/>
        </p:nvGraphicFramePr>
        <p:xfrm>
          <a:off x="9569" y="4530725"/>
          <a:ext cx="4324349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cuación" r:id="rId11" imgW="1955800" imgH="431800" progId="Equation.3">
                  <p:embed/>
                </p:oleObj>
              </mc:Choice>
              <mc:Fallback>
                <p:oleObj name="Ecuación" r:id="rId11" imgW="19558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" y="4530725"/>
                        <a:ext cx="4324349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0"/>
          <p:cNvGraphicFramePr>
            <a:graphicFrameLocks noChangeAspect="1"/>
          </p:cNvGraphicFramePr>
          <p:nvPr/>
        </p:nvGraphicFramePr>
        <p:xfrm>
          <a:off x="-20638" y="5619750"/>
          <a:ext cx="4718051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cuación" r:id="rId13" imgW="1955800" imgH="431800" progId="Equation.3">
                  <p:embed/>
                </p:oleObj>
              </mc:Choice>
              <mc:Fallback>
                <p:oleObj name="Ecuación" r:id="rId13" imgW="19558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5619750"/>
                        <a:ext cx="4718051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1"/>
          <p:cNvGraphicFramePr>
            <a:graphicFrameLocks noChangeAspect="1"/>
          </p:cNvGraphicFramePr>
          <p:nvPr/>
        </p:nvGraphicFramePr>
        <p:xfrm>
          <a:off x="2080684" y="3201988"/>
          <a:ext cx="1818216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cuación" r:id="rId15" imgW="622030" imgH="215806" progId="Equation.3">
                  <p:embed/>
                </p:oleObj>
              </mc:Choice>
              <mc:Fallback>
                <p:oleObj name="Ecuación" r:id="rId15" imgW="622030" imgH="215806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84" y="3201988"/>
                        <a:ext cx="1818216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2"/>
          <p:cNvGraphicFramePr>
            <a:graphicFrameLocks noChangeAspect="1"/>
          </p:cNvGraphicFramePr>
          <p:nvPr/>
        </p:nvGraphicFramePr>
        <p:xfrm>
          <a:off x="9173634" y="3209925"/>
          <a:ext cx="185631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cuación" r:id="rId17" imgW="634449" imgH="215713" progId="Equation.3">
                  <p:embed/>
                </p:oleObj>
              </mc:Choice>
              <mc:Fallback>
                <p:oleObj name="Ecuación" r:id="rId17" imgW="634449" imgH="21571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634" y="3209925"/>
                        <a:ext cx="185631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3"/>
          <p:cNvGraphicFramePr>
            <a:graphicFrameLocks noChangeAspect="1"/>
          </p:cNvGraphicFramePr>
          <p:nvPr/>
        </p:nvGraphicFramePr>
        <p:xfrm>
          <a:off x="4198938" y="4616450"/>
          <a:ext cx="64103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cuación" r:id="rId19" imgW="2768400" imgH="419040" progId="Equation.3">
                  <p:embed/>
                </p:oleObj>
              </mc:Choice>
              <mc:Fallback>
                <p:oleObj name="Ecuación" r:id="rId19" imgW="276840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616450"/>
                        <a:ext cx="64103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4"/>
          <p:cNvGraphicFramePr>
            <a:graphicFrameLocks noChangeAspect="1"/>
          </p:cNvGraphicFramePr>
          <p:nvPr/>
        </p:nvGraphicFramePr>
        <p:xfrm>
          <a:off x="10474897" y="4775200"/>
          <a:ext cx="169333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cuación" r:id="rId21" imgW="583947" imgH="203112" progId="Equation.3">
                  <p:embed/>
                </p:oleObj>
              </mc:Choice>
              <mc:Fallback>
                <p:oleObj name="Ecuación" r:id="rId21" imgW="583947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4897" y="4775200"/>
                        <a:ext cx="169333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5"/>
          <p:cNvGraphicFramePr>
            <a:graphicFrameLocks noChangeAspect="1"/>
          </p:cNvGraphicFramePr>
          <p:nvPr/>
        </p:nvGraphicFramePr>
        <p:xfrm>
          <a:off x="4789488" y="5703888"/>
          <a:ext cx="5689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cuación" r:id="rId23" imgW="2768400" imgH="419040" progId="Equation.3">
                  <p:embed/>
                </p:oleObj>
              </mc:Choice>
              <mc:Fallback>
                <p:oleObj name="Ecuación" r:id="rId23" imgW="276840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703888"/>
                        <a:ext cx="5689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6"/>
          <p:cNvGraphicFramePr>
            <a:graphicFrameLocks noChangeAspect="1"/>
          </p:cNvGraphicFramePr>
          <p:nvPr/>
        </p:nvGraphicFramePr>
        <p:xfrm>
          <a:off x="10334668" y="5895975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cuación" r:id="rId25" imgW="571252" imgH="203112" progId="Equation.3">
                  <p:embed/>
                </p:oleObj>
              </mc:Choice>
              <mc:Fallback>
                <p:oleObj name="Ecuación" r:id="rId25" imgW="571252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68" y="5895975"/>
                        <a:ext cx="190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03"/>
          <p:cNvGrpSpPr>
            <a:grpSpLocks/>
          </p:cNvGrpSpPr>
          <p:nvPr/>
        </p:nvGrpSpPr>
        <p:grpSpPr bwMode="auto">
          <a:xfrm>
            <a:off x="1576918" y="2662238"/>
            <a:ext cx="1534583" cy="654050"/>
            <a:chOff x="745" y="1677"/>
            <a:chExt cx="725" cy="412"/>
          </a:xfrm>
        </p:grpSpPr>
        <p:sp>
          <p:nvSpPr>
            <p:cNvPr id="24655" name="Line 25"/>
            <p:cNvSpPr>
              <a:spLocks noChangeAspect="1" noChangeShapeType="1"/>
            </p:cNvSpPr>
            <p:nvPr/>
          </p:nvSpPr>
          <p:spPr bwMode="auto">
            <a:xfrm>
              <a:off x="859" y="1712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56" name="Line 26"/>
            <p:cNvSpPr>
              <a:spLocks noChangeAspect="1" noChangeShapeType="1"/>
            </p:cNvSpPr>
            <p:nvPr/>
          </p:nvSpPr>
          <p:spPr bwMode="auto">
            <a:xfrm>
              <a:off x="889" y="1677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57" name="Line 27"/>
            <p:cNvSpPr>
              <a:spLocks noChangeAspect="1" noChangeShapeType="1"/>
            </p:cNvSpPr>
            <p:nvPr/>
          </p:nvSpPr>
          <p:spPr bwMode="auto">
            <a:xfrm>
              <a:off x="795" y="1751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58" name="Line 28"/>
            <p:cNvSpPr>
              <a:spLocks noChangeAspect="1" noChangeShapeType="1"/>
            </p:cNvSpPr>
            <p:nvPr/>
          </p:nvSpPr>
          <p:spPr bwMode="auto">
            <a:xfrm>
              <a:off x="805" y="1806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59" name="Line 29"/>
            <p:cNvSpPr>
              <a:spLocks noChangeAspect="1" noChangeShapeType="1"/>
            </p:cNvSpPr>
            <p:nvPr/>
          </p:nvSpPr>
          <p:spPr bwMode="auto">
            <a:xfrm>
              <a:off x="795" y="1875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0" name="Line 30"/>
            <p:cNvSpPr>
              <a:spLocks noChangeAspect="1" noChangeShapeType="1"/>
            </p:cNvSpPr>
            <p:nvPr/>
          </p:nvSpPr>
          <p:spPr bwMode="auto">
            <a:xfrm>
              <a:off x="745" y="1910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1" name="Line 31"/>
            <p:cNvSpPr>
              <a:spLocks noChangeAspect="1" noChangeShapeType="1"/>
            </p:cNvSpPr>
            <p:nvPr/>
          </p:nvSpPr>
          <p:spPr bwMode="auto">
            <a:xfrm>
              <a:off x="805" y="1950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2" name="Line 32"/>
            <p:cNvSpPr>
              <a:spLocks noChangeAspect="1" noChangeShapeType="1"/>
            </p:cNvSpPr>
            <p:nvPr/>
          </p:nvSpPr>
          <p:spPr bwMode="auto">
            <a:xfrm>
              <a:off x="834" y="200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3" name="Line 33"/>
            <p:cNvSpPr>
              <a:spLocks noChangeAspect="1" noChangeShapeType="1"/>
            </p:cNvSpPr>
            <p:nvPr/>
          </p:nvSpPr>
          <p:spPr bwMode="auto">
            <a:xfrm>
              <a:off x="879" y="206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4" name="Line 34"/>
            <p:cNvSpPr>
              <a:spLocks noChangeAspect="1" noChangeShapeType="1"/>
            </p:cNvSpPr>
            <p:nvPr/>
          </p:nvSpPr>
          <p:spPr bwMode="auto">
            <a:xfrm>
              <a:off x="785" y="203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5" name="Line 35"/>
            <p:cNvSpPr>
              <a:spLocks noChangeAspect="1" noChangeShapeType="1"/>
            </p:cNvSpPr>
            <p:nvPr/>
          </p:nvSpPr>
          <p:spPr bwMode="auto">
            <a:xfrm>
              <a:off x="750" y="1836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6" name="Line 36"/>
            <p:cNvSpPr>
              <a:spLocks noChangeAspect="1" noChangeShapeType="1"/>
            </p:cNvSpPr>
            <p:nvPr/>
          </p:nvSpPr>
          <p:spPr bwMode="auto">
            <a:xfrm>
              <a:off x="745" y="1776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667" name="Rectangle 97"/>
            <p:cNvSpPr>
              <a:spLocks noChangeArrowheads="1"/>
            </p:cNvSpPr>
            <p:nvPr/>
          </p:nvSpPr>
          <p:spPr bwMode="auto">
            <a:xfrm>
              <a:off x="1083" y="1685"/>
              <a:ext cx="387" cy="404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15" name="Group 106"/>
          <p:cNvGrpSpPr>
            <a:grpSpLocks/>
          </p:cNvGrpSpPr>
          <p:nvPr/>
        </p:nvGrpSpPr>
        <p:grpSpPr bwMode="auto">
          <a:xfrm>
            <a:off x="9243485" y="2660650"/>
            <a:ext cx="1500716" cy="641350"/>
            <a:chOff x="4367" y="1676"/>
            <a:chExt cx="709" cy="404"/>
          </a:xfrm>
        </p:grpSpPr>
        <p:grpSp>
          <p:nvGrpSpPr>
            <p:cNvPr id="16" name="Group 40"/>
            <p:cNvGrpSpPr>
              <a:grpSpLocks noChangeAspect="1"/>
            </p:cNvGrpSpPr>
            <p:nvPr/>
          </p:nvGrpSpPr>
          <p:grpSpPr bwMode="auto">
            <a:xfrm>
              <a:off x="4763" y="1676"/>
              <a:ext cx="313" cy="378"/>
              <a:chOff x="4870" y="1945"/>
              <a:chExt cx="567" cy="684"/>
            </a:xfrm>
          </p:grpSpPr>
          <p:sp>
            <p:nvSpPr>
              <p:cNvPr id="24643" name="Line 41"/>
              <p:cNvSpPr>
                <a:spLocks noChangeAspect="1" noChangeShapeType="1"/>
              </p:cNvSpPr>
              <p:nvPr/>
            </p:nvSpPr>
            <p:spPr bwMode="auto">
              <a:xfrm>
                <a:off x="4960" y="200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44" name="Line 42"/>
              <p:cNvSpPr>
                <a:spLocks noChangeAspect="1" noChangeShapeType="1"/>
              </p:cNvSpPr>
              <p:nvPr/>
            </p:nvSpPr>
            <p:spPr bwMode="auto">
              <a:xfrm>
                <a:off x="4870" y="194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45" name="Line 43"/>
              <p:cNvSpPr>
                <a:spLocks noChangeAspect="1" noChangeShapeType="1"/>
              </p:cNvSpPr>
              <p:nvPr/>
            </p:nvSpPr>
            <p:spPr bwMode="auto">
              <a:xfrm>
                <a:off x="4960" y="208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46" name="Line 44"/>
              <p:cNvSpPr>
                <a:spLocks noChangeAspect="1" noChangeShapeType="1"/>
              </p:cNvSpPr>
              <p:nvPr/>
            </p:nvSpPr>
            <p:spPr bwMode="auto">
              <a:xfrm>
                <a:off x="5032" y="217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47" name="Line 45"/>
              <p:cNvSpPr>
                <a:spLocks noChangeAspect="1" noChangeShapeType="1"/>
              </p:cNvSpPr>
              <p:nvPr/>
            </p:nvSpPr>
            <p:spPr bwMode="auto">
              <a:xfrm>
                <a:off x="5041" y="230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48" name="Line 46"/>
              <p:cNvSpPr>
                <a:spLocks noChangeAspect="1" noChangeShapeType="1"/>
              </p:cNvSpPr>
              <p:nvPr/>
            </p:nvSpPr>
            <p:spPr bwMode="auto">
              <a:xfrm>
                <a:off x="5005" y="236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49" name="Line 47"/>
              <p:cNvSpPr>
                <a:spLocks noChangeAspect="1" noChangeShapeType="1"/>
              </p:cNvSpPr>
              <p:nvPr/>
            </p:nvSpPr>
            <p:spPr bwMode="auto">
              <a:xfrm>
                <a:off x="4978" y="244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50" name="Line 48"/>
              <p:cNvSpPr>
                <a:spLocks noChangeAspect="1" noChangeShapeType="1"/>
              </p:cNvSpPr>
              <p:nvPr/>
            </p:nvSpPr>
            <p:spPr bwMode="auto">
              <a:xfrm>
                <a:off x="5086" y="250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51" name="Line 49"/>
              <p:cNvSpPr>
                <a:spLocks noChangeAspect="1" noChangeShapeType="1"/>
              </p:cNvSpPr>
              <p:nvPr/>
            </p:nvSpPr>
            <p:spPr bwMode="auto">
              <a:xfrm>
                <a:off x="4870" y="262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52" name="Line 50"/>
              <p:cNvSpPr>
                <a:spLocks noChangeAspect="1" noChangeShapeType="1"/>
              </p:cNvSpPr>
              <p:nvPr/>
            </p:nvSpPr>
            <p:spPr bwMode="auto">
              <a:xfrm>
                <a:off x="4915" y="256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53" name="Line 51"/>
              <p:cNvSpPr>
                <a:spLocks noChangeAspect="1" noChangeShapeType="1"/>
              </p:cNvSpPr>
              <p:nvPr/>
            </p:nvSpPr>
            <p:spPr bwMode="auto">
              <a:xfrm>
                <a:off x="5041" y="223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54" name="Line 52"/>
              <p:cNvSpPr>
                <a:spLocks noChangeAspect="1" noChangeShapeType="1"/>
              </p:cNvSpPr>
              <p:nvPr/>
            </p:nvSpPr>
            <p:spPr bwMode="auto">
              <a:xfrm>
                <a:off x="5068" y="212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24642" name="Rectangle 98"/>
            <p:cNvSpPr>
              <a:spLocks noChangeArrowheads="1"/>
            </p:cNvSpPr>
            <p:nvPr/>
          </p:nvSpPr>
          <p:spPr bwMode="auto">
            <a:xfrm>
              <a:off x="4367" y="1676"/>
              <a:ext cx="387" cy="404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17" name="Group 105"/>
          <p:cNvGrpSpPr>
            <a:grpSpLocks/>
          </p:cNvGrpSpPr>
          <p:nvPr/>
        </p:nvGrpSpPr>
        <p:grpSpPr bwMode="auto">
          <a:xfrm>
            <a:off x="5086351" y="2830514"/>
            <a:ext cx="1627716" cy="1182687"/>
            <a:chOff x="2403" y="1783"/>
            <a:chExt cx="769" cy="745"/>
          </a:xfrm>
        </p:grpSpPr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>
              <a:off x="2612" y="1783"/>
              <a:ext cx="301" cy="182"/>
              <a:chOff x="2493" y="2511"/>
              <a:chExt cx="522" cy="315"/>
            </a:xfrm>
          </p:grpSpPr>
          <p:sp>
            <p:nvSpPr>
              <p:cNvPr id="24638" name="Freeform 14"/>
              <p:cNvSpPr>
                <a:spLocks noChangeAspect="1"/>
              </p:cNvSpPr>
              <p:nvPr/>
            </p:nvSpPr>
            <p:spPr bwMode="auto">
              <a:xfrm>
                <a:off x="2493" y="2547"/>
                <a:ext cx="265" cy="219"/>
              </a:xfrm>
              <a:custGeom>
                <a:avLst/>
                <a:gdLst>
                  <a:gd name="T0" fmla="*/ 0 w 265"/>
                  <a:gd name="T1" fmla="*/ 72 h 219"/>
                  <a:gd name="T2" fmla="*/ 243 w 265"/>
                  <a:gd name="T3" fmla="*/ 207 h 219"/>
                  <a:gd name="T4" fmla="*/ 135 w 265"/>
                  <a:gd name="T5" fmla="*/ 0 h 219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19"/>
                  <a:gd name="T11" fmla="*/ 265 w 265"/>
                  <a:gd name="T12" fmla="*/ 219 h 2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19">
                    <a:moveTo>
                      <a:pt x="0" y="72"/>
                    </a:moveTo>
                    <a:cubicBezTo>
                      <a:pt x="110" y="145"/>
                      <a:pt x="221" y="219"/>
                      <a:pt x="243" y="207"/>
                    </a:cubicBezTo>
                    <a:cubicBezTo>
                      <a:pt x="265" y="195"/>
                      <a:pt x="200" y="97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39" name="Freeform 15"/>
              <p:cNvSpPr>
                <a:spLocks noChangeAspect="1"/>
              </p:cNvSpPr>
              <p:nvPr/>
            </p:nvSpPr>
            <p:spPr bwMode="auto">
              <a:xfrm>
                <a:off x="2771" y="2511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40" name="Freeform 16"/>
              <p:cNvSpPr>
                <a:spLocks noChangeAspect="1"/>
              </p:cNvSpPr>
              <p:nvPr/>
            </p:nvSpPr>
            <p:spPr bwMode="auto">
              <a:xfrm rot="1544089">
                <a:off x="2897" y="2574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7"/>
            <p:cNvGrpSpPr>
              <a:grpSpLocks noChangeAspect="1"/>
            </p:cNvGrpSpPr>
            <p:nvPr/>
          </p:nvGrpSpPr>
          <p:grpSpPr bwMode="auto">
            <a:xfrm>
              <a:off x="2645" y="2346"/>
              <a:ext cx="302" cy="182"/>
              <a:chOff x="2557" y="3304"/>
              <a:chExt cx="522" cy="315"/>
            </a:xfrm>
          </p:grpSpPr>
          <p:sp>
            <p:nvSpPr>
              <p:cNvPr id="24635" name="Freeform 18"/>
              <p:cNvSpPr>
                <a:spLocks noChangeAspect="1"/>
              </p:cNvSpPr>
              <p:nvPr/>
            </p:nvSpPr>
            <p:spPr bwMode="auto">
              <a:xfrm flipV="1">
                <a:off x="2557" y="3340"/>
                <a:ext cx="265" cy="219"/>
              </a:xfrm>
              <a:custGeom>
                <a:avLst/>
                <a:gdLst>
                  <a:gd name="T0" fmla="*/ 0 w 265"/>
                  <a:gd name="T1" fmla="*/ 72 h 219"/>
                  <a:gd name="T2" fmla="*/ 243 w 265"/>
                  <a:gd name="T3" fmla="*/ 207 h 219"/>
                  <a:gd name="T4" fmla="*/ 135 w 265"/>
                  <a:gd name="T5" fmla="*/ 0 h 219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19"/>
                  <a:gd name="T11" fmla="*/ 265 w 265"/>
                  <a:gd name="T12" fmla="*/ 219 h 2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19">
                    <a:moveTo>
                      <a:pt x="0" y="72"/>
                    </a:moveTo>
                    <a:cubicBezTo>
                      <a:pt x="110" y="145"/>
                      <a:pt x="221" y="219"/>
                      <a:pt x="243" y="207"/>
                    </a:cubicBezTo>
                    <a:cubicBezTo>
                      <a:pt x="265" y="195"/>
                      <a:pt x="200" y="97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36" name="Freeform 19"/>
              <p:cNvSpPr>
                <a:spLocks noChangeAspect="1"/>
              </p:cNvSpPr>
              <p:nvPr/>
            </p:nvSpPr>
            <p:spPr bwMode="auto">
              <a:xfrm flipV="1">
                <a:off x="2835" y="3304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37" name="Freeform 20"/>
              <p:cNvSpPr>
                <a:spLocks noChangeAspect="1"/>
              </p:cNvSpPr>
              <p:nvPr/>
            </p:nvSpPr>
            <p:spPr bwMode="auto">
              <a:xfrm rot="20055911" flipV="1">
                <a:off x="2961" y="3367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4633" name="Rectangle 99"/>
            <p:cNvSpPr>
              <a:spLocks noChangeArrowheads="1"/>
            </p:cNvSpPr>
            <p:nvPr/>
          </p:nvSpPr>
          <p:spPr bwMode="auto">
            <a:xfrm>
              <a:off x="2403" y="1935"/>
              <a:ext cx="387" cy="404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4634" name="Rectangle 100"/>
            <p:cNvSpPr>
              <a:spLocks noChangeArrowheads="1"/>
            </p:cNvSpPr>
            <p:nvPr/>
          </p:nvSpPr>
          <p:spPr bwMode="auto">
            <a:xfrm>
              <a:off x="2785" y="1934"/>
              <a:ext cx="387" cy="404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2446867" y="3822700"/>
            <a:ext cx="1496484" cy="641350"/>
            <a:chOff x="1156" y="2408"/>
            <a:chExt cx="707" cy="404"/>
          </a:xfrm>
        </p:grpSpPr>
        <p:grpSp>
          <p:nvGrpSpPr>
            <p:cNvPr id="21" name="Group 57"/>
            <p:cNvGrpSpPr>
              <a:grpSpLocks noChangeAspect="1"/>
            </p:cNvGrpSpPr>
            <p:nvPr/>
          </p:nvGrpSpPr>
          <p:grpSpPr bwMode="auto">
            <a:xfrm>
              <a:off x="1550" y="2432"/>
              <a:ext cx="313" cy="378"/>
              <a:chOff x="1585" y="3583"/>
              <a:chExt cx="567" cy="684"/>
            </a:xfrm>
          </p:grpSpPr>
          <p:sp>
            <p:nvSpPr>
              <p:cNvPr id="24619" name="Line 58"/>
              <p:cNvSpPr>
                <a:spLocks noChangeAspect="1" noChangeShapeType="1"/>
              </p:cNvSpPr>
              <p:nvPr/>
            </p:nvSpPr>
            <p:spPr bwMode="auto">
              <a:xfrm>
                <a:off x="1675" y="364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0" name="Line 59"/>
              <p:cNvSpPr>
                <a:spLocks noChangeAspect="1" noChangeShapeType="1"/>
              </p:cNvSpPr>
              <p:nvPr/>
            </p:nvSpPr>
            <p:spPr bwMode="auto">
              <a:xfrm>
                <a:off x="1585" y="358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1" name="Line 60"/>
              <p:cNvSpPr>
                <a:spLocks noChangeAspect="1" noChangeShapeType="1"/>
              </p:cNvSpPr>
              <p:nvPr/>
            </p:nvSpPr>
            <p:spPr bwMode="auto">
              <a:xfrm>
                <a:off x="1675" y="371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2" name="Line 61"/>
              <p:cNvSpPr>
                <a:spLocks noChangeAspect="1" noChangeShapeType="1"/>
              </p:cNvSpPr>
              <p:nvPr/>
            </p:nvSpPr>
            <p:spPr bwMode="auto">
              <a:xfrm>
                <a:off x="1747" y="381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3" name="Line 62"/>
              <p:cNvSpPr>
                <a:spLocks noChangeAspect="1" noChangeShapeType="1"/>
              </p:cNvSpPr>
              <p:nvPr/>
            </p:nvSpPr>
            <p:spPr bwMode="auto">
              <a:xfrm>
                <a:off x="1756" y="394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4" name="Line 63"/>
              <p:cNvSpPr>
                <a:spLocks noChangeAspect="1" noChangeShapeType="1"/>
              </p:cNvSpPr>
              <p:nvPr/>
            </p:nvSpPr>
            <p:spPr bwMode="auto">
              <a:xfrm>
                <a:off x="1720" y="400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5" name="Line 64"/>
              <p:cNvSpPr>
                <a:spLocks noChangeAspect="1" noChangeShapeType="1"/>
              </p:cNvSpPr>
              <p:nvPr/>
            </p:nvSpPr>
            <p:spPr bwMode="auto">
              <a:xfrm>
                <a:off x="1693" y="407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6" name="Line 65"/>
              <p:cNvSpPr>
                <a:spLocks noChangeAspect="1" noChangeShapeType="1"/>
              </p:cNvSpPr>
              <p:nvPr/>
            </p:nvSpPr>
            <p:spPr bwMode="auto">
              <a:xfrm>
                <a:off x="1801" y="414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7" name="Line 66"/>
              <p:cNvSpPr>
                <a:spLocks noChangeAspect="1" noChangeShapeType="1"/>
              </p:cNvSpPr>
              <p:nvPr/>
            </p:nvSpPr>
            <p:spPr bwMode="auto">
              <a:xfrm>
                <a:off x="1585" y="426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8" name="Line 67"/>
              <p:cNvSpPr>
                <a:spLocks noChangeAspect="1" noChangeShapeType="1"/>
              </p:cNvSpPr>
              <p:nvPr/>
            </p:nvSpPr>
            <p:spPr bwMode="auto">
              <a:xfrm>
                <a:off x="1630" y="420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29" name="Line 68"/>
              <p:cNvSpPr>
                <a:spLocks noChangeAspect="1" noChangeShapeType="1"/>
              </p:cNvSpPr>
              <p:nvPr/>
            </p:nvSpPr>
            <p:spPr bwMode="auto">
              <a:xfrm>
                <a:off x="1756" y="387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30" name="Line 69"/>
              <p:cNvSpPr>
                <a:spLocks noChangeAspect="1" noChangeShapeType="1"/>
              </p:cNvSpPr>
              <p:nvPr/>
            </p:nvSpPr>
            <p:spPr bwMode="auto">
              <a:xfrm>
                <a:off x="1783" y="3763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24618" name="Rectangle 101"/>
            <p:cNvSpPr>
              <a:spLocks noChangeArrowheads="1"/>
            </p:cNvSpPr>
            <p:nvPr/>
          </p:nvSpPr>
          <p:spPr bwMode="auto">
            <a:xfrm>
              <a:off x="1156" y="2408"/>
              <a:ext cx="387" cy="404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7850718" y="3821113"/>
            <a:ext cx="1502833" cy="641350"/>
            <a:chOff x="3709" y="2407"/>
            <a:chExt cx="710" cy="404"/>
          </a:xfrm>
        </p:grpSpPr>
        <p:grpSp>
          <p:nvGrpSpPr>
            <p:cNvPr id="23" name="Group 73"/>
            <p:cNvGrpSpPr>
              <a:grpSpLocks noChangeAspect="1"/>
            </p:cNvGrpSpPr>
            <p:nvPr/>
          </p:nvGrpSpPr>
          <p:grpSpPr bwMode="auto">
            <a:xfrm>
              <a:off x="3709" y="2422"/>
              <a:ext cx="338" cy="387"/>
              <a:chOff x="3159" y="3564"/>
              <a:chExt cx="612" cy="702"/>
            </a:xfrm>
          </p:grpSpPr>
          <p:sp>
            <p:nvSpPr>
              <p:cNvPr id="24605" name="Line 74"/>
              <p:cNvSpPr>
                <a:spLocks noChangeAspect="1" noChangeShapeType="1"/>
              </p:cNvSpPr>
              <p:nvPr/>
            </p:nvSpPr>
            <p:spPr bwMode="auto">
              <a:xfrm>
                <a:off x="3366" y="362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06" name="Line 75"/>
              <p:cNvSpPr>
                <a:spLocks noChangeAspect="1" noChangeShapeType="1"/>
              </p:cNvSpPr>
              <p:nvPr/>
            </p:nvSpPr>
            <p:spPr bwMode="auto">
              <a:xfrm>
                <a:off x="3420" y="356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07" name="Line 76"/>
              <p:cNvSpPr>
                <a:spLocks noChangeAspect="1" noChangeShapeType="1"/>
              </p:cNvSpPr>
              <p:nvPr/>
            </p:nvSpPr>
            <p:spPr bwMode="auto">
              <a:xfrm>
                <a:off x="3249" y="369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08" name="Line 77"/>
              <p:cNvSpPr>
                <a:spLocks noChangeAspect="1" noChangeShapeType="1"/>
              </p:cNvSpPr>
              <p:nvPr/>
            </p:nvSpPr>
            <p:spPr bwMode="auto">
              <a:xfrm>
                <a:off x="3267" y="379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09" name="Line 78"/>
              <p:cNvSpPr>
                <a:spLocks noChangeAspect="1" noChangeShapeType="1"/>
              </p:cNvSpPr>
              <p:nvPr/>
            </p:nvSpPr>
            <p:spPr bwMode="auto">
              <a:xfrm>
                <a:off x="3249" y="392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10" name="Line 79"/>
              <p:cNvSpPr>
                <a:spLocks noChangeAspect="1" noChangeShapeType="1"/>
              </p:cNvSpPr>
              <p:nvPr/>
            </p:nvSpPr>
            <p:spPr bwMode="auto">
              <a:xfrm>
                <a:off x="3159" y="398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11" name="Line 80"/>
              <p:cNvSpPr>
                <a:spLocks noChangeAspect="1" noChangeShapeType="1"/>
              </p:cNvSpPr>
              <p:nvPr/>
            </p:nvSpPr>
            <p:spPr bwMode="auto">
              <a:xfrm>
                <a:off x="3267" y="405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12" name="Line 81"/>
              <p:cNvSpPr>
                <a:spLocks noChangeAspect="1" noChangeShapeType="1"/>
              </p:cNvSpPr>
              <p:nvPr/>
            </p:nvSpPr>
            <p:spPr bwMode="auto">
              <a:xfrm>
                <a:off x="3321" y="4158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13" name="Line 82"/>
              <p:cNvSpPr>
                <a:spLocks noChangeAspect="1" noChangeShapeType="1"/>
              </p:cNvSpPr>
              <p:nvPr/>
            </p:nvSpPr>
            <p:spPr bwMode="auto">
              <a:xfrm>
                <a:off x="3402" y="4266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14" name="Line 83"/>
              <p:cNvSpPr>
                <a:spLocks noChangeAspect="1" noChangeShapeType="1"/>
              </p:cNvSpPr>
              <p:nvPr/>
            </p:nvSpPr>
            <p:spPr bwMode="auto">
              <a:xfrm>
                <a:off x="3231" y="421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15" name="Line 84"/>
              <p:cNvSpPr>
                <a:spLocks noChangeAspect="1" noChangeShapeType="1"/>
              </p:cNvSpPr>
              <p:nvPr/>
            </p:nvSpPr>
            <p:spPr bwMode="auto">
              <a:xfrm>
                <a:off x="3168" y="385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4616" name="Line 85"/>
              <p:cNvSpPr>
                <a:spLocks noChangeAspect="1" noChangeShapeType="1"/>
              </p:cNvSpPr>
              <p:nvPr/>
            </p:nvSpPr>
            <p:spPr bwMode="auto">
              <a:xfrm>
                <a:off x="3159" y="3744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24604" name="Rectangle 102"/>
            <p:cNvSpPr>
              <a:spLocks noChangeArrowheads="1"/>
            </p:cNvSpPr>
            <p:nvPr/>
          </p:nvSpPr>
          <p:spPr bwMode="auto">
            <a:xfrm>
              <a:off x="4032" y="2407"/>
              <a:ext cx="387" cy="404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pic>
        <p:nvPicPr>
          <p:cNvPr id="9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27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7" name="96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Text Box 20"/>
          <p:cNvSpPr txBox="1">
            <a:spLocks noChangeAspect="1" noChangeArrowheads="1"/>
          </p:cNvSpPr>
          <p:nvPr/>
        </p:nvSpPr>
        <p:spPr bwMode="auto">
          <a:xfrm>
            <a:off x="0" y="974711"/>
            <a:ext cx="7476067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Colisiones en dos dimensiones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46476" name="Picture 44" descr="j043706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206625"/>
            <a:ext cx="132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5" name="Picture 45" descr="j0437057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416175"/>
            <a:ext cx="132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137"/>
          <p:cNvGrpSpPr>
            <a:grpSpLocks/>
          </p:cNvGrpSpPr>
          <p:nvPr/>
        </p:nvGrpSpPr>
        <p:grpSpPr bwMode="auto">
          <a:xfrm>
            <a:off x="5615518" y="2270125"/>
            <a:ext cx="840316" cy="984250"/>
            <a:chOff x="2653" y="1430"/>
            <a:chExt cx="397" cy="620"/>
          </a:xfrm>
        </p:grpSpPr>
        <p:grpSp>
          <p:nvGrpSpPr>
            <p:cNvPr id="22" name="Group 46"/>
            <p:cNvGrpSpPr>
              <a:grpSpLocks noChangeAspect="1"/>
            </p:cNvGrpSpPr>
            <p:nvPr/>
          </p:nvGrpSpPr>
          <p:grpSpPr bwMode="auto">
            <a:xfrm rot="1383789">
              <a:off x="2749" y="1430"/>
              <a:ext cx="301" cy="182"/>
              <a:chOff x="2493" y="2511"/>
              <a:chExt cx="522" cy="315"/>
            </a:xfrm>
          </p:grpSpPr>
          <p:sp>
            <p:nvSpPr>
              <p:cNvPr id="25693" name="Freeform 47"/>
              <p:cNvSpPr>
                <a:spLocks noChangeAspect="1"/>
              </p:cNvSpPr>
              <p:nvPr/>
            </p:nvSpPr>
            <p:spPr bwMode="auto">
              <a:xfrm>
                <a:off x="2493" y="2547"/>
                <a:ext cx="265" cy="219"/>
              </a:xfrm>
              <a:custGeom>
                <a:avLst/>
                <a:gdLst>
                  <a:gd name="T0" fmla="*/ 0 w 265"/>
                  <a:gd name="T1" fmla="*/ 72 h 219"/>
                  <a:gd name="T2" fmla="*/ 243 w 265"/>
                  <a:gd name="T3" fmla="*/ 207 h 219"/>
                  <a:gd name="T4" fmla="*/ 135 w 265"/>
                  <a:gd name="T5" fmla="*/ 0 h 219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19"/>
                  <a:gd name="T11" fmla="*/ 265 w 265"/>
                  <a:gd name="T12" fmla="*/ 219 h 2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19">
                    <a:moveTo>
                      <a:pt x="0" y="72"/>
                    </a:moveTo>
                    <a:cubicBezTo>
                      <a:pt x="110" y="145"/>
                      <a:pt x="221" y="219"/>
                      <a:pt x="243" y="207"/>
                    </a:cubicBezTo>
                    <a:cubicBezTo>
                      <a:pt x="265" y="195"/>
                      <a:pt x="200" y="97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94" name="Freeform 48"/>
              <p:cNvSpPr>
                <a:spLocks noChangeAspect="1"/>
              </p:cNvSpPr>
              <p:nvPr/>
            </p:nvSpPr>
            <p:spPr bwMode="auto">
              <a:xfrm>
                <a:off x="2771" y="2511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95" name="Freeform 49"/>
              <p:cNvSpPr>
                <a:spLocks noChangeAspect="1"/>
              </p:cNvSpPr>
              <p:nvPr/>
            </p:nvSpPr>
            <p:spPr bwMode="auto">
              <a:xfrm rot="1544089">
                <a:off x="2897" y="2574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3" name="Group 50"/>
            <p:cNvGrpSpPr>
              <a:grpSpLocks noChangeAspect="1"/>
            </p:cNvGrpSpPr>
            <p:nvPr/>
          </p:nvGrpSpPr>
          <p:grpSpPr bwMode="auto">
            <a:xfrm rot="1438375">
              <a:off x="2653" y="1868"/>
              <a:ext cx="302" cy="182"/>
              <a:chOff x="2557" y="3304"/>
              <a:chExt cx="522" cy="315"/>
            </a:xfrm>
          </p:grpSpPr>
          <p:sp>
            <p:nvSpPr>
              <p:cNvPr id="25690" name="Freeform 51"/>
              <p:cNvSpPr>
                <a:spLocks noChangeAspect="1"/>
              </p:cNvSpPr>
              <p:nvPr/>
            </p:nvSpPr>
            <p:spPr bwMode="auto">
              <a:xfrm flipV="1">
                <a:off x="2557" y="3340"/>
                <a:ext cx="265" cy="219"/>
              </a:xfrm>
              <a:custGeom>
                <a:avLst/>
                <a:gdLst>
                  <a:gd name="T0" fmla="*/ 0 w 265"/>
                  <a:gd name="T1" fmla="*/ 72 h 219"/>
                  <a:gd name="T2" fmla="*/ 243 w 265"/>
                  <a:gd name="T3" fmla="*/ 207 h 219"/>
                  <a:gd name="T4" fmla="*/ 135 w 265"/>
                  <a:gd name="T5" fmla="*/ 0 h 219"/>
                  <a:gd name="T6" fmla="*/ 0 60000 65536"/>
                  <a:gd name="T7" fmla="*/ 0 60000 65536"/>
                  <a:gd name="T8" fmla="*/ 0 60000 65536"/>
                  <a:gd name="T9" fmla="*/ 0 w 265"/>
                  <a:gd name="T10" fmla="*/ 0 h 219"/>
                  <a:gd name="T11" fmla="*/ 265 w 265"/>
                  <a:gd name="T12" fmla="*/ 219 h 2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5" h="219">
                    <a:moveTo>
                      <a:pt x="0" y="72"/>
                    </a:moveTo>
                    <a:cubicBezTo>
                      <a:pt x="110" y="145"/>
                      <a:pt x="221" y="219"/>
                      <a:pt x="243" y="207"/>
                    </a:cubicBezTo>
                    <a:cubicBezTo>
                      <a:pt x="265" y="195"/>
                      <a:pt x="200" y="97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91" name="Freeform 52"/>
              <p:cNvSpPr>
                <a:spLocks noChangeAspect="1"/>
              </p:cNvSpPr>
              <p:nvPr/>
            </p:nvSpPr>
            <p:spPr bwMode="auto">
              <a:xfrm flipV="1">
                <a:off x="2835" y="3304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692" name="Freeform 53"/>
              <p:cNvSpPr>
                <a:spLocks noChangeAspect="1"/>
              </p:cNvSpPr>
              <p:nvPr/>
            </p:nvSpPr>
            <p:spPr bwMode="auto">
              <a:xfrm rot="20055911" flipV="1">
                <a:off x="2961" y="3367"/>
                <a:ext cx="118" cy="252"/>
              </a:xfrm>
              <a:custGeom>
                <a:avLst/>
                <a:gdLst>
                  <a:gd name="T0" fmla="*/ 1 w 118"/>
                  <a:gd name="T1" fmla="*/ 0 h 252"/>
                  <a:gd name="T2" fmla="*/ 19 w 118"/>
                  <a:gd name="T3" fmla="*/ 252 h 252"/>
                  <a:gd name="T4" fmla="*/ 118 w 118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118"/>
                  <a:gd name="T10" fmla="*/ 0 h 252"/>
                  <a:gd name="T11" fmla="*/ 118 w 118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" h="252">
                    <a:moveTo>
                      <a:pt x="1" y="0"/>
                    </a:moveTo>
                    <a:cubicBezTo>
                      <a:pt x="0" y="126"/>
                      <a:pt x="0" y="252"/>
                      <a:pt x="19" y="252"/>
                    </a:cubicBezTo>
                    <a:cubicBezTo>
                      <a:pt x="38" y="252"/>
                      <a:pt x="78" y="126"/>
                      <a:pt x="1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4" name="Group 108"/>
          <p:cNvGrpSpPr>
            <a:grpSpLocks/>
          </p:cNvGrpSpPr>
          <p:nvPr/>
        </p:nvGrpSpPr>
        <p:grpSpPr bwMode="auto">
          <a:xfrm>
            <a:off x="1291167" y="2211389"/>
            <a:ext cx="2882900" cy="947737"/>
            <a:chOff x="610" y="1393"/>
            <a:chExt cx="1362" cy="597"/>
          </a:xfrm>
        </p:grpSpPr>
        <p:sp>
          <p:nvSpPr>
            <p:cNvPr id="25673" name="Line 55"/>
            <p:cNvSpPr>
              <a:spLocks noChangeAspect="1" noChangeShapeType="1"/>
            </p:cNvSpPr>
            <p:nvPr/>
          </p:nvSpPr>
          <p:spPr bwMode="auto">
            <a:xfrm>
              <a:off x="1357" y="1695"/>
              <a:ext cx="615" cy="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25" name="Group 56"/>
            <p:cNvGrpSpPr>
              <a:grpSpLocks noChangeAspect="1"/>
            </p:cNvGrpSpPr>
            <p:nvPr/>
          </p:nvGrpSpPr>
          <p:grpSpPr bwMode="auto">
            <a:xfrm>
              <a:off x="610" y="1488"/>
              <a:ext cx="338" cy="387"/>
              <a:chOff x="108" y="1917"/>
              <a:chExt cx="612" cy="702"/>
            </a:xfrm>
          </p:grpSpPr>
          <p:sp>
            <p:nvSpPr>
              <p:cNvPr id="25676" name="Line 57"/>
              <p:cNvSpPr>
                <a:spLocks noChangeAspect="1" noChangeShapeType="1"/>
              </p:cNvSpPr>
              <p:nvPr/>
            </p:nvSpPr>
            <p:spPr bwMode="auto">
              <a:xfrm>
                <a:off x="315" y="198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77" name="Line 58"/>
              <p:cNvSpPr>
                <a:spLocks noChangeAspect="1" noChangeShapeType="1"/>
              </p:cNvSpPr>
              <p:nvPr/>
            </p:nvSpPr>
            <p:spPr bwMode="auto">
              <a:xfrm>
                <a:off x="369" y="191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78" name="Line 59"/>
              <p:cNvSpPr>
                <a:spLocks noChangeAspect="1" noChangeShapeType="1"/>
              </p:cNvSpPr>
              <p:nvPr/>
            </p:nvSpPr>
            <p:spPr bwMode="auto">
              <a:xfrm>
                <a:off x="198" y="205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79" name="Line 60"/>
              <p:cNvSpPr>
                <a:spLocks noChangeAspect="1" noChangeShapeType="1"/>
              </p:cNvSpPr>
              <p:nvPr/>
            </p:nvSpPr>
            <p:spPr bwMode="auto">
              <a:xfrm>
                <a:off x="216" y="215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0" name="Line 61"/>
              <p:cNvSpPr>
                <a:spLocks noChangeAspect="1" noChangeShapeType="1"/>
              </p:cNvSpPr>
              <p:nvPr/>
            </p:nvSpPr>
            <p:spPr bwMode="auto">
              <a:xfrm>
                <a:off x="198" y="227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1" name="Line 62"/>
              <p:cNvSpPr>
                <a:spLocks noChangeAspect="1" noChangeShapeType="1"/>
              </p:cNvSpPr>
              <p:nvPr/>
            </p:nvSpPr>
            <p:spPr bwMode="auto">
              <a:xfrm>
                <a:off x="108" y="2340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2" name="Line 63"/>
              <p:cNvSpPr>
                <a:spLocks noChangeAspect="1" noChangeShapeType="1"/>
              </p:cNvSpPr>
              <p:nvPr/>
            </p:nvSpPr>
            <p:spPr bwMode="auto">
              <a:xfrm>
                <a:off x="216" y="2412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3" name="Line 64"/>
              <p:cNvSpPr>
                <a:spLocks noChangeAspect="1" noChangeShapeType="1"/>
              </p:cNvSpPr>
              <p:nvPr/>
            </p:nvSpPr>
            <p:spPr bwMode="auto">
              <a:xfrm>
                <a:off x="270" y="2511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4" name="Line 65"/>
              <p:cNvSpPr>
                <a:spLocks noChangeAspect="1" noChangeShapeType="1"/>
              </p:cNvSpPr>
              <p:nvPr/>
            </p:nvSpPr>
            <p:spPr bwMode="auto">
              <a:xfrm>
                <a:off x="351" y="2619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5" name="Line 66"/>
              <p:cNvSpPr>
                <a:spLocks noChangeAspect="1" noChangeShapeType="1"/>
              </p:cNvSpPr>
              <p:nvPr/>
            </p:nvSpPr>
            <p:spPr bwMode="auto">
              <a:xfrm>
                <a:off x="180" y="256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6" name="Line 67"/>
              <p:cNvSpPr>
                <a:spLocks noChangeAspect="1" noChangeShapeType="1"/>
              </p:cNvSpPr>
              <p:nvPr/>
            </p:nvSpPr>
            <p:spPr bwMode="auto">
              <a:xfrm>
                <a:off x="117" y="2205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687" name="Line 68"/>
              <p:cNvSpPr>
                <a:spLocks noChangeAspect="1" noChangeShapeType="1"/>
              </p:cNvSpPr>
              <p:nvPr/>
            </p:nvSpPr>
            <p:spPr bwMode="auto">
              <a:xfrm>
                <a:off x="108" y="2097"/>
                <a:ext cx="3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5675" name="Picture 69" descr="j043706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" y="1393"/>
              <a:ext cx="597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28" name="Line 89"/>
          <p:cNvSpPr>
            <a:spLocks noChangeShapeType="1"/>
          </p:cNvSpPr>
          <p:nvPr/>
        </p:nvSpPr>
        <p:spPr bwMode="auto">
          <a:xfrm>
            <a:off x="491068" y="2689225"/>
            <a:ext cx="1140883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3481918" y="2189163"/>
          <a:ext cx="408516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cuación" r:id="rId5" imgW="139579" imgH="215713" progId="Equation.3">
                  <p:embed/>
                </p:oleObj>
              </mc:Choice>
              <mc:Fallback>
                <p:oleObj name="Ecuación" r:id="rId5" imgW="139579" imgH="2157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918" y="2189163"/>
                        <a:ext cx="408516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38"/>
          <p:cNvGrpSpPr>
            <a:grpSpLocks/>
          </p:cNvGrpSpPr>
          <p:nvPr/>
        </p:nvGrpSpPr>
        <p:grpSpPr bwMode="auto">
          <a:xfrm>
            <a:off x="6076951" y="1058863"/>
            <a:ext cx="5080000" cy="1630362"/>
            <a:chOff x="2871" y="667"/>
            <a:chExt cx="2400" cy="1027"/>
          </a:xfrm>
        </p:grpSpPr>
        <p:grpSp>
          <p:nvGrpSpPr>
            <p:cNvPr id="27" name="Group 107"/>
            <p:cNvGrpSpPr>
              <a:grpSpLocks/>
            </p:cNvGrpSpPr>
            <p:nvPr/>
          </p:nvGrpSpPr>
          <p:grpSpPr bwMode="auto">
            <a:xfrm>
              <a:off x="4066" y="820"/>
              <a:ext cx="1205" cy="597"/>
              <a:chOff x="4066" y="820"/>
              <a:chExt cx="1205" cy="597"/>
            </a:xfrm>
          </p:grpSpPr>
          <p:sp>
            <p:nvSpPr>
              <p:cNvPr id="25658" name="Line 74"/>
              <p:cNvSpPr>
                <a:spLocks noChangeAspect="1" noChangeShapeType="1"/>
              </p:cNvSpPr>
              <p:nvPr/>
            </p:nvSpPr>
            <p:spPr bwMode="auto">
              <a:xfrm rot="-1154961">
                <a:off x="4771" y="955"/>
                <a:ext cx="500" cy="2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28" name="Group 75"/>
              <p:cNvGrpSpPr>
                <a:grpSpLocks noChangeAspect="1"/>
              </p:cNvGrpSpPr>
              <p:nvPr/>
            </p:nvGrpSpPr>
            <p:grpSpPr bwMode="auto">
              <a:xfrm rot="-1154961">
                <a:off x="4066" y="1023"/>
                <a:ext cx="338" cy="387"/>
                <a:chOff x="108" y="1917"/>
                <a:chExt cx="612" cy="702"/>
              </a:xfrm>
            </p:grpSpPr>
            <p:sp>
              <p:nvSpPr>
                <p:cNvPr id="25661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315" y="1980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2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69" y="1917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3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198" y="2052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4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216" y="2151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5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198" y="2277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6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108" y="2340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7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216" y="2412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8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270" y="2511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69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351" y="2619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70" name="Line 85"/>
                <p:cNvSpPr>
                  <a:spLocks noChangeAspect="1" noChangeShapeType="1"/>
                </p:cNvSpPr>
                <p:nvPr/>
              </p:nvSpPr>
              <p:spPr bwMode="auto">
                <a:xfrm>
                  <a:off x="180" y="2565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71" name="Line 86"/>
                <p:cNvSpPr>
                  <a:spLocks noChangeAspect="1" noChangeShapeType="1"/>
                </p:cNvSpPr>
                <p:nvPr/>
              </p:nvSpPr>
              <p:spPr bwMode="auto">
                <a:xfrm>
                  <a:off x="117" y="2205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672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108" y="2097"/>
                  <a:ext cx="3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pic>
            <p:nvPicPr>
              <p:cNvPr id="25660" name="Picture 88" descr="j0437065"/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54961">
                <a:off x="4246" y="820"/>
                <a:ext cx="597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57" name="Line 104"/>
            <p:cNvSpPr>
              <a:spLocks noChangeShapeType="1"/>
            </p:cNvSpPr>
            <p:nvPr/>
          </p:nvSpPr>
          <p:spPr bwMode="auto">
            <a:xfrm flipV="1">
              <a:off x="2871" y="911"/>
              <a:ext cx="2304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2" name="Object 113"/>
            <p:cNvGraphicFramePr>
              <a:graphicFrameLocks noChangeAspect="1"/>
            </p:cNvGraphicFramePr>
            <p:nvPr/>
          </p:nvGraphicFramePr>
          <p:xfrm>
            <a:off x="4840" y="667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9" name="Ecuación" r:id="rId7" imgW="152268" imgH="215713" progId="Equation.3">
                    <p:embed/>
                  </p:oleObj>
                </mc:Choice>
                <mc:Fallback>
                  <p:oleObj name="Ecuación" r:id="rId7" imgW="152268" imgH="215713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0" y="667"/>
                          <a:ext cx="241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39"/>
          <p:cNvGrpSpPr>
            <a:grpSpLocks/>
          </p:cNvGrpSpPr>
          <p:nvPr/>
        </p:nvGrpSpPr>
        <p:grpSpPr bwMode="auto">
          <a:xfrm>
            <a:off x="6093885" y="2689226"/>
            <a:ext cx="4593167" cy="1616075"/>
            <a:chOff x="2879" y="1694"/>
            <a:chExt cx="2170" cy="1018"/>
          </a:xfrm>
        </p:grpSpPr>
        <p:sp>
          <p:nvSpPr>
            <p:cNvPr id="25638" name="Line 105"/>
            <p:cNvSpPr>
              <a:spLocks noChangeShapeType="1"/>
            </p:cNvSpPr>
            <p:nvPr/>
          </p:nvSpPr>
          <p:spPr bwMode="auto">
            <a:xfrm>
              <a:off x="2879" y="1694"/>
              <a:ext cx="1891" cy="9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30" name="Group 111"/>
            <p:cNvGrpSpPr>
              <a:grpSpLocks/>
            </p:cNvGrpSpPr>
            <p:nvPr/>
          </p:nvGrpSpPr>
          <p:grpSpPr bwMode="auto">
            <a:xfrm>
              <a:off x="3820" y="2020"/>
              <a:ext cx="1132" cy="692"/>
              <a:chOff x="3820" y="2020"/>
              <a:chExt cx="1132" cy="692"/>
            </a:xfrm>
          </p:grpSpPr>
          <p:grpSp>
            <p:nvGrpSpPr>
              <p:cNvPr id="31" name="Group 109"/>
              <p:cNvGrpSpPr>
                <a:grpSpLocks/>
              </p:cNvGrpSpPr>
              <p:nvPr/>
            </p:nvGrpSpPr>
            <p:grpSpPr bwMode="auto">
              <a:xfrm>
                <a:off x="3820" y="2020"/>
                <a:ext cx="790" cy="692"/>
                <a:chOff x="3820" y="2020"/>
                <a:chExt cx="790" cy="692"/>
              </a:xfrm>
            </p:grpSpPr>
            <p:pic>
              <p:nvPicPr>
                <p:cNvPr id="25642" name="Picture 71" descr="j0437057"/>
                <p:cNvPicPr preferRelativeResize="0"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571261">
                  <a:off x="3986" y="2088"/>
                  <a:ext cx="624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6464" name="Group 90"/>
                <p:cNvGrpSpPr>
                  <a:grpSpLocks noChangeAspect="1"/>
                </p:cNvGrpSpPr>
                <p:nvPr/>
              </p:nvGrpSpPr>
              <p:grpSpPr bwMode="auto">
                <a:xfrm rot="1571261">
                  <a:off x="3820" y="2020"/>
                  <a:ext cx="338" cy="387"/>
                  <a:chOff x="108" y="1917"/>
                  <a:chExt cx="612" cy="702"/>
                </a:xfrm>
              </p:grpSpPr>
              <p:sp>
                <p:nvSpPr>
                  <p:cNvPr id="25644" name="Line 9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15" y="1980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45" name="Line 9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69" y="1917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46" name="Line 9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8" y="2052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47" name="Line 9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" y="2151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48" name="Line 9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8" y="2277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49" name="Line 9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8" y="2340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50" name="Line 9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" y="2412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51" name="Line 9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0" y="2511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52" name="Line 9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1" y="2619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53" name="Line 1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80" y="2565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54" name="Line 10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7" y="2205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5655" name="Line 10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8" y="2097"/>
                    <a:ext cx="3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</p:grpSp>
          <p:sp>
            <p:nvSpPr>
              <p:cNvPr id="25641" name="Line 110"/>
              <p:cNvSpPr>
                <a:spLocks noChangeShapeType="1"/>
              </p:cNvSpPr>
              <p:nvPr/>
            </p:nvSpPr>
            <p:spPr bwMode="auto">
              <a:xfrm>
                <a:off x="4496" y="2485"/>
                <a:ext cx="456" cy="214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aphicFrame>
          <p:nvGraphicFramePr>
            <p:cNvPr id="3" name="Object 114"/>
            <p:cNvGraphicFramePr>
              <a:graphicFrameLocks noChangeAspect="1"/>
            </p:cNvGraphicFramePr>
            <p:nvPr/>
          </p:nvGraphicFramePr>
          <p:xfrm>
            <a:off x="4789" y="2384"/>
            <a:ext cx="26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0" name="Ecuación" r:id="rId9" imgW="164885" imgH="215619" progId="Equation.3">
                    <p:embed/>
                  </p:oleObj>
                </mc:Choice>
                <mc:Fallback>
                  <p:oleObj name="Ecuación" r:id="rId9" imgW="164885" imgH="215619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2384"/>
                          <a:ext cx="26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115"/>
          <p:cNvGraphicFramePr>
            <a:graphicFrameLocks noChangeAspect="1"/>
          </p:cNvGraphicFramePr>
          <p:nvPr/>
        </p:nvGraphicFramePr>
        <p:xfrm>
          <a:off x="2074334" y="1876426"/>
          <a:ext cx="556684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cuación" r:id="rId11" imgW="190335" imgH="215713" progId="Equation.3">
                  <p:embed/>
                </p:oleObj>
              </mc:Choice>
              <mc:Fallback>
                <p:oleObj name="Ecuación" r:id="rId11" imgW="190335" imgH="21571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334" y="1876426"/>
                        <a:ext cx="556684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6"/>
          <p:cNvGraphicFramePr>
            <a:graphicFrameLocks noChangeAspect="1"/>
          </p:cNvGraphicFramePr>
          <p:nvPr/>
        </p:nvGraphicFramePr>
        <p:xfrm>
          <a:off x="6339418" y="2036763"/>
          <a:ext cx="59478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cuación" r:id="rId13" imgW="203024" imgH="215713" progId="Equation.3">
                  <p:embed/>
                </p:oleObj>
              </mc:Choice>
              <mc:Fallback>
                <p:oleObj name="Ecuación" r:id="rId13" imgW="203024" imgH="215713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418" y="2036763"/>
                        <a:ext cx="59478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550" name="Freeform 118"/>
          <p:cNvSpPr>
            <a:spLocks/>
          </p:cNvSpPr>
          <p:nvPr/>
        </p:nvSpPr>
        <p:spPr bwMode="auto">
          <a:xfrm>
            <a:off x="7988300" y="2701926"/>
            <a:ext cx="347133" cy="682625"/>
          </a:xfrm>
          <a:custGeom>
            <a:avLst/>
            <a:gdLst>
              <a:gd name="T0" fmla="*/ 2147483647 w 164"/>
              <a:gd name="T1" fmla="*/ 0 h 430"/>
              <a:gd name="T2" fmla="*/ 2147483647 w 164"/>
              <a:gd name="T3" fmla="*/ 2147483647 h 430"/>
              <a:gd name="T4" fmla="*/ 0 w 164"/>
              <a:gd name="T5" fmla="*/ 2147483647 h 430"/>
              <a:gd name="T6" fmla="*/ 0 60000 65536"/>
              <a:gd name="T7" fmla="*/ 0 60000 65536"/>
              <a:gd name="T8" fmla="*/ 0 60000 65536"/>
              <a:gd name="T9" fmla="*/ 0 w 164"/>
              <a:gd name="T10" fmla="*/ 0 h 430"/>
              <a:gd name="T11" fmla="*/ 164 w 164"/>
              <a:gd name="T12" fmla="*/ 430 h 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4" h="430">
                <a:moveTo>
                  <a:pt x="155" y="0"/>
                </a:moveTo>
                <a:cubicBezTo>
                  <a:pt x="159" y="84"/>
                  <a:pt x="164" y="169"/>
                  <a:pt x="138" y="241"/>
                </a:cubicBezTo>
                <a:cubicBezTo>
                  <a:pt x="112" y="313"/>
                  <a:pt x="56" y="371"/>
                  <a:pt x="0" y="4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6551" name="Freeform 119"/>
          <p:cNvSpPr>
            <a:spLocks/>
          </p:cNvSpPr>
          <p:nvPr/>
        </p:nvSpPr>
        <p:spPr bwMode="auto">
          <a:xfrm>
            <a:off x="8424334" y="2087563"/>
            <a:ext cx="169333" cy="614362"/>
          </a:xfrm>
          <a:custGeom>
            <a:avLst/>
            <a:gdLst>
              <a:gd name="T0" fmla="*/ 0 w 80"/>
              <a:gd name="T1" fmla="*/ 0 h 387"/>
              <a:gd name="T2" fmla="*/ 2147483647 w 80"/>
              <a:gd name="T3" fmla="*/ 2147483647 h 387"/>
              <a:gd name="T4" fmla="*/ 2147483647 w 80"/>
              <a:gd name="T5" fmla="*/ 2147483647 h 387"/>
              <a:gd name="T6" fmla="*/ 0 60000 65536"/>
              <a:gd name="T7" fmla="*/ 0 60000 65536"/>
              <a:gd name="T8" fmla="*/ 0 60000 65536"/>
              <a:gd name="T9" fmla="*/ 0 w 80"/>
              <a:gd name="T10" fmla="*/ 0 h 387"/>
              <a:gd name="T11" fmla="*/ 80 w 80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87">
                <a:moveTo>
                  <a:pt x="0" y="0"/>
                </a:moveTo>
                <a:cubicBezTo>
                  <a:pt x="29" y="45"/>
                  <a:pt x="58" y="91"/>
                  <a:pt x="69" y="155"/>
                </a:cubicBezTo>
                <a:cubicBezTo>
                  <a:pt x="80" y="219"/>
                  <a:pt x="74" y="303"/>
                  <a:pt x="69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" name="Object 120"/>
          <p:cNvGraphicFramePr>
            <a:graphicFrameLocks noChangeAspect="1"/>
          </p:cNvGraphicFramePr>
          <p:nvPr/>
        </p:nvGraphicFramePr>
        <p:xfrm>
          <a:off x="7721600" y="2859088"/>
          <a:ext cx="425451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cuación" r:id="rId15" imgW="126725" imgH="177415" progId="Equation.3">
                  <p:embed/>
                </p:oleObj>
              </mc:Choice>
              <mc:Fallback>
                <p:oleObj name="Ecuación" r:id="rId15" imgW="126725" imgH="17741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2859088"/>
                        <a:ext cx="425451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1"/>
          <p:cNvGraphicFramePr>
            <a:graphicFrameLocks noChangeAspect="1"/>
          </p:cNvGraphicFramePr>
          <p:nvPr/>
        </p:nvGraphicFramePr>
        <p:xfrm>
          <a:off x="7969251" y="2282826"/>
          <a:ext cx="510116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cuación" r:id="rId17" imgW="152334" imgH="139639" progId="Equation.3">
                  <p:embed/>
                </p:oleObj>
              </mc:Choice>
              <mc:Fallback>
                <p:oleObj name="Ecuación" r:id="rId17" imgW="152334" imgH="139639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1" y="2282826"/>
                        <a:ext cx="510116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2"/>
          <p:cNvGraphicFramePr>
            <a:graphicFrameLocks noChangeAspect="1"/>
          </p:cNvGraphicFramePr>
          <p:nvPr/>
        </p:nvGraphicFramePr>
        <p:xfrm>
          <a:off x="-8466" y="3724275"/>
          <a:ext cx="317076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cuación" r:id="rId19" imgW="889000" imgH="228600" progId="Equation.3">
                  <p:embed/>
                </p:oleObj>
              </mc:Choice>
              <mc:Fallback>
                <p:oleObj name="Ecuación" r:id="rId19" imgW="8890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66" y="3724275"/>
                        <a:ext cx="317076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3"/>
          <p:cNvGraphicFramePr>
            <a:graphicFrameLocks noChangeAspect="1"/>
          </p:cNvGraphicFramePr>
          <p:nvPr/>
        </p:nvGraphicFramePr>
        <p:xfrm>
          <a:off x="3244851" y="3724275"/>
          <a:ext cx="366818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cuación" r:id="rId21" imgW="1028700" imgH="228600" progId="Equation.3">
                  <p:embed/>
                </p:oleObj>
              </mc:Choice>
              <mc:Fallback>
                <p:oleObj name="Ecuación" r:id="rId21" imgW="10287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1" y="3724275"/>
                        <a:ext cx="366818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4"/>
          <p:cNvGraphicFramePr>
            <a:graphicFrameLocks noChangeAspect="1"/>
          </p:cNvGraphicFramePr>
          <p:nvPr/>
        </p:nvGraphicFramePr>
        <p:xfrm>
          <a:off x="10584" y="4359276"/>
          <a:ext cx="3215216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cuación" r:id="rId23" imgW="901309" imgH="241195" progId="Equation.3">
                  <p:embed/>
                </p:oleObj>
              </mc:Choice>
              <mc:Fallback>
                <p:oleObj name="Ecuación" r:id="rId23" imgW="901309" imgH="24119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" y="4359276"/>
                        <a:ext cx="3215216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5"/>
          <p:cNvGraphicFramePr>
            <a:graphicFrameLocks noChangeAspect="1"/>
          </p:cNvGraphicFramePr>
          <p:nvPr/>
        </p:nvGraphicFramePr>
        <p:xfrm>
          <a:off x="3261784" y="4359276"/>
          <a:ext cx="3714749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cuación" r:id="rId25" imgW="1040948" imgH="241195" progId="Equation.3">
                  <p:embed/>
                </p:oleObj>
              </mc:Choice>
              <mc:Fallback>
                <p:oleObj name="Ecuación" r:id="rId25" imgW="1040948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784" y="4359276"/>
                        <a:ext cx="3714749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6"/>
          <p:cNvGraphicFramePr>
            <a:graphicFrameLocks noChangeAspect="1"/>
          </p:cNvGraphicFramePr>
          <p:nvPr/>
        </p:nvGraphicFramePr>
        <p:xfrm>
          <a:off x="-2117" y="5062539"/>
          <a:ext cx="1178984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cuación" r:id="rId27" imgW="330057" imgH="215806" progId="Equation.3">
                  <p:embed/>
                </p:oleObj>
              </mc:Choice>
              <mc:Fallback>
                <p:oleObj name="Ecuación" r:id="rId27" imgW="330057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17" y="5062539"/>
                        <a:ext cx="1178984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7"/>
          <p:cNvGraphicFramePr>
            <a:graphicFrameLocks noChangeAspect="1"/>
          </p:cNvGraphicFramePr>
          <p:nvPr/>
        </p:nvGraphicFramePr>
        <p:xfrm>
          <a:off x="1297518" y="5078414"/>
          <a:ext cx="570653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cuación" r:id="rId29" imgW="1600200" imgH="215900" progId="Equation.3">
                  <p:embed/>
                </p:oleObj>
              </mc:Choice>
              <mc:Fallback>
                <p:oleObj name="Ecuación" r:id="rId29" imgW="1600200" imgH="215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518" y="5078414"/>
                        <a:ext cx="570653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8"/>
          <p:cNvGraphicFramePr>
            <a:graphicFrameLocks noChangeAspect="1"/>
          </p:cNvGraphicFramePr>
          <p:nvPr/>
        </p:nvGraphicFramePr>
        <p:xfrm>
          <a:off x="38101" y="5667375"/>
          <a:ext cx="45296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cuación" r:id="rId31" imgW="126725" imgH="177415" progId="Equation.3">
                  <p:embed/>
                </p:oleObj>
              </mc:Choice>
              <mc:Fallback>
                <p:oleObj name="Ecuación" r:id="rId31" imgW="126725" imgH="177415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1" y="5667375"/>
                        <a:ext cx="45296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9"/>
          <p:cNvGraphicFramePr>
            <a:graphicFrameLocks noChangeAspect="1"/>
          </p:cNvGraphicFramePr>
          <p:nvPr/>
        </p:nvGraphicFramePr>
        <p:xfrm>
          <a:off x="706967" y="5629276"/>
          <a:ext cx="574886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cuación" r:id="rId33" imgW="1612900" imgH="215900" progId="Equation.3">
                  <p:embed/>
                </p:oleObj>
              </mc:Choice>
              <mc:Fallback>
                <p:oleObj name="Ecuación" r:id="rId33" imgW="1612900" imgH="215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67" y="5629276"/>
                        <a:ext cx="574886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562" name="AutoShape 130"/>
          <p:cNvSpPr>
            <a:spLocks noChangeArrowheads="1"/>
          </p:cNvSpPr>
          <p:nvPr/>
        </p:nvSpPr>
        <p:spPr bwMode="auto">
          <a:xfrm>
            <a:off x="7667637" y="4500571"/>
            <a:ext cx="3714776" cy="142876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Necesitamos medir algún dato después del choque para resolver el problema.</a:t>
            </a:r>
            <a:endParaRPr lang="es-AR" sz="24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31"/>
          <p:cNvGraphicFramePr>
            <a:graphicFrameLocks noChangeAspect="1"/>
          </p:cNvGraphicFramePr>
          <p:nvPr/>
        </p:nvGraphicFramePr>
        <p:xfrm>
          <a:off x="165101" y="6173788"/>
          <a:ext cx="172296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cuación" r:id="rId35" imgW="482391" imgH="228501" progId="Equation.3">
                  <p:embed/>
                </p:oleObj>
              </mc:Choice>
              <mc:Fallback>
                <p:oleObj name="Ecuación" r:id="rId35" imgW="482391" imgH="228501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1" y="6173788"/>
                        <a:ext cx="172296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2"/>
          <p:cNvGraphicFramePr>
            <a:graphicFrameLocks noChangeAspect="1"/>
          </p:cNvGraphicFramePr>
          <p:nvPr/>
        </p:nvGraphicFramePr>
        <p:xfrm>
          <a:off x="1769534" y="6189664"/>
          <a:ext cx="434551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cuación" r:id="rId37" imgW="1218960" imgH="228600" progId="Equation.3">
                  <p:embed/>
                </p:oleObj>
              </mc:Choice>
              <mc:Fallback>
                <p:oleObj name="Ecuación" r:id="rId37" imgW="121896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534" y="6189664"/>
                        <a:ext cx="4345517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0"/>
          <p:cNvGraphicFramePr>
            <a:graphicFrameLocks noChangeAspect="1"/>
          </p:cNvGraphicFramePr>
          <p:nvPr/>
        </p:nvGraphicFramePr>
        <p:xfrm>
          <a:off x="38100" y="3105150"/>
          <a:ext cx="171873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cuación" r:id="rId39" imgW="469696" imgH="215806" progId="Equation.3">
                  <p:embed/>
                </p:oleObj>
              </mc:Choice>
              <mc:Fallback>
                <p:oleObj name="Ecuación" r:id="rId39" imgW="469696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3105150"/>
                        <a:ext cx="171873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1"/>
          <p:cNvGraphicFramePr>
            <a:graphicFrameLocks noChangeAspect="1"/>
          </p:cNvGraphicFramePr>
          <p:nvPr/>
        </p:nvGraphicFramePr>
        <p:xfrm>
          <a:off x="1646767" y="3074989"/>
          <a:ext cx="2228851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cuación" r:id="rId41" imgW="609336" imgH="253890" progId="Equation.3">
                  <p:embed/>
                </p:oleObj>
              </mc:Choice>
              <mc:Fallback>
                <p:oleObj name="Ecuación" r:id="rId41" imgW="609336" imgH="25389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767" y="3074989"/>
                        <a:ext cx="2228851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101" name="100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Elipse"/>
          <p:cNvSpPr/>
          <p:nvPr/>
        </p:nvSpPr>
        <p:spPr>
          <a:xfrm>
            <a:off x="6524628" y="5143512"/>
            <a:ext cx="500066" cy="42862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2 Elipse"/>
          <p:cNvSpPr/>
          <p:nvPr/>
        </p:nvSpPr>
        <p:spPr>
          <a:xfrm>
            <a:off x="3595670" y="5214950"/>
            <a:ext cx="500066" cy="42862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Elipse"/>
          <p:cNvSpPr/>
          <p:nvPr/>
        </p:nvSpPr>
        <p:spPr>
          <a:xfrm>
            <a:off x="5238744" y="5143512"/>
            <a:ext cx="571504" cy="57150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Elipse"/>
          <p:cNvSpPr/>
          <p:nvPr/>
        </p:nvSpPr>
        <p:spPr>
          <a:xfrm>
            <a:off x="2381224" y="5214950"/>
            <a:ext cx="571504" cy="50006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50" grpId="0" animBg="1"/>
      <p:bldP spid="146551" grpId="0" animBg="1"/>
      <p:bldP spid="1465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3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39941" name="Rectangle 57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39942" name="AutoShape 59"/>
          <p:cNvSpPr>
            <a:spLocks noChangeArrowheads="1"/>
          </p:cNvSpPr>
          <p:nvPr/>
        </p:nvSpPr>
        <p:spPr bwMode="auto">
          <a:xfrm>
            <a:off x="69851" y="1571612"/>
            <a:ext cx="12122149" cy="2984500"/>
          </a:xfrm>
          <a:prstGeom prst="roundRect">
            <a:avLst>
              <a:gd name="adj" fmla="val 20278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82800" bIns="82800" anchor="ctr"/>
          <a:lstStyle/>
          <a:p>
            <a:pPr algn="just">
              <a:spcBef>
                <a:spcPct val="0"/>
              </a:spcBef>
            </a:pPr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Un automóvil (1) de 1050 kg se mueve con una velocidad de 22 m/s en dirección Este. Otro automóvil (2) con una masa de 900 kg, se desliza a 18 m/s con dirección Sureste, formando 30º con el este. El segundo móvil choca contra el primero quedando adherido a el. </a:t>
            </a:r>
          </a:p>
          <a:p>
            <a:pPr algn="just">
              <a:spcBef>
                <a:spcPct val="0"/>
              </a:spcBef>
            </a:pPr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Determinar:</a:t>
            </a:r>
            <a:endParaRPr lang="es-AR" sz="24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a) La velocidad de los vehículos después de la colisión.</a:t>
            </a:r>
          </a:p>
          <a:p>
            <a:pPr algn="just">
              <a:spcBef>
                <a:spcPct val="0"/>
              </a:spcBef>
            </a:pPr>
            <a:r>
              <a:rPr lang="es-ES_tradnl" sz="2400" b="0" dirty="0">
                <a:latin typeface="Times New Roman" pitchFamily="18" charset="0"/>
                <a:cs typeface="Times New Roman" pitchFamily="18" charset="0"/>
              </a:rPr>
              <a:t>b) El cambio de energía  cinética del sistema formado por los dos vehículos como consecuencia de la colisión</a:t>
            </a:r>
            <a:r>
              <a:rPr lang="es-AR" sz="2400" b="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Text Box 20"/>
          <p:cNvSpPr txBox="1">
            <a:spLocks noChangeAspect="1" noChangeArrowheads="1"/>
          </p:cNvSpPr>
          <p:nvPr/>
        </p:nvSpPr>
        <p:spPr bwMode="auto">
          <a:xfrm>
            <a:off x="166646" y="974711"/>
            <a:ext cx="7476067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Colisiones en dos dimensiones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14" name="13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oy car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61" y="5559443"/>
            <a:ext cx="7239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Mercedes Benz 190 SL 1955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336185">
            <a:off x="5199586" y="4399509"/>
            <a:ext cx="361950" cy="101176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6796610" y="4775217"/>
            <a:ext cx="0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rot="5400000" flipV="1">
            <a:off x="7176553" y="3777209"/>
            <a:ext cx="0" cy="3875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4796361" y="4638693"/>
            <a:ext cx="2019300" cy="1063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798727" y="5702318"/>
            <a:ext cx="2438400" cy="614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21" name="Picture 21" descr="Mercedes Benz 190 SL 1955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97563">
            <a:off x="8895286" y="5632997"/>
            <a:ext cx="361950" cy="101176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 descr="toy car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04569">
            <a:off x="8778604" y="6057124"/>
            <a:ext cx="3159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Object 37"/>
          <p:cNvGraphicFramePr>
            <a:graphicFrameLocks noChangeAspect="1"/>
          </p:cNvGraphicFramePr>
          <p:nvPr/>
        </p:nvGraphicFramePr>
        <p:xfrm>
          <a:off x="5096928" y="5160980"/>
          <a:ext cx="742949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cuación" r:id="rId7" imgW="253670" imgH="177569" progId="Equation.3">
                  <p:embed/>
                </p:oleObj>
              </mc:Choice>
              <mc:Fallback>
                <p:oleObj name="Ecuación" r:id="rId7" imgW="253670" imgH="17756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928" y="5160980"/>
                        <a:ext cx="742949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5109627" y="5756293"/>
          <a:ext cx="558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cuación" r:id="rId9" imgW="190335" imgH="215713" progId="Equation.3">
                  <p:embed/>
                </p:oleObj>
              </mc:Choice>
              <mc:Fallback>
                <p:oleObj name="Ecuación" r:id="rId9" imgW="190335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627" y="5756293"/>
                        <a:ext cx="558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670544" y="5116531"/>
            <a:ext cx="579967" cy="300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596461" y="5716605"/>
            <a:ext cx="5461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6024027" y="4887930"/>
          <a:ext cx="482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cuación" r:id="rId11" imgW="164885" imgH="215619" progId="Equation.3">
                  <p:embed/>
                </p:oleObj>
              </mc:Choice>
              <mc:Fallback>
                <p:oleObj name="Ecuación" r:id="rId11" imgW="164885" imgH="21561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027" y="4887930"/>
                        <a:ext cx="4826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5801777" y="5607068"/>
          <a:ext cx="40851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cuación" r:id="rId13" imgW="139579" imgH="215713" progId="Equation.3">
                  <p:embed/>
                </p:oleObj>
              </mc:Choice>
              <mc:Fallback>
                <p:oleObj name="Ecuación" r:id="rId13" imgW="139579" imgH="21571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777" y="5607068"/>
                        <a:ext cx="40851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9226544" y="6361131"/>
            <a:ext cx="766233" cy="204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4997443" y="4951430"/>
            <a:ext cx="400051" cy="723900"/>
          </a:xfrm>
          <a:custGeom>
            <a:avLst/>
            <a:gdLst>
              <a:gd name="T0" fmla="*/ 2147483647 w 189"/>
              <a:gd name="T1" fmla="*/ 0 h 456"/>
              <a:gd name="T2" fmla="*/ 2147483647 w 189"/>
              <a:gd name="T3" fmla="*/ 2147483647 h 456"/>
              <a:gd name="T4" fmla="*/ 0 w 189"/>
              <a:gd name="T5" fmla="*/ 2147483647 h 456"/>
              <a:gd name="T6" fmla="*/ 0 60000 65536"/>
              <a:gd name="T7" fmla="*/ 0 60000 65536"/>
              <a:gd name="T8" fmla="*/ 0 60000 65536"/>
              <a:gd name="T9" fmla="*/ 0 w 189"/>
              <a:gd name="T10" fmla="*/ 0 h 456"/>
              <a:gd name="T11" fmla="*/ 189 w 189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456">
                <a:moveTo>
                  <a:pt x="189" y="0"/>
                </a:moveTo>
                <a:cubicBezTo>
                  <a:pt x="131" y="44"/>
                  <a:pt x="74" y="88"/>
                  <a:pt x="43" y="164"/>
                </a:cubicBezTo>
                <a:cubicBezTo>
                  <a:pt x="12" y="240"/>
                  <a:pt x="6" y="348"/>
                  <a:pt x="0" y="4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8434910" y="5702318"/>
            <a:ext cx="110067" cy="409575"/>
          </a:xfrm>
          <a:custGeom>
            <a:avLst/>
            <a:gdLst>
              <a:gd name="T0" fmla="*/ 2147483647 w 52"/>
              <a:gd name="T1" fmla="*/ 0 h 258"/>
              <a:gd name="T2" fmla="*/ 2147483647 w 52"/>
              <a:gd name="T3" fmla="*/ 2147483647 h 258"/>
              <a:gd name="T4" fmla="*/ 0 w 52"/>
              <a:gd name="T5" fmla="*/ 2147483647 h 258"/>
              <a:gd name="T6" fmla="*/ 0 60000 65536"/>
              <a:gd name="T7" fmla="*/ 0 60000 65536"/>
              <a:gd name="T8" fmla="*/ 0 60000 65536"/>
              <a:gd name="T9" fmla="*/ 0 w 52"/>
              <a:gd name="T10" fmla="*/ 0 h 258"/>
              <a:gd name="T11" fmla="*/ 52 w 52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" h="258">
                <a:moveTo>
                  <a:pt x="52" y="0"/>
                </a:moveTo>
                <a:cubicBezTo>
                  <a:pt x="52" y="56"/>
                  <a:pt x="52" y="112"/>
                  <a:pt x="43" y="155"/>
                </a:cubicBezTo>
                <a:cubicBezTo>
                  <a:pt x="34" y="198"/>
                  <a:pt x="17" y="228"/>
                  <a:pt x="0" y="2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8022161" y="5675331"/>
          <a:ext cx="37253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cuación" r:id="rId15" imgW="126725" imgH="177415" progId="Equation.3">
                  <p:embed/>
                </p:oleObj>
              </mc:Choice>
              <mc:Fallback>
                <p:oleObj name="Ecuación" r:id="rId15" imgW="126725" imgH="177415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161" y="5675331"/>
                        <a:ext cx="37253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6347877" y="4506930"/>
          <a:ext cx="520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cuación" r:id="rId17" imgW="177492" imgH="177492" progId="Equation.3">
                  <p:embed/>
                </p:oleObj>
              </mc:Choice>
              <mc:Fallback>
                <p:oleObj name="Ecuación" r:id="rId17" imgW="177492" imgH="17749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877" y="4506930"/>
                        <a:ext cx="520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8661394" y="5297506"/>
          <a:ext cx="446616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cuación" r:id="rId19" imgW="152268" imgH="164957" progId="Equation.3">
                  <p:embed/>
                </p:oleObj>
              </mc:Choice>
              <mc:Fallback>
                <p:oleObj name="Ecuación" r:id="rId19" imgW="152268" imgH="164957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394" y="5297506"/>
                        <a:ext cx="446616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6"/>
          <p:cNvGraphicFramePr>
            <a:graphicFrameLocks noChangeAspect="1"/>
          </p:cNvGraphicFramePr>
          <p:nvPr/>
        </p:nvGraphicFramePr>
        <p:xfrm>
          <a:off x="9859428" y="6196031"/>
          <a:ext cx="37253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cuación" r:id="rId21" imgW="126725" imgH="177415" progId="Equation.3">
                  <p:embed/>
                </p:oleObj>
              </mc:Choice>
              <mc:Fallback>
                <p:oleObj name="Ecuación" r:id="rId21" imgW="126725" imgH="17741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9428" y="6196031"/>
                        <a:ext cx="37253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7" name="Rectangle 9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6648" name="Rectangle 11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pic>
        <p:nvPicPr>
          <p:cNvPr id="181262" name="Picture 14" descr="toy car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594351"/>
            <a:ext cx="7239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3" name="Picture 15" descr="Mercedes Benz 190 SL 1955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336185">
            <a:off x="536576" y="4434417"/>
            <a:ext cx="361950" cy="101176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1" name="Line 16"/>
          <p:cNvSpPr>
            <a:spLocks noChangeShapeType="1"/>
          </p:cNvSpPr>
          <p:nvPr/>
        </p:nvSpPr>
        <p:spPr bwMode="auto">
          <a:xfrm flipH="1" flipV="1">
            <a:off x="2133600" y="4810125"/>
            <a:ext cx="0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6652" name="Line 17"/>
          <p:cNvSpPr>
            <a:spLocks noChangeShapeType="1"/>
          </p:cNvSpPr>
          <p:nvPr/>
        </p:nvSpPr>
        <p:spPr bwMode="auto">
          <a:xfrm rot="5400000" flipV="1">
            <a:off x="2513543" y="3812117"/>
            <a:ext cx="0" cy="3875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 flipH="1" flipV="1">
            <a:off x="133351" y="4673601"/>
            <a:ext cx="2019300" cy="1063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2135717" y="5737226"/>
            <a:ext cx="2438400" cy="614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181269" name="Picture 21" descr="Mercedes Benz 190 SL 1955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97563">
            <a:off x="4232276" y="5667905"/>
            <a:ext cx="361950" cy="101176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8" name="Picture 20" descr="toy car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04569">
            <a:off x="4115594" y="6092032"/>
            <a:ext cx="3159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433918" y="5195888"/>
          <a:ext cx="742949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cuación" r:id="rId6" imgW="253670" imgH="177569" progId="Equation.3">
                  <p:embed/>
                </p:oleObj>
              </mc:Choice>
              <mc:Fallback>
                <p:oleObj name="Ecuación" r:id="rId6" imgW="253670" imgH="17756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18" y="5195888"/>
                        <a:ext cx="742949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539751" y="4321176"/>
          <a:ext cx="59478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cuación" r:id="rId8" imgW="203024" imgH="215713" progId="Equation.3">
                  <p:embed/>
                </p:oleObj>
              </mc:Choice>
              <mc:Fallback>
                <p:oleObj name="Ecuación" r:id="rId8" imgW="203024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4321176"/>
                        <a:ext cx="59478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446617" y="5791201"/>
          <a:ext cx="558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cuación" r:id="rId10" imgW="190335" imgH="215713" progId="Equation.3">
                  <p:embed/>
                </p:oleObj>
              </mc:Choice>
              <mc:Fallback>
                <p:oleObj name="Ecuación" r:id="rId10" imgW="190335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17" y="5791201"/>
                        <a:ext cx="558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73" name="Line 25"/>
          <p:cNvSpPr>
            <a:spLocks noChangeShapeType="1"/>
          </p:cNvSpPr>
          <p:nvPr/>
        </p:nvSpPr>
        <p:spPr bwMode="auto">
          <a:xfrm>
            <a:off x="1007534" y="5151439"/>
            <a:ext cx="579967" cy="300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933451" y="5751513"/>
            <a:ext cx="5461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1361017" y="4922838"/>
          <a:ext cx="482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cuación" r:id="rId12" imgW="164885" imgH="215619" progId="Equation.3">
                  <p:embed/>
                </p:oleObj>
              </mc:Choice>
              <mc:Fallback>
                <p:oleObj name="Ecuación" r:id="rId12" imgW="164885" imgH="21561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17" y="4922838"/>
                        <a:ext cx="4826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1138767" y="5641976"/>
          <a:ext cx="40851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cuación" r:id="rId14" imgW="139579" imgH="215713" progId="Equation.3">
                  <p:embed/>
                </p:oleObj>
              </mc:Choice>
              <mc:Fallback>
                <p:oleObj name="Ecuación" r:id="rId14" imgW="139579" imgH="215713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67" y="5641976"/>
                        <a:ext cx="40851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77" name="Line 29"/>
          <p:cNvSpPr>
            <a:spLocks noChangeShapeType="1"/>
          </p:cNvSpPr>
          <p:nvPr/>
        </p:nvSpPr>
        <p:spPr bwMode="auto">
          <a:xfrm>
            <a:off x="4563534" y="6396039"/>
            <a:ext cx="766233" cy="204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1278" name="Freeform 30"/>
          <p:cNvSpPr>
            <a:spLocks/>
          </p:cNvSpPr>
          <p:nvPr/>
        </p:nvSpPr>
        <p:spPr bwMode="auto">
          <a:xfrm>
            <a:off x="334433" y="4986338"/>
            <a:ext cx="400051" cy="723900"/>
          </a:xfrm>
          <a:custGeom>
            <a:avLst/>
            <a:gdLst>
              <a:gd name="T0" fmla="*/ 2147483647 w 189"/>
              <a:gd name="T1" fmla="*/ 0 h 456"/>
              <a:gd name="T2" fmla="*/ 2147483647 w 189"/>
              <a:gd name="T3" fmla="*/ 2147483647 h 456"/>
              <a:gd name="T4" fmla="*/ 0 w 189"/>
              <a:gd name="T5" fmla="*/ 2147483647 h 456"/>
              <a:gd name="T6" fmla="*/ 0 60000 65536"/>
              <a:gd name="T7" fmla="*/ 0 60000 65536"/>
              <a:gd name="T8" fmla="*/ 0 60000 65536"/>
              <a:gd name="T9" fmla="*/ 0 w 189"/>
              <a:gd name="T10" fmla="*/ 0 h 456"/>
              <a:gd name="T11" fmla="*/ 189 w 189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456">
                <a:moveTo>
                  <a:pt x="189" y="0"/>
                </a:moveTo>
                <a:cubicBezTo>
                  <a:pt x="131" y="44"/>
                  <a:pt x="74" y="88"/>
                  <a:pt x="43" y="164"/>
                </a:cubicBezTo>
                <a:cubicBezTo>
                  <a:pt x="12" y="240"/>
                  <a:pt x="6" y="348"/>
                  <a:pt x="0" y="4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1279" name="Freeform 31"/>
          <p:cNvSpPr>
            <a:spLocks/>
          </p:cNvSpPr>
          <p:nvPr/>
        </p:nvSpPr>
        <p:spPr bwMode="auto">
          <a:xfrm>
            <a:off x="3771900" y="5737226"/>
            <a:ext cx="110067" cy="409575"/>
          </a:xfrm>
          <a:custGeom>
            <a:avLst/>
            <a:gdLst>
              <a:gd name="T0" fmla="*/ 2147483647 w 52"/>
              <a:gd name="T1" fmla="*/ 0 h 258"/>
              <a:gd name="T2" fmla="*/ 2147483647 w 52"/>
              <a:gd name="T3" fmla="*/ 2147483647 h 258"/>
              <a:gd name="T4" fmla="*/ 0 w 52"/>
              <a:gd name="T5" fmla="*/ 2147483647 h 258"/>
              <a:gd name="T6" fmla="*/ 0 60000 65536"/>
              <a:gd name="T7" fmla="*/ 0 60000 65536"/>
              <a:gd name="T8" fmla="*/ 0 60000 65536"/>
              <a:gd name="T9" fmla="*/ 0 w 52"/>
              <a:gd name="T10" fmla="*/ 0 h 258"/>
              <a:gd name="T11" fmla="*/ 52 w 52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" h="258">
                <a:moveTo>
                  <a:pt x="52" y="0"/>
                </a:moveTo>
                <a:cubicBezTo>
                  <a:pt x="52" y="56"/>
                  <a:pt x="52" y="112"/>
                  <a:pt x="43" y="155"/>
                </a:cubicBezTo>
                <a:cubicBezTo>
                  <a:pt x="34" y="198"/>
                  <a:pt x="17" y="228"/>
                  <a:pt x="0" y="2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3359151" y="5710239"/>
          <a:ext cx="37253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cuación" r:id="rId16" imgW="126725" imgH="177415" progId="Equation.3">
                  <p:embed/>
                </p:oleObj>
              </mc:Choice>
              <mc:Fallback>
                <p:oleObj name="Ecuación" r:id="rId16" imgW="126725" imgH="17741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710239"/>
                        <a:ext cx="37253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/>
        </p:nvGraphicFramePr>
        <p:xfrm>
          <a:off x="1684867" y="4541838"/>
          <a:ext cx="520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cuación" r:id="rId18" imgW="177492" imgH="177492" progId="Equation.3">
                  <p:embed/>
                </p:oleObj>
              </mc:Choice>
              <mc:Fallback>
                <p:oleObj name="Ecuación" r:id="rId18" imgW="177492" imgH="177492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67" y="4541838"/>
                        <a:ext cx="520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4"/>
          <p:cNvGraphicFramePr>
            <a:graphicFrameLocks noChangeAspect="1"/>
          </p:cNvGraphicFramePr>
          <p:nvPr/>
        </p:nvGraphicFramePr>
        <p:xfrm>
          <a:off x="3998384" y="5332414"/>
          <a:ext cx="446616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cuación" r:id="rId20" imgW="152268" imgH="164957" progId="Equation.3">
                  <p:embed/>
                </p:oleObj>
              </mc:Choice>
              <mc:Fallback>
                <p:oleObj name="Ecuación" r:id="rId20" imgW="152268" imgH="16495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384" y="5332414"/>
                        <a:ext cx="446616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3" name="Object 35"/>
          <p:cNvGraphicFramePr>
            <a:graphicFrameLocks noChangeAspect="1"/>
          </p:cNvGraphicFramePr>
          <p:nvPr/>
        </p:nvGraphicFramePr>
        <p:xfrm>
          <a:off x="404284" y="1682751"/>
          <a:ext cx="221826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cuación" r:id="rId22" imgW="787058" imgH="215806" progId="Equation.3">
                  <p:embed/>
                </p:oleObj>
              </mc:Choice>
              <mc:Fallback>
                <p:oleObj name="Ecuación" r:id="rId22" imgW="787058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84" y="1682751"/>
                        <a:ext cx="221826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6"/>
          <p:cNvGraphicFramePr>
            <a:graphicFrameLocks noChangeAspect="1"/>
          </p:cNvGraphicFramePr>
          <p:nvPr/>
        </p:nvGraphicFramePr>
        <p:xfrm>
          <a:off x="5196418" y="6230939"/>
          <a:ext cx="37253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cuación" r:id="rId24" imgW="126725" imgH="177415" progId="Equation.3">
                  <p:embed/>
                </p:oleObj>
              </mc:Choice>
              <mc:Fallback>
                <p:oleObj name="Ecuación" r:id="rId24" imgW="126725" imgH="17741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418" y="6230939"/>
                        <a:ext cx="37253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5" name="Object 12"/>
          <p:cNvGraphicFramePr>
            <a:graphicFrameLocks noChangeAspect="1"/>
          </p:cNvGraphicFramePr>
          <p:nvPr/>
        </p:nvGraphicFramePr>
        <p:xfrm>
          <a:off x="2631018" y="1682751"/>
          <a:ext cx="239818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cuación" r:id="rId26" imgW="850531" imgH="215806" progId="Equation.3">
                  <p:embed/>
                </p:oleObj>
              </mc:Choice>
              <mc:Fallback>
                <p:oleObj name="Ecuación" r:id="rId26" imgW="850531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018" y="1682751"/>
                        <a:ext cx="239818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6" name="Object 38"/>
          <p:cNvGraphicFramePr>
            <a:graphicFrameLocks noChangeAspect="1"/>
          </p:cNvGraphicFramePr>
          <p:nvPr/>
        </p:nvGraphicFramePr>
        <p:xfrm>
          <a:off x="357718" y="2212975"/>
          <a:ext cx="884343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cuación" r:id="rId28" imgW="3136900" imgH="241300" progId="Equation.3">
                  <p:embed/>
                </p:oleObj>
              </mc:Choice>
              <mc:Fallback>
                <p:oleObj name="Ecuación" r:id="rId28" imgW="31369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18" y="2212975"/>
                        <a:ext cx="884343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7" name="Object 39"/>
          <p:cNvGraphicFramePr>
            <a:graphicFrameLocks noChangeAspect="1"/>
          </p:cNvGraphicFramePr>
          <p:nvPr/>
        </p:nvGraphicFramePr>
        <p:xfrm>
          <a:off x="345018" y="2741613"/>
          <a:ext cx="905933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cuación" r:id="rId30" imgW="3213100" imgH="241300" progId="Equation.3">
                  <p:embed/>
                </p:oleObj>
              </mc:Choice>
              <mc:Fallback>
                <p:oleObj name="Ecuación" r:id="rId30" imgW="32131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18" y="2741613"/>
                        <a:ext cx="905933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8" name="Object 40"/>
          <p:cNvGraphicFramePr>
            <a:graphicFrameLocks noChangeAspect="1"/>
          </p:cNvGraphicFramePr>
          <p:nvPr/>
        </p:nvGraphicFramePr>
        <p:xfrm>
          <a:off x="239185" y="3270250"/>
          <a:ext cx="9273116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cuación" r:id="rId32" imgW="3289300" imgH="241300" progId="Equation.3">
                  <p:embed/>
                </p:oleObj>
              </mc:Choice>
              <mc:Fallback>
                <p:oleObj name="Ecuación" r:id="rId32" imgW="3289300" imgH="241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3270250"/>
                        <a:ext cx="9273116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9" name="Object 41"/>
          <p:cNvGraphicFramePr>
            <a:graphicFrameLocks noChangeAspect="1"/>
          </p:cNvGraphicFramePr>
          <p:nvPr/>
        </p:nvGraphicFramePr>
        <p:xfrm>
          <a:off x="71967" y="3827464"/>
          <a:ext cx="12020551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cuación" r:id="rId34" imgW="4597400" imgH="241300" progId="Equation.3">
                  <p:embed/>
                </p:oleObj>
              </mc:Choice>
              <mc:Fallback>
                <p:oleObj name="Ecuación" r:id="rId34" imgW="4597400" imgH="241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7" y="3827464"/>
                        <a:ext cx="12020551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Rectangle 43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0" y="32242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181294" name="Object 46"/>
          <p:cNvGraphicFramePr>
            <a:graphicFrameLocks noChangeAspect="1"/>
          </p:cNvGraphicFramePr>
          <p:nvPr/>
        </p:nvGraphicFramePr>
        <p:xfrm>
          <a:off x="2637367" y="4371975"/>
          <a:ext cx="959485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cuación" r:id="rId36" imgW="3670300" imgH="431800" progId="Equation.3">
                  <p:embed/>
                </p:oleObj>
              </mc:Choice>
              <mc:Fallback>
                <p:oleObj name="Ecuación" r:id="rId36" imgW="36703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367" y="4371975"/>
                        <a:ext cx="9594851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95" name="Object 47"/>
          <p:cNvGraphicFramePr>
            <a:graphicFrameLocks noChangeAspect="1"/>
          </p:cNvGraphicFramePr>
          <p:nvPr/>
        </p:nvGraphicFramePr>
        <p:xfrm>
          <a:off x="6866467" y="5241925"/>
          <a:ext cx="379095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cuación" r:id="rId38" imgW="1104900" imgH="241300" progId="Equation.3">
                  <p:embed/>
                </p:oleObj>
              </mc:Choice>
              <mc:Fallback>
                <p:oleObj name="Ecuación" r:id="rId38" imgW="1104900" imgH="241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6467" y="5241925"/>
                        <a:ext cx="3790951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96" name="Object 48"/>
          <p:cNvGraphicFramePr>
            <a:graphicFrameLocks noChangeAspect="1"/>
          </p:cNvGraphicFramePr>
          <p:nvPr/>
        </p:nvGraphicFramePr>
        <p:xfrm>
          <a:off x="6028267" y="6126164"/>
          <a:ext cx="575733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cuación" r:id="rId40" imgW="2095500" imgH="279400" progId="Equation.3">
                  <p:embed/>
                </p:oleObj>
              </mc:Choice>
              <mc:Fallback>
                <p:oleObj name="Ecuación" r:id="rId40" imgW="2095500" imgH="279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267" y="6126164"/>
                        <a:ext cx="5757333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238084" y="1000108"/>
            <a:ext cx="7476067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Colisiones en dos dimensiones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5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2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46" name="45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6" grpId="0" animBg="1"/>
      <p:bldP spid="181267" grpId="0" animBg="1"/>
      <p:bldP spid="181273" grpId="0" animBg="1"/>
      <p:bldP spid="181274" grpId="0" animBg="1"/>
      <p:bldP spid="181277" grpId="0" animBg="1"/>
      <p:bldP spid="181278" grpId="0" animBg="1"/>
      <p:bldP spid="1812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0" name="Rectangle 9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671" name="Rectangle 10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pic>
        <p:nvPicPr>
          <p:cNvPr id="27672" name="Picture 11" descr="toy car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5680076"/>
            <a:ext cx="7239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3" name="Picture 12" descr="Mercedes Benz 190 SL 1955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336185">
            <a:off x="536576" y="4520142"/>
            <a:ext cx="361950" cy="101176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4" name="Line 13"/>
          <p:cNvSpPr>
            <a:spLocks noChangeShapeType="1"/>
          </p:cNvSpPr>
          <p:nvPr/>
        </p:nvSpPr>
        <p:spPr bwMode="auto">
          <a:xfrm flipH="1" flipV="1">
            <a:off x="2133600" y="4895850"/>
            <a:ext cx="0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75" name="Line 14"/>
          <p:cNvSpPr>
            <a:spLocks noChangeShapeType="1"/>
          </p:cNvSpPr>
          <p:nvPr/>
        </p:nvSpPr>
        <p:spPr bwMode="auto">
          <a:xfrm rot="5400000" flipV="1">
            <a:off x="2513543" y="3897842"/>
            <a:ext cx="0" cy="3875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76" name="Line 15"/>
          <p:cNvSpPr>
            <a:spLocks noChangeShapeType="1"/>
          </p:cNvSpPr>
          <p:nvPr/>
        </p:nvSpPr>
        <p:spPr bwMode="auto">
          <a:xfrm flipH="1" flipV="1">
            <a:off x="133351" y="4759326"/>
            <a:ext cx="2019300" cy="1063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77" name="Line 16"/>
          <p:cNvSpPr>
            <a:spLocks noChangeShapeType="1"/>
          </p:cNvSpPr>
          <p:nvPr/>
        </p:nvSpPr>
        <p:spPr bwMode="auto">
          <a:xfrm>
            <a:off x="2135717" y="5822951"/>
            <a:ext cx="2438400" cy="614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27678" name="Picture 17" descr="Mercedes Benz 190 SL 1955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97563">
            <a:off x="4232276" y="5753630"/>
            <a:ext cx="361950" cy="101176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9" name="Picture 18" descr="toy car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04569">
            <a:off x="4115594" y="6177757"/>
            <a:ext cx="3159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433918" y="5281613"/>
          <a:ext cx="742949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cuación" r:id="rId6" imgW="253670" imgH="177569" progId="Equation.3">
                  <p:embed/>
                </p:oleObj>
              </mc:Choice>
              <mc:Fallback>
                <p:oleObj name="Ecuación" r:id="rId6" imgW="253670" imgH="17756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18" y="5281613"/>
                        <a:ext cx="742949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539751" y="4406901"/>
          <a:ext cx="59478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cuación" r:id="rId8" imgW="203024" imgH="215713" progId="Equation.3">
                  <p:embed/>
                </p:oleObj>
              </mc:Choice>
              <mc:Fallback>
                <p:oleObj name="Ecuación" r:id="rId8" imgW="203024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4406901"/>
                        <a:ext cx="59478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446617" y="5876926"/>
          <a:ext cx="558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cuación" r:id="rId10" imgW="190335" imgH="215713" progId="Equation.3">
                  <p:embed/>
                </p:oleObj>
              </mc:Choice>
              <mc:Fallback>
                <p:oleObj name="Ecuación" r:id="rId10" imgW="190335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17" y="5876926"/>
                        <a:ext cx="558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0" name="Line 22"/>
          <p:cNvSpPr>
            <a:spLocks noChangeShapeType="1"/>
          </p:cNvSpPr>
          <p:nvPr/>
        </p:nvSpPr>
        <p:spPr bwMode="auto">
          <a:xfrm>
            <a:off x="1007534" y="5237164"/>
            <a:ext cx="579967" cy="300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81" name="Line 23"/>
          <p:cNvSpPr>
            <a:spLocks noChangeShapeType="1"/>
          </p:cNvSpPr>
          <p:nvPr/>
        </p:nvSpPr>
        <p:spPr bwMode="auto">
          <a:xfrm>
            <a:off x="933451" y="5837238"/>
            <a:ext cx="5461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/>
        </p:nvGraphicFramePr>
        <p:xfrm>
          <a:off x="1361017" y="5008563"/>
          <a:ext cx="482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cuación" r:id="rId12" imgW="164885" imgH="215619" progId="Equation.3">
                  <p:embed/>
                </p:oleObj>
              </mc:Choice>
              <mc:Fallback>
                <p:oleObj name="Ecuación" r:id="rId12" imgW="164885" imgH="21561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17" y="5008563"/>
                        <a:ext cx="4826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/>
        </p:nvGraphicFramePr>
        <p:xfrm>
          <a:off x="1138767" y="5727701"/>
          <a:ext cx="40851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cuación" r:id="rId14" imgW="139579" imgH="215713" progId="Equation.3">
                  <p:embed/>
                </p:oleObj>
              </mc:Choice>
              <mc:Fallback>
                <p:oleObj name="Ecuación" r:id="rId14" imgW="139579" imgH="215713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67" y="5727701"/>
                        <a:ext cx="40851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Line 26"/>
          <p:cNvSpPr>
            <a:spLocks noChangeShapeType="1"/>
          </p:cNvSpPr>
          <p:nvPr/>
        </p:nvSpPr>
        <p:spPr bwMode="auto">
          <a:xfrm>
            <a:off x="4563534" y="6481764"/>
            <a:ext cx="766233" cy="2047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83" name="Freeform 27"/>
          <p:cNvSpPr>
            <a:spLocks/>
          </p:cNvSpPr>
          <p:nvPr/>
        </p:nvSpPr>
        <p:spPr bwMode="auto">
          <a:xfrm>
            <a:off x="334433" y="5072063"/>
            <a:ext cx="400051" cy="723900"/>
          </a:xfrm>
          <a:custGeom>
            <a:avLst/>
            <a:gdLst>
              <a:gd name="T0" fmla="*/ 2147483647 w 189"/>
              <a:gd name="T1" fmla="*/ 0 h 456"/>
              <a:gd name="T2" fmla="*/ 2147483647 w 189"/>
              <a:gd name="T3" fmla="*/ 2147483647 h 456"/>
              <a:gd name="T4" fmla="*/ 0 w 189"/>
              <a:gd name="T5" fmla="*/ 2147483647 h 456"/>
              <a:gd name="T6" fmla="*/ 0 60000 65536"/>
              <a:gd name="T7" fmla="*/ 0 60000 65536"/>
              <a:gd name="T8" fmla="*/ 0 60000 65536"/>
              <a:gd name="T9" fmla="*/ 0 w 189"/>
              <a:gd name="T10" fmla="*/ 0 h 456"/>
              <a:gd name="T11" fmla="*/ 189 w 189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456">
                <a:moveTo>
                  <a:pt x="189" y="0"/>
                </a:moveTo>
                <a:cubicBezTo>
                  <a:pt x="131" y="44"/>
                  <a:pt x="74" y="88"/>
                  <a:pt x="43" y="164"/>
                </a:cubicBezTo>
                <a:cubicBezTo>
                  <a:pt x="12" y="240"/>
                  <a:pt x="6" y="348"/>
                  <a:pt x="0" y="4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684" name="Freeform 28"/>
          <p:cNvSpPr>
            <a:spLocks/>
          </p:cNvSpPr>
          <p:nvPr/>
        </p:nvSpPr>
        <p:spPr bwMode="auto">
          <a:xfrm>
            <a:off x="3771900" y="5822951"/>
            <a:ext cx="110067" cy="409575"/>
          </a:xfrm>
          <a:custGeom>
            <a:avLst/>
            <a:gdLst>
              <a:gd name="T0" fmla="*/ 2147483647 w 52"/>
              <a:gd name="T1" fmla="*/ 0 h 258"/>
              <a:gd name="T2" fmla="*/ 2147483647 w 52"/>
              <a:gd name="T3" fmla="*/ 2147483647 h 258"/>
              <a:gd name="T4" fmla="*/ 0 w 52"/>
              <a:gd name="T5" fmla="*/ 2147483647 h 258"/>
              <a:gd name="T6" fmla="*/ 0 60000 65536"/>
              <a:gd name="T7" fmla="*/ 0 60000 65536"/>
              <a:gd name="T8" fmla="*/ 0 60000 65536"/>
              <a:gd name="T9" fmla="*/ 0 w 52"/>
              <a:gd name="T10" fmla="*/ 0 h 258"/>
              <a:gd name="T11" fmla="*/ 52 w 52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" h="258">
                <a:moveTo>
                  <a:pt x="52" y="0"/>
                </a:moveTo>
                <a:cubicBezTo>
                  <a:pt x="52" y="56"/>
                  <a:pt x="52" y="112"/>
                  <a:pt x="43" y="155"/>
                </a:cubicBezTo>
                <a:cubicBezTo>
                  <a:pt x="34" y="198"/>
                  <a:pt x="17" y="228"/>
                  <a:pt x="0" y="2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" name="Object 29"/>
          <p:cNvGraphicFramePr>
            <a:graphicFrameLocks noChangeAspect="1"/>
          </p:cNvGraphicFramePr>
          <p:nvPr/>
        </p:nvGraphicFramePr>
        <p:xfrm>
          <a:off x="3359151" y="5795964"/>
          <a:ext cx="37253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cuación" r:id="rId16" imgW="126725" imgH="177415" progId="Equation.3">
                  <p:embed/>
                </p:oleObj>
              </mc:Choice>
              <mc:Fallback>
                <p:oleObj name="Ecuación" r:id="rId16" imgW="126725" imgH="17741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795964"/>
                        <a:ext cx="37253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/>
        </p:nvGraphicFramePr>
        <p:xfrm>
          <a:off x="1684867" y="4627563"/>
          <a:ext cx="520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cuación" r:id="rId18" imgW="177492" imgH="177492" progId="Equation.3">
                  <p:embed/>
                </p:oleObj>
              </mc:Choice>
              <mc:Fallback>
                <p:oleObj name="Ecuación" r:id="rId18" imgW="177492" imgH="177492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67" y="4627563"/>
                        <a:ext cx="520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/>
          <p:cNvGraphicFramePr>
            <a:graphicFrameLocks noChangeAspect="1"/>
          </p:cNvGraphicFramePr>
          <p:nvPr/>
        </p:nvGraphicFramePr>
        <p:xfrm>
          <a:off x="3998384" y="5418139"/>
          <a:ext cx="446616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cuación" r:id="rId20" imgW="152268" imgH="164957" progId="Equation.3">
                  <p:embed/>
                </p:oleObj>
              </mc:Choice>
              <mc:Fallback>
                <p:oleObj name="Ecuación" r:id="rId20" imgW="152268" imgH="16495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384" y="5418139"/>
                        <a:ext cx="446616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5196418" y="6316664"/>
          <a:ext cx="37253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cuación" r:id="rId22" imgW="126725" imgH="177415" progId="Equation.3">
                  <p:embed/>
                </p:oleObj>
              </mc:Choice>
              <mc:Fallback>
                <p:oleObj name="Ecuación" r:id="rId22" imgW="126725" imgH="177415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418" y="6316664"/>
                        <a:ext cx="37253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5" name="Rectangle 39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7686" name="Rectangle 40"/>
          <p:cNvSpPr>
            <a:spLocks noChangeArrowheads="1"/>
          </p:cNvSpPr>
          <p:nvPr/>
        </p:nvSpPr>
        <p:spPr bwMode="auto">
          <a:xfrm>
            <a:off x="0" y="32242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10" name="Object 43"/>
          <p:cNvGraphicFramePr>
            <a:graphicFrameLocks noChangeAspect="1"/>
          </p:cNvGraphicFramePr>
          <p:nvPr/>
        </p:nvGraphicFramePr>
        <p:xfrm>
          <a:off x="141818" y="1443038"/>
          <a:ext cx="527896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cuación" r:id="rId24" imgW="1333500" imgH="241300" progId="Equation.3">
                  <p:embed/>
                </p:oleObj>
              </mc:Choice>
              <mc:Fallback>
                <p:oleObj name="Ecuación" r:id="rId24" imgW="13335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18" y="1443038"/>
                        <a:ext cx="527896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4"/>
          <p:cNvGraphicFramePr>
            <a:graphicFrameLocks noChangeAspect="1"/>
          </p:cNvGraphicFramePr>
          <p:nvPr/>
        </p:nvGraphicFramePr>
        <p:xfrm>
          <a:off x="65618" y="3211513"/>
          <a:ext cx="121031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cuación" r:id="rId26" imgW="3149600" imgH="254000" progId="Equation.3">
                  <p:embed/>
                </p:oleObj>
              </mc:Choice>
              <mc:Fallback>
                <p:oleObj name="Ecuación" r:id="rId26" imgW="3149600" imgH="254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8" y="3211513"/>
                        <a:ext cx="121031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5"/>
          <p:cNvGraphicFramePr>
            <a:graphicFrameLocks noChangeAspect="1"/>
          </p:cNvGraphicFramePr>
          <p:nvPr/>
        </p:nvGraphicFramePr>
        <p:xfrm>
          <a:off x="141818" y="2078038"/>
          <a:ext cx="10255249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cuación" r:id="rId28" imgW="2590800" imgH="241300" progId="Equation.3">
                  <p:embed/>
                </p:oleObj>
              </mc:Choice>
              <mc:Fallback>
                <p:oleObj name="Ecuación" r:id="rId28" imgW="25908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18" y="2078038"/>
                        <a:ext cx="10255249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6"/>
          <p:cNvGraphicFramePr>
            <a:graphicFrameLocks noChangeAspect="1"/>
          </p:cNvGraphicFramePr>
          <p:nvPr/>
        </p:nvGraphicFramePr>
        <p:xfrm>
          <a:off x="107951" y="2705100"/>
          <a:ext cx="321733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cuación" r:id="rId30" imgW="812447" imgH="241195" progId="Equation.3">
                  <p:embed/>
                </p:oleObj>
              </mc:Choice>
              <mc:Fallback>
                <p:oleObj name="Ecuación" r:id="rId30" imgW="812447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1" y="2705100"/>
                        <a:ext cx="321733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7"/>
          <p:cNvGraphicFramePr>
            <a:graphicFrameLocks noChangeAspect="1"/>
          </p:cNvGraphicFramePr>
          <p:nvPr/>
        </p:nvGraphicFramePr>
        <p:xfrm>
          <a:off x="68245" y="3876683"/>
          <a:ext cx="3670301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cuación" r:id="rId32" imgW="926698" imgH="253890" progId="Equation.3">
                  <p:embed/>
                </p:oleObj>
              </mc:Choice>
              <mc:Fallback>
                <p:oleObj name="Ecuación" r:id="rId32" imgW="926698" imgH="25389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5" y="3876683"/>
                        <a:ext cx="3670301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8"/>
          <p:cNvGraphicFramePr>
            <a:graphicFrameLocks noChangeAspect="1"/>
          </p:cNvGraphicFramePr>
          <p:nvPr/>
        </p:nvGraphicFramePr>
        <p:xfrm>
          <a:off x="6788151" y="4237038"/>
          <a:ext cx="3570816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cuación" r:id="rId34" imgW="901309" imgH="241195" progId="Equation.3">
                  <p:embed/>
                </p:oleObj>
              </mc:Choice>
              <mc:Fallback>
                <p:oleObj name="Ecuación" r:id="rId34" imgW="901309" imgH="241195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1" y="4237038"/>
                        <a:ext cx="3570816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9"/>
          <p:cNvGraphicFramePr>
            <a:graphicFrameLocks noChangeAspect="1"/>
          </p:cNvGraphicFramePr>
          <p:nvPr/>
        </p:nvGraphicFramePr>
        <p:xfrm>
          <a:off x="6064251" y="5143512"/>
          <a:ext cx="4980516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cuación" r:id="rId36" imgW="1257120" imgH="228600" progId="Equation.3">
                  <p:embed/>
                </p:oleObj>
              </mc:Choice>
              <mc:Fallback>
                <p:oleObj name="Ecuación" r:id="rId36" imgW="125712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1" y="5143512"/>
                        <a:ext cx="4980516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0"/>
          <p:cNvGraphicFramePr>
            <a:graphicFrameLocks noChangeAspect="1"/>
          </p:cNvGraphicFramePr>
          <p:nvPr/>
        </p:nvGraphicFramePr>
        <p:xfrm>
          <a:off x="6843185" y="5878513"/>
          <a:ext cx="36703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cuación" r:id="rId38" imgW="926698" imgH="203112" progId="Equation.3">
                  <p:embed/>
                </p:oleObj>
              </mc:Choice>
              <mc:Fallback>
                <p:oleObj name="Ecuación" r:id="rId38" imgW="926698" imgH="203112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185" y="5878513"/>
                        <a:ext cx="367030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0"/>
          <p:cNvSpPr txBox="1">
            <a:spLocks noChangeAspect="1" noChangeArrowheads="1"/>
          </p:cNvSpPr>
          <p:nvPr/>
        </p:nvSpPr>
        <p:spPr bwMode="auto">
          <a:xfrm>
            <a:off x="166646" y="928670"/>
            <a:ext cx="7476067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Colisiones en dos dimensiones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4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0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45" name="44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3352" y="2564904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EC" sz="10000" b="0" i="1" dirty="0"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Centro de masa</a:t>
            </a:r>
          </a:p>
        </p:txBody>
      </p:sp>
    </p:spTree>
    <p:extLst>
      <p:ext uri="{BB962C8B-B14F-4D97-AF65-F5344CB8AC3E}">
        <p14:creationId xmlns:p14="http://schemas.microsoft.com/office/powerpoint/2010/main" val="11380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340768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estas cuestiones planteadas involucran fuerzas de las cuales conocemos muy poco. </a:t>
            </a:r>
          </a:p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resolverlo, vamos a introducir dos nuevos conceptos: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Impulso</a:t>
            </a:r>
          </a:p>
        </p:txBody>
      </p:sp>
    </p:spTree>
    <p:extLst>
      <p:ext uri="{BB962C8B-B14F-4D97-AF65-F5344CB8AC3E}">
        <p14:creationId xmlns:p14="http://schemas.microsoft.com/office/powerpoint/2010/main" val="2694629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Centro de masas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14771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AR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AR" sz="3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masas </a:t>
            </a:r>
            <a:r>
              <a:rPr lang="es-AR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el punto en el que suponemos que se concentra toda la masa del sistema para su estudio. 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2996952"/>
            <a:ext cx="5968047" cy="37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00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238084" y="1000108"/>
            <a:ext cx="9501111" cy="5539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6575" indent="-536575"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Propiedades del centro de masa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514350" y="1857364"/>
            <a:ext cx="11368127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61938" indent="-26193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514350" indent="-514350" algn="just" eaLnBrk="1" hangingPunct="1">
              <a:buFont typeface="+mj-lt"/>
              <a:buAutoNum type="arabicPeriod"/>
            </a:pPr>
            <a:r>
              <a:rPr lang="es-AR" sz="3500" b="0" dirty="0">
                <a:latin typeface="Times New Roman" pitchFamily="18" charset="0"/>
                <a:cs typeface="Times New Roman" pitchFamily="18" charset="0"/>
              </a:rPr>
              <a:t>Si tiene un centro geométrico , el centro de masa está en el centro geométrico.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endParaRPr lang="es-AR" sz="3500" b="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s-AR" sz="3500" b="0" dirty="0">
                <a:latin typeface="Times New Roman" pitchFamily="18" charset="0"/>
                <a:cs typeface="Times New Roman" pitchFamily="18" charset="0"/>
              </a:rPr>
              <a:t>Si el cuerpo tiene un eje de simetría, el centro de masa está sobre ese eje,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endParaRPr lang="es-AR" sz="3500" b="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s-AR" sz="3500" b="0" dirty="0">
                <a:latin typeface="Times New Roman" pitchFamily="18" charset="0"/>
                <a:cs typeface="Times New Roman" pitchFamily="18" charset="0"/>
              </a:rPr>
              <a:t>Ninguna ley dice que el centro de masa tiene que estar dentro del cuerpo.</a:t>
            </a:r>
          </a:p>
          <a:p>
            <a:pPr algn="just" eaLnBrk="1" hangingPunct="1"/>
            <a:endParaRPr lang="es-AR" sz="32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s-A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14" name="13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Text Box 20"/>
          <p:cNvSpPr txBox="1">
            <a:spLocks noChangeArrowheads="1"/>
          </p:cNvSpPr>
          <p:nvPr/>
        </p:nvSpPr>
        <p:spPr bwMode="auto">
          <a:xfrm>
            <a:off x="309522" y="1071546"/>
            <a:ext cx="6695016" cy="5539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Propiedad del centro de masa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607485" y="1867667"/>
            <a:ext cx="11127316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61938" indent="-261938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es-AR" sz="3500" b="0" dirty="0">
                <a:latin typeface="Times New Roman" pitchFamily="18" charset="0"/>
                <a:cs typeface="Times New Roman" pitchFamily="18" charset="0"/>
              </a:rPr>
              <a:t>La suma de todas las fuerzas que actúan sobre un sistema (fuerza neta) es igual a la masa total del sistema multiplicada por la aceleración del centro de masa.</a:t>
            </a:r>
          </a:p>
          <a:p>
            <a:pPr algn="just" eaLnBrk="1" hangingPunct="1">
              <a:buFontTx/>
              <a:buAutoNum type="arabicPeriod"/>
            </a:pPr>
            <a:endParaRPr lang="es-AR" sz="3500" b="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AutoNum type="arabicPeriod"/>
            </a:pPr>
            <a:r>
              <a:rPr lang="es-AR" sz="3500" b="0" dirty="0">
                <a:latin typeface="Times New Roman" pitchFamily="18" charset="0"/>
                <a:cs typeface="Times New Roman" pitchFamily="18" charset="0"/>
              </a:rPr>
              <a:t>El centro de masa de un sistema de partículas (o cuerpo) con masa total M, se mueve como una sola partícula de masa M sobre la que actúa la misma fuerza externa neta.</a:t>
            </a:r>
          </a:p>
          <a:p>
            <a:pPr algn="just" eaLnBrk="1" hangingPunct="1">
              <a:buFontTx/>
              <a:buAutoNum type="arabicPeriod"/>
            </a:pPr>
            <a:endParaRPr lang="es-AR" sz="35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AutoNum type="arabicPeriod"/>
            </a:pPr>
            <a:endParaRPr lang="es-AR" sz="3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13" name="12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Centro de masas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28800"/>
            <a:ext cx="11233248" cy="147711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A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 posición del centro de masas de un sólido rígido discreto viene dada por: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95" y="2993179"/>
            <a:ext cx="6556082" cy="14405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433753"/>
            <a:ext cx="8406726" cy="23346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r="51468"/>
          <a:stretch/>
        </p:blipFill>
        <p:spPr>
          <a:xfrm>
            <a:off x="8299597" y="2678801"/>
            <a:ext cx="3723667" cy="34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9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Line 72"/>
          <p:cNvSpPr>
            <a:spLocks noChangeShapeType="1"/>
          </p:cNvSpPr>
          <p:nvPr/>
        </p:nvSpPr>
        <p:spPr bwMode="auto">
          <a:xfrm>
            <a:off x="7895167" y="3527425"/>
            <a:ext cx="0" cy="2509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107" name="Line 71"/>
          <p:cNvSpPr>
            <a:spLocks noChangeShapeType="1"/>
          </p:cNvSpPr>
          <p:nvPr/>
        </p:nvSpPr>
        <p:spPr bwMode="auto">
          <a:xfrm flipV="1">
            <a:off x="2787651" y="3527425"/>
            <a:ext cx="5088467" cy="2509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109" name="Text Box 9"/>
          <p:cNvSpPr txBox="1">
            <a:spLocks noChangeArrowheads="1"/>
          </p:cNvSpPr>
          <p:nvPr/>
        </p:nvSpPr>
        <p:spPr bwMode="auto">
          <a:xfrm>
            <a:off x="238084" y="928670"/>
            <a:ext cx="2590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536575" indent="-536575" algn="l" eaLnBrk="1" hangingPunct="1">
              <a:defRPr/>
            </a:pPr>
            <a:r>
              <a:rPr lang="es-AR" sz="3000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Problema:</a:t>
            </a:r>
            <a:endParaRPr lang="es-ES_tradnl" sz="3000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10" name="Text Box 10"/>
          <p:cNvSpPr txBox="1">
            <a:spLocks noChangeArrowheads="1"/>
          </p:cNvSpPr>
          <p:nvPr/>
        </p:nvSpPr>
        <p:spPr bwMode="auto">
          <a:xfrm>
            <a:off x="133351" y="1557338"/>
            <a:ext cx="11876616" cy="1384995"/>
          </a:xfrm>
          <a:prstGeom prst="rect">
            <a:avLst/>
          </a:prstGeom>
          <a:solidFill>
            <a:srgbClr val="CCFF33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s-AR" sz="2800" dirty="0">
                <a:latin typeface="Times New Roman" pitchFamily="18" charset="0"/>
                <a:cs typeface="Times New Roman" pitchFamily="18" charset="0"/>
              </a:rPr>
              <a:t>Tres partículas, cada una de masa igual a 2,5 kg, están ubicadas en las esquinas de un triángulo rectángulo como se ve en la figura. Determinar el centro de masa.</a:t>
            </a:r>
          </a:p>
        </p:txBody>
      </p:sp>
      <p:cxnSp>
        <p:nvCxnSpPr>
          <p:cNvPr id="4111" name="28 Conector recto de flecha"/>
          <p:cNvCxnSpPr>
            <a:cxnSpLocks noChangeShapeType="1"/>
          </p:cNvCxnSpPr>
          <p:nvPr/>
        </p:nvCxnSpPr>
        <p:spPr bwMode="auto">
          <a:xfrm rot="16200000" flipV="1">
            <a:off x="1426634" y="4741334"/>
            <a:ext cx="2705100" cy="423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28 Conector recto de flecha"/>
          <p:cNvCxnSpPr>
            <a:cxnSpLocks noChangeShapeType="1"/>
          </p:cNvCxnSpPr>
          <p:nvPr/>
        </p:nvCxnSpPr>
        <p:spPr bwMode="auto">
          <a:xfrm flipV="1">
            <a:off x="2762251" y="6038850"/>
            <a:ext cx="5877983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1" name="Object 17"/>
          <p:cNvGraphicFramePr>
            <a:graphicFrameLocks noChangeAspect="1"/>
          </p:cNvGraphicFramePr>
          <p:nvPr/>
        </p:nvGraphicFramePr>
        <p:xfrm>
          <a:off x="2332567" y="3386138"/>
          <a:ext cx="400051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126835" imgH="152202" progId="">
                  <p:embed/>
                </p:oleObj>
              </mc:Choice>
              <mc:Fallback>
                <p:oleObj name="Equation" r:id="rId3" imgW="126835" imgH="15220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567" y="3386138"/>
                        <a:ext cx="400051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7"/>
          <p:cNvGraphicFramePr>
            <a:graphicFrameLocks noChangeAspect="1"/>
          </p:cNvGraphicFramePr>
          <p:nvPr/>
        </p:nvGraphicFramePr>
        <p:xfrm>
          <a:off x="8737601" y="5799139"/>
          <a:ext cx="35983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5" imgW="114102" imgH="126780" progId="">
                  <p:embed/>
                </p:oleObj>
              </mc:Choice>
              <mc:Fallback>
                <p:oleObj name="Equation" r:id="rId5" imgW="114102" imgH="1267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01" y="5799139"/>
                        <a:ext cx="359833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Oval 85"/>
          <p:cNvSpPr>
            <a:spLocks noChangeArrowheads="1"/>
          </p:cNvSpPr>
          <p:nvPr/>
        </p:nvSpPr>
        <p:spPr bwMode="auto">
          <a:xfrm>
            <a:off x="2618318" y="5899151"/>
            <a:ext cx="372533" cy="263525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114" name="Oval 85"/>
          <p:cNvSpPr>
            <a:spLocks noChangeArrowheads="1"/>
          </p:cNvSpPr>
          <p:nvPr/>
        </p:nvSpPr>
        <p:spPr bwMode="auto">
          <a:xfrm>
            <a:off x="7687734" y="5884864"/>
            <a:ext cx="372533" cy="263525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115" name="Oval 85"/>
          <p:cNvSpPr>
            <a:spLocks noChangeArrowheads="1"/>
          </p:cNvSpPr>
          <p:nvPr/>
        </p:nvSpPr>
        <p:spPr bwMode="auto">
          <a:xfrm>
            <a:off x="7687734" y="3409951"/>
            <a:ext cx="372533" cy="263525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116" name="Line 73"/>
          <p:cNvSpPr>
            <a:spLocks noChangeShapeType="1"/>
          </p:cNvSpPr>
          <p:nvPr/>
        </p:nvSpPr>
        <p:spPr bwMode="auto">
          <a:xfrm>
            <a:off x="2806700" y="6672263"/>
            <a:ext cx="50884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117" name="Line 74"/>
          <p:cNvSpPr>
            <a:spLocks noChangeShapeType="1"/>
          </p:cNvSpPr>
          <p:nvPr/>
        </p:nvSpPr>
        <p:spPr bwMode="auto">
          <a:xfrm>
            <a:off x="8282517" y="3497263"/>
            <a:ext cx="0" cy="25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" name="Object 75"/>
          <p:cNvGraphicFramePr>
            <a:graphicFrameLocks noChangeAspect="1"/>
          </p:cNvGraphicFramePr>
          <p:nvPr/>
        </p:nvGraphicFramePr>
        <p:xfrm>
          <a:off x="5221818" y="6346826"/>
          <a:ext cx="63923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7" imgW="203024" imgH="152268" progId="">
                  <p:embed/>
                </p:oleObj>
              </mc:Choice>
              <mc:Fallback>
                <p:oleObj name="Equation" r:id="rId7" imgW="203024" imgH="15226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818" y="6346826"/>
                        <a:ext cx="63923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6"/>
          <p:cNvGraphicFramePr>
            <a:graphicFrameLocks noChangeAspect="1"/>
          </p:cNvGraphicFramePr>
          <p:nvPr/>
        </p:nvGraphicFramePr>
        <p:xfrm>
          <a:off x="8233834" y="4564064"/>
          <a:ext cx="91863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9" imgW="291847" imgH="164957" progId="">
                  <p:embed/>
                </p:oleObj>
              </mc:Choice>
              <mc:Fallback>
                <p:oleObj name="Equation" r:id="rId9" imgW="291847" imgH="16495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834" y="4564064"/>
                        <a:ext cx="91863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85"/>
          <p:cNvSpPr>
            <a:spLocks noChangeAspect="1" noChangeArrowheads="1"/>
          </p:cNvSpPr>
          <p:nvPr/>
        </p:nvSpPr>
        <p:spPr bwMode="auto">
          <a:xfrm>
            <a:off x="6347885" y="5138739"/>
            <a:ext cx="148167" cy="111125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cxnSp>
        <p:nvCxnSpPr>
          <p:cNvPr id="65" name="64 Conector recto de flecha"/>
          <p:cNvCxnSpPr>
            <a:cxnSpLocks noChangeShapeType="1"/>
            <a:stCxn id="4113" idx="6"/>
            <a:endCxn id="40" idx="3"/>
          </p:cNvCxnSpPr>
          <p:nvPr/>
        </p:nvCxnSpPr>
        <p:spPr bwMode="auto">
          <a:xfrm flipV="1">
            <a:off x="3003551" y="5243513"/>
            <a:ext cx="3365500" cy="787400"/>
          </a:xfrm>
          <a:prstGeom prst="straightConnector1">
            <a:avLst/>
          </a:prstGeom>
          <a:noFill/>
          <a:ln w="41275" algn="ctr">
            <a:solidFill>
              <a:srgbClr val="FFC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4940300" y="5440363"/>
          <a:ext cx="78951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11" imgW="177646" imgH="190335" progId="">
                  <p:embed/>
                </p:oleObj>
              </mc:Choice>
              <mc:Fallback>
                <p:oleObj name="Equation" r:id="rId11" imgW="177646" imgH="19033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5440363"/>
                        <a:ext cx="78951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84" name="Line 80"/>
          <p:cNvSpPr>
            <a:spLocks noChangeShapeType="1"/>
          </p:cNvSpPr>
          <p:nvPr/>
        </p:nvSpPr>
        <p:spPr bwMode="auto">
          <a:xfrm>
            <a:off x="6424084" y="5224464"/>
            <a:ext cx="0" cy="113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3985" name="Line 81"/>
          <p:cNvSpPr>
            <a:spLocks noChangeShapeType="1"/>
          </p:cNvSpPr>
          <p:nvPr/>
        </p:nvSpPr>
        <p:spPr bwMode="auto">
          <a:xfrm>
            <a:off x="2787651" y="6338888"/>
            <a:ext cx="35983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3986" name="Line 82"/>
          <p:cNvSpPr>
            <a:spLocks noChangeShapeType="1"/>
          </p:cNvSpPr>
          <p:nvPr/>
        </p:nvSpPr>
        <p:spPr bwMode="auto">
          <a:xfrm flipH="1">
            <a:off x="2381251" y="5195888"/>
            <a:ext cx="39475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3987" name="Line 83"/>
          <p:cNvSpPr>
            <a:spLocks noChangeShapeType="1"/>
          </p:cNvSpPr>
          <p:nvPr/>
        </p:nvSpPr>
        <p:spPr bwMode="auto">
          <a:xfrm>
            <a:off x="2457451" y="51958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9" name="Object 84"/>
          <p:cNvGraphicFramePr>
            <a:graphicFrameLocks noChangeAspect="1"/>
          </p:cNvGraphicFramePr>
          <p:nvPr/>
        </p:nvGraphicFramePr>
        <p:xfrm>
          <a:off x="4267201" y="5889625"/>
          <a:ext cx="71543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13" imgW="203112" imgH="190417" progId="">
                  <p:embed/>
                </p:oleObj>
              </mc:Choice>
              <mc:Fallback>
                <p:oleObj name="Equation" r:id="rId13" imgW="203112" imgH="190417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5889625"/>
                        <a:ext cx="71543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5"/>
          <p:cNvGraphicFramePr>
            <a:graphicFrameLocks noChangeAspect="1"/>
          </p:cNvGraphicFramePr>
          <p:nvPr/>
        </p:nvGraphicFramePr>
        <p:xfrm>
          <a:off x="1771652" y="5308600"/>
          <a:ext cx="71543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15" imgW="203112" imgH="190417" progId="">
                  <p:embed/>
                </p:oleObj>
              </mc:Choice>
              <mc:Fallback>
                <p:oleObj name="Equation" r:id="rId15" imgW="203112" imgH="190417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2" y="5308600"/>
                        <a:ext cx="71543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17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33" name="32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3984" grpId="0" animBg="1"/>
      <p:bldP spid="123985" grpId="0" animBg="1"/>
      <p:bldP spid="123986" grpId="0" animBg="1"/>
      <p:bldP spid="1239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AutoShape 3"/>
          <p:cNvSpPr>
            <a:spLocks noChangeArrowheads="1"/>
          </p:cNvSpPr>
          <p:nvPr/>
        </p:nvSpPr>
        <p:spPr bwMode="auto">
          <a:xfrm>
            <a:off x="8432800" y="3365501"/>
            <a:ext cx="3335867" cy="1014413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cxnSp>
        <p:nvCxnSpPr>
          <p:cNvPr id="5140" name="28 Conector recto de flecha"/>
          <p:cNvCxnSpPr>
            <a:cxnSpLocks noChangeShapeType="1"/>
          </p:cNvCxnSpPr>
          <p:nvPr/>
        </p:nvCxnSpPr>
        <p:spPr bwMode="auto">
          <a:xfrm flipH="1" flipV="1">
            <a:off x="1333500" y="2962275"/>
            <a:ext cx="0" cy="3219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30 Forma libre"/>
          <p:cNvSpPr/>
          <p:nvPr/>
        </p:nvSpPr>
        <p:spPr bwMode="auto">
          <a:xfrm>
            <a:off x="1934634" y="3541714"/>
            <a:ext cx="4635500" cy="3038475"/>
          </a:xfrm>
          <a:custGeom>
            <a:avLst/>
            <a:gdLst>
              <a:gd name="connsiteX0" fmla="*/ 1168400 w 2476500"/>
              <a:gd name="connsiteY0" fmla="*/ 219713 h 2404113"/>
              <a:gd name="connsiteX1" fmla="*/ 1155700 w 2476500"/>
              <a:gd name="connsiteY1" fmla="*/ 257813 h 2404113"/>
              <a:gd name="connsiteX2" fmla="*/ 1117600 w 2476500"/>
              <a:gd name="connsiteY2" fmla="*/ 283213 h 2404113"/>
              <a:gd name="connsiteX3" fmla="*/ 889000 w 2476500"/>
              <a:gd name="connsiteY3" fmla="*/ 308613 h 2404113"/>
              <a:gd name="connsiteX4" fmla="*/ 774700 w 2476500"/>
              <a:gd name="connsiteY4" fmla="*/ 334013 h 2404113"/>
              <a:gd name="connsiteX5" fmla="*/ 736600 w 2476500"/>
              <a:gd name="connsiteY5" fmla="*/ 346713 h 2404113"/>
              <a:gd name="connsiteX6" fmla="*/ 711200 w 2476500"/>
              <a:gd name="connsiteY6" fmla="*/ 384813 h 2404113"/>
              <a:gd name="connsiteX7" fmla="*/ 673100 w 2476500"/>
              <a:gd name="connsiteY7" fmla="*/ 461013 h 2404113"/>
              <a:gd name="connsiteX8" fmla="*/ 635000 w 2476500"/>
              <a:gd name="connsiteY8" fmla="*/ 486413 h 2404113"/>
              <a:gd name="connsiteX9" fmla="*/ 596900 w 2476500"/>
              <a:gd name="connsiteY9" fmla="*/ 613413 h 2404113"/>
              <a:gd name="connsiteX10" fmla="*/ 584200 w 2476500"/>
              <a:gd name="connsiteY10" fmla="*/ 651513 h 2404113"/>
              <a:gd name="connsiteX11" fmla="*/ 533400 w 2476500"/>
              <a:gd name="connsiteY11" fmla="*/ 727713 h 2404113"/>
              <a:gd name="connsiteX12" fmla="*/ 469900 w 2476500"/>
              <a:gd name="connsiteY12" fmla="*/ 778513 h 2404113"/>
              <a:gd name="connsiteX13" fmla="*/ 444500 w 2476500"/>
              <a:gd name="connsiteY13" fmla="*/ 816613 h 2404113"/>
              <a:gd name="connsiteX14" fmla="*/ 406400 w 2476500"/>
              <a:gd name="connsiteY14" fmla="*/ 829313 h 2404113"/>
              <a:gd name="connsiteX15" fmla="*/ 317500 w 2476500"/>
              <a:gd name="connsiteY15" fmla="*/ 880113 h 2404113"/>
              <a:gd name="connsiteX16" fmla="*/ 241300 w 2476500"/>
              <a:gd name="connsiteY16" fmla="*/ 918213 h 2404113"/>
              <a:gd name="connsiteX17" fmla="*/ 190500 w 2476500"/>
              <a:gd name="connsiteY17" fmla="*/ 994413 h 2404113"/>
              <a:gd name="connsiteX18" fmla="*/ 177800 w 2476500"/>
              <a:gd name="connsiteY18" fmla="*/ 1032513 h 2404113"/>
              <a:gd name="connsiteX19" fmla="*/ 139700 w 2476500"/>
              <a:gd name="connsiteY19" fmla="*/ 1057913 h 2404113"/>
              <a:gd name="connsiteX20" fmla="*/ 101600 w 2476500"/>
              <a:gd name="connsiteY20" fmla="*/ 1096013 h 2404113"/>
              <a:gd name="connsiteX21" fmla="*/ 88900 w 2476500"/>
              <a:gd name="connsiteY21" fmla="*/ 1134113 h 2404113"/>
              <a:gd name="connsiteX22" fmla="*/ 63500 w 2476500"/>
              <a:gd name="connsiteY22" fmla="*/ 1172213 h 2404113"/>
              <a:gd name="connsiteX23" fmla="*/ 50800 w 2476500"/>
              <a:gd name="connsiteY23" fmla="*/ 1223013 h 2404113"/>
              <a:gd name="connsiteX24" fmla="*/ 38100 w 2476500"/>
              <a:gd name="connsiteY24" fmla="*/ 1261113 h 2404113"/>
              <a:gd name="connsiteX25" fmla="*/ 25400 w 2476500"/>
              <a:gd name="connsiteY25" fmla="*/ 1311913 h 2404113"/>
              <a:gd name="connsiteX26" fmla="*/ 0 w 2476500"/>
              <a:gd name="connsiteY26" fmla="*/ 1362713 h 2404113"/>
              <a:gd name="connsiteX27" fmla="*/ 25400 w 2476500"/>
              <a:gd name="connsiteY27" fmla="*/ 1553213 h 2404113"/>
              <a:gd name="connsiteX28" fmla="*/ 63500 w 2476500"/>
              <a:gd name="connsiteY28" fmla="*/ 1604013 h 2404113"/>
              <a:gd name="connsiteX29" fmla="*/ 177800 w 2476500"/>
              <a:gd name="connsiteY29" fmla="*/ 1654813 h 2404113"/>
              <a:gd name="connsiteX30" fmla="*/ 215900 w 2476500"/>
              <a:gd name="connsiteY30" fmla="*/ 1667513 h 2404113"/>
              <a:gd name="connsiteX31" fmla="*/ 241300 w 2476500"/>
              <a:gd name="connsiteY31" fmla="*/ 1705613 h 2404113"/>
              <a:gd name="connsiteX32" fmla="*/ 266700 w 2476500"/>
              <a:gd name="connsiteY32" fmla="*/ 1921513 h 2404113"/>
              <a:gd name="connsiteX33" fmla="*/ 304800 w 2476500"/>
              <a:gd name="connsiteY33" fmla="*/ 2061213 h 2404113"/>
              <a:gd name="connsiteX34" fmla="*/ 317500 w 2476500"/>
              <a:gd name="connsiteY34" fmla="*/ 2112013 h 2404113"/>
              <a:gd name="connsiteX35" fmla="*/ 368300 w 2476500"/>
              <a:gd name="connsiteY35" fmla="*/ 2137413 h 2404113"/>
              <a:gd name="connsiteX36" fmla="*/ 520700 w 2476500"/>
              <a:gd name="connsiteY36" fmla="*/ 2200913 h 2404113"/>
              <a:gd name="connsiteX37" fmla="*/ 558800 w 2476500"/>
              <a:gd name="connsiteY37" fmla="*/ 2226313 h 2404113"/>
              <a:gd name="connsiteX38" fmla="*/ 622300 w 2476500"/>
              <a:gd name="connsiteY38" fmla="*/ 2239013 h 2404113"/>
              <a:gd name="connsiteX39" fmla="*/ 990600 w 2476500"/>
              <a:gd name="connsiteY39" fmla="*/ 2239013 h 2404113"/>
              <a:gd name="connsiteX40" fmla="*/ 1028700 w 2476500"/>
              <a:gd name="connsiteY40" fmla="*/ 2264413 h 2404113"/>
              <a:gd name="connsiteX41" fmla="*/ 1092200 w 2476500"/>
              <a:gd name="connsiteY41" fmla="*/ 2277113 h 2404113"/>
              <a:gd name="connsiteX42" fmla="*/ 1155700 w 2476500"/>
              <a:gd name="connsiteY42" fmla="*/ 2302513 h 2404113"/>
              <a:gd name="connsiteX43" fmla="*/ 1193800 w 2476500"/>
              <a:gd name="connsiteY43" fmla="*/ 2315213 h 2404113"/>
              <a:gd name="connsiteX44" fmla="*/ 1270000 w 2476500"/>
              <a:gd name="connsiteY44" fmla="*/ 2366013 h 2404113"/>
              <a:gd name="connsiteX45" fmla="*/ 1308100 w 2476500"/>
              <a:gd name="connsiteY45" fmla="*/ 2391413 h 2404113"/>
              <a:gd name="connsiteX46" fmla="*/ 1473200 w 2476500"/>
              <a:gd name="connsiteY46" fmla="*/ 2404113 h 2404113"/>
              <a:gd name="connsiteX47" fmla="*/ 1739900 w 2476500"/>
              <a:gd name="connsiteY47" fmla="*/ 2391413 h 2404113"/>
              <a:gd name="connsiteX48" fmla="*/ 1816100 w 2476500"/>
              <a:gd name="connsiteY48" fmla="*/ 2327913 h 2404113"/>
              <a:gd name="connsiteX49" fmla="*/ 1866900 w 2476500"/>
              <a:gd name="connsiteY49" fmla="*/ 2251713 h 2404113"/>
              <a:gd name="connsiteX50" fmla="*/ 1892300 w 2476500"/>
              <a:gd name="connsiteY50" fmla="*/ 2213613 h 2404113"/>
              <a:gd name="connsiteX51" fmla="*/ 1930400 w 2476500"/>
              <a:gd name="connsiteY51" fmla="*/ 2175513 h 2404113"/>
              <a:gd name="connsiteX52" fmla="*/ 1981200 w 2476500"/>
              <a:gd name="connsiteY52" fmla="*/ 2086613 h 2404113"/>
              <a:gd name="connsiteX53" fmla="*/ 1993900 w 2476500"/>
              <a:gd name="connsiteY53" fmla="*/ 2035813 h 2404113"/>
              <a:gd name="connsiteX54" fmla="*/ 2019300 w 2476500"/>
              <a:gd name="connsiteY54" fmla="*/ 1985013 h 2404113"/>
              <a:gd name="connsiteX55" fmla="*/ 2044700 w 2476500"/>
              <a:gd name="connsiteY55" fmla="*/ 1908813 h 2404113"/>
              <a:gd name="connsiteX56" fmla="*/ 2184400 w 2476500"/>
              <a:gd name="connsiteY56" fmla="*/ 1832613 h 2404113"/>
              <a:gd name="connsiteX57" fmla="*/ 2247900 w 2476500"/>
              <a:gd name="connsiteY57" fmla="*/ 1819913 h 2404113"/>
              <a:gd name="connsiteX58" fmla="*/ 2260600 w 2476500"/>
              <a:gd name="connsiteY58" fmla="*/ 1781813 h 2404113"/>
              <a:gd name="connsiteX59" fmla="*/ 2286000 w 2476500"/>
              <a:gd name="connsiteY59" fmla="*/ 1565913 h 2404113"/>
              <a:gd name="connsiteX60" fmla="*/ 2324100 w 2476500"/>
              <a:gd name="connsiteY60" fmla="*/ 1489713 h 2404113"/>
              <a:gd name="connsiteX61" fmla="*/ 2374900 w 2476500"/>
              <a:gd name="connsiteY61" fmla="*/ 1451613 h 2404113"/>
              <a:gd name="connsiteX62" fmla="*/ 2400300 w 2476500"/>
              <a:gd name="connsiteY62" fmla="*/ 1362713 h 2404113"/>
              <a:gd name="connsiteX63" fmla="*/ 2438400 w 2476500"/>
              <a:gd name="connsiteY63" fmla="*/ 1324613 h 2404113"/>
              <a:gd name="connsiteX64" fmla="*/ 2476500 w 2476500"/>
              <a:gd name="connsiteY64" fmla="*/ 1248413 h 2404113"/>
              <a:gd name="connsiteX65" fmla="*/ 2463800 w 2476500"/>
              <a:gd name="connsiteY65" fmla="*/ 1184913 h 2404113"/>
              <a:gd name="connsiteX66" fmla="*/ 2425700 w 2476500"/>
              <a:gd name="connsiteY66" fmla="*/ 1146813 h 2404113"/>
              <a:gd name="connsiteX67" fmla="*/ 2336800 w 2476500"/>
              <a:gd name="connsiteY67" fmla="*/ 1032513 h 2404113"/>
              <a:gd name="connsiteX68" fmla="*/ 2324100 w 2476500"/>
              <a:gd name="connsiteY68" fmla="*/ 994413 h 2404113"/>
              <a:gd name="connsiteX69" fmla="*/ 2286000 w 2476500"/>
              <a:gd name="connsiteY69" fmla="*/ 969013 h 2404113"/>
              <a:gd name="connsiteX70" fmla="*/ 2260600 w 2476500"/>
              <a:gd name="connsiteY70" fmla="*/ 930913 h 2404113"/>
              <a:gd name="connsiteX71" fmla="*/ 2247900 w 2476500"/>
              <a:gd name="connsiteY71" fmla="*/ 880113 h 2404113"/>
              <a:gd name="connsiteX72" fmla="*/ 2273300 w 2476500"/>
              <a:gd name="connsiteY72" fmla="*/ 410213 h 2404113"/>
              <a:gd name="connsiteX73" fmla="*/ 2235200 w 2476500"/>
              <a:gd name="connsiteY73" fmla="*/ 334013 h 2404113"/>
              <a:gd name="connsiteX74" fmla="*/ 2184400 w 2476500"/>
              <a:gd name="connsiteY74" fmla="*/ 295913 h 2404113"/>
              <a:gd name="connsiteX75" fmla="*/ 2159000 w 2476500"/>
              <a:gd name="connsiteY75" fmla="*/ 257813 h 2404113"/>
              <a:gd name="connsiteX76" fmla="*/ 2120900 w 2476500"/>
              <a:gd name="connsiteY76" fmla="*/ 219713 h 2404113"/>
              <a:gd name="connsiteX77" fmla="*/ 2095500 w 2476500"/>
              <a:gd name="connsiteY77" fmla="*/ 181613 h 2404113"/>
              <a:gd name="connsiteX78" fmla="*/ 2057400 w 2476500"/>
              <a:gd name="connsiteY78" fmla="*/ 156213 h 2404113"/>
              <a:gd name="connsiteX79" fmla="*/ 1981200 w 2476500"/>
              <a:gd name="connsiteY79" fmla="*/ 105413 h 2404113"/>
              <a:gd name="connsiteX80" fmla="*/ 1866900 w 2476500"/>
              <a:gd name="connsiteY80" fmla="*/ 118113 h 2404113"/>
              <a:gd name="connsiteX81" fmla="*/ 1765300 w 2476500"/>
              <a:gd name="connsiteY81" fmla="*/ 130813 h 2404113"/>
              <a:gd name="connsiteX82" fmla="*/ 1689100 w 2476500"/>
              <a:gd name="connsiteY82" fmla="*/ 118113 h 2404113"/>
              <a:gd name="connsiteX83" fmla="*/ 1651000 w 2476500"/>
              <a:gd name="connsiteY83" fmla="*/ 92713 h 2404113"/>
              <a:gd name="connsiteX84" fmla="*/ 1422400 w 2476500"/>
              <a:gd name="connsiteY84" fmla="*/ 67313 h 2404113"/>
              <a:gd name="connsiteX85" fmla="*/ 1346200 w 2476500"/>
              <a:gd name="connsiteY85" fmla="*/ 105413 h 2404113"/>
              <a:gd name="connsiteX86" fmla="*/ 1257300 w 2476500"/>
              <a:gd name="connsiteY86" fmla="*/ 143513 h 2404113"/>
              <a:gd name="connsiteX87" fmla="*/ 1168400 w 2476500"/>
              <a:gd name="connsiteY87" fmla="*/ 232413 h 2404113"/>
              <a:gd name="connsiteX88" fmla="*/ 1168400 w 2476500"/>
              <a:gd name="connsiteY88" fmla="*/ 219713 h 240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6500" h="2404113">
                <a:moveTo>
                  <a:pt x="1168400" y="219713"/>
                </a:moveTo>
                <a:cubicBezTo>
                  <a:pt x="1166283" y="223946"/>
                  <a:pt x="1164063" y="247360"/>
                  <a:pt x="1155700" y="257813"/>
                </a:cubicBezTo>
                <a:cubicBezTo>
                  <a:pt x="1146165" y="269732"/>
                  <a:pt x="1131252" y="276387"/>
                  <a:pt x="1117600" y="283213"/>
                </a:cubicBezTo>
                <a:cubicBezTo>
                  <a:pt x="1057000" y="313513"/>
                  <a:pt x="912801" y="307026"/>
                  <a:pt x="889000" y="308613"/>
                </a:cubicBezTo>
                <a:cubicBezTo>
                  <a:pt x="845352" y="317343"/>
                  <a:pt x="816549" y="322056"/>
                  <a:pt x="774700" y="334013"/>
                </a:cubicBezTo>
                <a:cubicBezTo>
                  <a:pt x="761828" y="337691"/>
                  <a:pt x="749300" y="342480"/>
                  <a:pt x="736600" y="346713"/>
                </a:cubicBezTo>
                <a:cubicBezTo>
                  <a:pt x="728133" y="359413"/>
                  <a:pt x="718026" y="371161"/>
                  <a:pt x="711200" y="384813"/>
                </a:cubicBezTo>
                <a:cubicBezTo>
                  <a:pt x="690542" y="426130"/>
                  <a:pt x="709496" y="424617"/>
                  <a:pt x="673100" y="461013"/>
                </a:cubicBezTo>
                <a:cubicBezTo>
                  <a:pt x="662307" y="471806"/>
                  <a:pt x="647700" y="477946"/>
                  <a:pt x="635000" y="486413"/>
                </a:cubicBezTo>
                <a:cubicBezTo>
                  <a:pt x="615806" y="563188"/>
                  <a:pt x="627820" y="520654"/>
                  <a:pt x="596900" y="613413"/>
                </a:cubicBezTo>
                <a:cubicBezTo>
                  <a:pt x="592667" y="626113"/>
                  <a:pt x="591626" y="640374"/>
                  <a:pt x="584200" y="651513"/>
                </a:cubicBezTo>
                <a:lnTo>
                  <a:pt x="533400" y="727713"/>
                </a:lnTo>
                <a:cubicBezTo>
                  <a:pt x="500574" y="776952"/>
                  <a:pt x="522480" y="760986"/>
                  <a:pt x="469900" y="778513"/>
                </a:cubicBezTo>
                <a:cubicBezTo>
                  <a:pt x="461433" y="791213"/>
                  <a:pt x="456419" y="807078"/>
                  <a:pt x="444500" y="816613"/>
                </a:cubicBezTo>
                <a:cubicBezTo>
                  <a:pt x="434047" y="824976"/>
                  <a:pt x="418705" y="824040"/>
                  <a:pt x="406400" y="829313"/>
                </a:cubicBezTo>
                <a:cubicBezTo>
                  <a:pt x="250543" y="896109"/>
                  <a:pt x="445045" y="816340"/>
                  <a:pt x="317500" y="880113"/>
                </a:cubicBezTo>
                <a:cubicBezTo>
                  <a:pt x="212340" y="932693"/>
                  <a:pt x="350489" y="845420"/>
                  <a:pt x="241300" y="918213"/>
                </a:cubicBezTo>
                <a:cubicBezTo>
                  <a:pt x="224367" y="943613"/>
                  <a:pt x="200153" y="965453"/>
                  <a:pt x="190500" y="994413"/>
                </a:cubicBezTo>
                <a:cubicBezTo>
                  <a:pt x="186267" y="1007113"/>
                  <a:pt x="186163" y="1022060"/>
                  <a:pt x="177800" y="1032513"/>
                </a:cubicBezTo>
                <a:cubicBezTo>
                  <a:pt x="168265" y="1044432"/>
                  <a:pt x="151426" y="1048142"/>
                  <a:pt x="139700" y="1057913"/>
                </a:cubicBezTo>
                <a:cubicBezTo>
                  <a:pt x="125902" y="1069411"/>
                  <a:pt x="114300" y="1083313"/>
                  <a:pt x="101600" y="1096013"/>
                </a:cubicBezTo>
                <a:cubicBezTo>
                  <a:pt x="97367" y="1108713"/>
                  <a:pt x="94887" y="1122139"/>
                  <a:pt x="88900" y="1134113"/>
                </a:cubicBezTo>
                <a:cubicBezTo>
                  <a:pt x="82074" y="1147765"/>
                  <a:pt x="69513" y="1158184"/>
                  <a:pt x="63500" y="1172213"/>
                </a:cubicBezTo>
                <a:cubicBezTo>
                  <a:pt x="56624" y="1188256"/>
                  <a:pt x="55595" y="1206230"/>
                  <a:pt x="50800" y="1223013"/>
                </a:cubicBezTo>
                <a:cubicBezTo>
                  <a:pt x="47122" y="1235885"/>
                  <a:pt x="41778" y="1248241"/>
                  <a:pt x="38100" y="1261113"/>
                </a:cubicBezTo>
                <a:cubicBezTo>
                  <a:pt x="33305" y="1277896"/>
                  <a:pt x="31529" y="1295570"/>
                  <a:pt x="25400" y="1311913"/>
                </a:cubicBezTo>
                <a:cubicBezTo>
                  <a:pt x="18753" y="1329640"/>
                  <a:pt x="8467" y="1345780"/>
                  <a:pt x="0" y="1362713"/>
                </a:cubicBezTo>
                <a:cubicBezTo>
                  <a:pt x="428" y="1367854"/>
                  <a:pt x="95" y="1508929"/>
                  <a:pt x="25400" y="1553213"/>
                </a:cubicBezTo>
                <a:cubicBezTo>
                  <a:pt x="35902" y="1571591"/>
                  <a:pt x="48533" y="1589046"/>
                  <a:pt x="63500" y="1604013"/>
                </a:cubicBezTo>
                <a:cubicBezTo>
                  <a:pt x="93689" y="1634202"/>
                  <a:pt x="140074" y="1642238"/>
                  <a:pt x="177800" y="1654813"/>
                </a:cubicBezTo>
                <a:lnTo>
                  <a:pt x="215900" y="1667513"/>
                </a:lnTo>
                <a:cubicBezTo>
                  <a:pt x="224367" y="1680213"/>
                  <a:pt x="235287" y="1691584"/>
                  <a:pt x="241300" y="1705613"/>
                </a:cubicBezTo>
                <a:cubicBezTo>
                  <a:pt x="263488" y="1757386"/>
                  <a:pt x="264990" y="1905267"/>
                  <a:pt x="266700" y="1921513"/>
                </a:cubicBezTo>
                <a:cubicBezTo>
                  <a:pt x="277329" y="2022490"/>
                  <a:pt x="274988" y="1971777"/>
                  <a:pt x="304800" y="2061213"/>
                </a:cubicBezTo>
                <a:cubicBezTo>
                  <a:pt x="310320" y="2077772"/>
                  <a:pt x="306326" y="2098604"/>
                  <a:pt x="317500" y="2112013"/>
                </a:cubicBezTo>
                <a:cubicBezTo>
                  <a:pt x="329620" y="2126557"/>
                  <a:pt x="351367" y="2128946"/>
                  <a:pt x="368300" y="2137413"/>
                </a:cubicBezTo>
                <a:cubicBezTo>
                  <a:pt x="422181" y="2218234"/>
                  <a:pt x="365910" y="2153285"/>
                  <a:pt x="520700" y="2200913"/>
                </a:cubicBezTo>
                <a:cubicBezTo>
                  <a:pt x="535289" y="2205402"/>
                  <a:pt x="544508" y="2220954"/>
                  <a:pt x="558800" y="2226313"/>
                </a:cubicBezTo>
                <a:cubicBezTo>
                  <a:pt x="579011" y="2233892"/>
                  <a:pt x="601133" y="2234780"/>
                  <a:pt x="622300" y="2239013"/>
                </a:cubicBezTo>
                <a:cubicBezTo>
                  <a:pt x="769725" y="2227673"/>
                  <a:pt x="837241" y="2214798"/>
                  <a:pt x="990600" y="2239013"/>
                </a:cubicBezTo>
                <a:cubicBezTo>
                  <a:pt x="1005677" y="2241394"/>
                  <a:pt x="1014408" y="2259054"/>
                  <a:pt x="1028700" y="2264413"/>
                </a:cubicBezTo>
                <a:cubicBezTo>
                  <a:pt x="1048911" y="2271992"/>
                  <a:pt x="1071525" y="2270910"/>
                  <a:pt x="1092200" y="2277113"/>
                </a:cubicBezTo>
                <a:cubicBezTo>
                  <a:pt x="1114036" y="2283664"/>
                  <a:pt x="1134354" y="2294508"/>
                  <a:pt x="1155700" y="2302513"/>
                </a:cubicBezTo>
                <a:cubicBezTo>
                  <a:pt x="1168235" y="2307213"/>
                  <a:pt x="1182098" y="2308712"/>
                  <a:pt x="1193800" y="2315213"/>
                </a:cubicBezTo>
                <a:cubicBezTo>
                  <a:pt x="1220485" y="2330038"/>
                  <a:pt x="1244600" y="2349080"/>
                  <a:pt x="1270000" y="2366013"/>
                </a:cubicBezTo>
                <a:cubicBezTo>
                  <a:pt x="1282700" y="2374480"/>
                  <a:pt x="1292881" y="2390242"/>
                  <a:pt x="1308100" y="2391413"/>
                </a:cubicBezTo>
                <a:lnTo>
                  <a:pt x="1473200" y="2404113"/>
                </a:lnTo>
                <a:cubicBezTo>
                  <a:pt x="1562100" y="2399880"/>
                  <a:pt x="1651587" y="2402452"/>
                  <a:pt x="1739900" y="2391413"/>
                </a:cubicBezTo>
                <a:cubicBezTo>
                  <a:pt x="1757962" y="2389155"/>
                  <a:pt x="1808370" y="2337851"/>
                  <a:pt x="1816100" y="2327913"/>
                </a:cubicBezTo>
                <a:cubicBezTo>
                  <a:pt x="1834842" y="2303816"/>
                  <a:pt x="1849967" y="2277113"/>
                  <a:pt x="1866900" y="2251713"/>
                </a:cubicBezTo>
                <a:cubicBezTo>
                  <a:pt x="1875367" y="2239013"/>
                  <a:pt x="1881507" y="2224406"/>
                  <a:pt x="1892300" y="2213613"/>
                </a:cubicBezTo>
                <a:lnTo>
                  <a:pt x="1930400" y="2175513"/>
                </a:lnTo>
                <a:cubicBezTo>
                  <a:pt x="1969245" y="2058979"/>
                  <a:pt x="1904313" y="2240387"/>
                  <a:pt x="1981200" y="2086613"/>
                </a:cubicBezTo>
                <a:cubicBezTo>
                  <a:pt x="1989006" y="2071001"/>
                  <a:pt x="1987771" y="2052156"/>
                  <a:pt x="1993900" y="2035813"/>
                </a:cubicBezTo>
                <a:cubicBezTo>
                  <a:pt x="2000547" y="2018086"/>
                  <a:pt x="2012269" y="2002591"/>
                  <a:pt x="2019300" y="1985013"/>
                </a:cubicBezTo>
                <a:cubicBezTo>
                  <a:pt x="2029244" y="1960154"/>
                  <a:pt x="2021996" y="1923003"/>
                  <a:pt x="2044700" y="1908813"/>
                </a:cubicBezTo>
                <a:cubicBezTo>
                  <a:pt x="2107276" y="1869703"/>
                  <a:pt x="2125298" y="1847388"/>
                  <a:pt x="2184400" y="1832613"/>
                </a:cubicBezTo>
                <a:cubicBezTo>
                  <a:pt x="2205341" y="1827378"/>
                  <a:pt x="2226733" y="1824146"/>
                  <a:pt x="2247900" y="1819913"/>
                </a:cubicBezTo>
                <a:cubicBezTo>
                  <a:pt x="2252133" y="1807213"/>
                  <a:pt x="2258707" y="1795065"/>
                  <a:pt x="2260600" y="1781813"/>
                </a:cubicBezTo>
                <a:cubicBezTo>
                  <a:pt x="2277470" y="1663726"/>
                  <a:pt x="2264601" y="1662210"/>
                  <a:pt x="2286000" y="1565913"/>
                </a:cubicBezTo>
                <a:cubicBezTo>
                  <a:pt x="2291902" y="1539352"/>
                  <a:pt x="2304528" y="1509285"/>
                  <a:pt x="2324100" y="1489713"/>
                </a:cubicBezTo>
                <a:cubicBezTo>
                  <a:pt x="2339067" y="1474746"/>
                  <a:pt x="2357967" y="1464313"/>
                  <a:pt x="2374900" y="1451613"/>
                </a:cubicBezTo>
                <a:cubicBezTo>
                  <a:pt x="2376594" y="1444839"/>
                  <a:pt x="2393012" y="1373645"/>
                  <a:pt x="2400300" y="1362713"/>
                </a:cubicBezTo>
                <a:cubicBezTo>
                  <a:pt x="2410263" y="1347769"/>
                  <a:pt x="2426902" y="1338411"/>
                  <a:pt x="2438400" y="1324613"/>
                </a:cubicBezTo>
                <a:cubicBezTo>
                  <a:pt x="2465755" y="1291787"/>
                  <a:pt x="2463772" y="1286598"/>
                  <a:pt x="2476500" y="1248413"/>
                </a:cubicBezTo>
                <a:cubicBezTo>
                  <a:pt x="2472267" y="1227246"/>
                  <a:pt x="2473453" y="1204220"/>
                  <a:pt x="2463800" y="1184913"/>
                </a:cubicBezTo>
                <a:cubicBezTo>
                  <a:pt x="2455768" y="1168849"/>
                  <a:pt x="2436727" y="1160990"/>
                  <a:pt x="2425700" y="1146813"/>
                </a:cubicBezTo>
                <a:cubicBezTo>
                  <a:pt x="2319365" y="1010097"/>
                  <a:pt x="2423298" y="1119011"/>
                  <a:pt x="2336800" y="1032513"/>
                </a:cubicBezTo>
                <a:cubicBezTo>
                  <a:pt x="2332567" y="1019813"/>
                  <a:pt x="2332463" y="1004866"/>
                  <a:pt x="2324100" y="994413"/>
                </a:cubicBezTo>
                <a:cubicBezTo>
                  <a:pt x="2314565" y="982494"/>
                  <a:pt x="2296793" y="979806"/>
                  <a:pt x="2286000" y="969013"/>
                </a:cubicBezTo>
                <a:cubicBezTo>
                  <a:pt x="2275207" y="958220"/>
                  <a:pt x="2269067" y="943613"/>
                  <a:pt x="2260600" y="930913"/>
                </a:cubicBezTo>
                <a:cubicBezTo>
                  <a:pt x="2256367" y="913980"/>
                  <a:pt x="2247900" y="897567"/>
                  <a:pt x="2247900" y="880113"/>
                </a:cubicBezTo>
                <a:cubicBezTo>
                  <a:pt x="2247900" y="496481"/>
                  <a:pt x="2228354" y="589996"/>
                  <a:pt x="2273300" y="410213"/>
                </a:cubicBezTo>
                <a:cubicBezTo>
                  <a:pt x="2262971" y="379225"/>
                  <a:pt x="2259819" y="358632"/>
                  <a:pt x="2235200" y="334013"/>
                </a:cubicBezTo>
                <a:cubicBezTo>
                  <a:pt x="2220233" y="319046"/>
                  <a:pt x="2199367" y="310880"/>
                  <a:pt x="2184400" y="295913"/>
                </a:cubicBezTo>
                <a:cubicBezTo>
                  <a:pt x="2173607" y="285120"/>
                  <a:pt x="2168771" y="269539"/>
                  <a:pt x="2159000" y="257813"/>
                </a:cubicBezTo>
                <a:cubicBezTo>
                  <a:pt x="2147502" y="244015"/>
                  <a:pt x="2132398" y="233511"/>
                  <a:pt x="2120900" y="219713"/>
                </a:cubicBezTo>
                <a:cubicBezTo>
                  <a:pt x="2111129" y="207987"/>
                  <a:pt x="2106293" y="192406"/>
                  <a:pt x="2095500" y="181613"/>
                </a:cubicBezTo>
                <a:cubicBezTo>
                  <a:pt x="2084707" y="170820"/>
                  <a:pt x="2069126" y="165984"/>
                  <a:pt x="2057400" y="156213"/>
                </a:cubicBezTo>
                <a:cubicBezTo>
                  <a:pt x="1993979" y="103362"/>
                  <a:pt x="2048157" y="127732"/>
                  <a:pt x="1981200" y="105413"/>
                </a:cubicBezTo>
                <a:lnTo>
                  <a:pt x="1866900" y="118113"/>
                </a:lnTo>
                <a:cubicBezTo>
                  <a:pt x="1833004" y="122101"/>
                  <a:pt x="1799430" y="130813"/>
                  <a:pt x="1765300" y="130813"/>
                </a:cubicBezTo>
                <a:cubicBezTo>
                  <a:pt x="1739550" y="130813"/>
                  <a:pt x="1714500" y="122346"/>
                  <a:pt x="1689100" y="118113"/>
                </a:cubicBezTo>
                <a:cubicBezTo>
                  <a:pt x="1676400" y="109646"/>
                  <a:pt x="1661793" y="103506"/>
                  <a:pt x="1651000" y="92713"/>
                </a:cubicBezTo>
                <a:cubicBezTo>
                  <a:pt x="1558287" y="0"/>
                  <a:pt x="1772746" y="45416"/>
                  <a:pt x="1422400" y="67313"/>
                </a:cubicBezTo>
                <a:cubicBezTo>
                  <a:pt x="1352546" y="90598"/>
                  <a:pt x="1415134" y="66022"/>
                  <a:pt x="1346200" y="105413"/>
                </a:cubicBezTo>
                <a:cubicBezTo>
                  <a:pt x="1302258" y="130522"/>
                  <a:pt x="1300044" y="129265"/>
                  <a:pt x="1257300" y="143513"/>
                </a:cubicBezTo>
                <a:cubicBezTo>
                  <a:pt x="1214758" y="207325"/>
                  <a:pt x="1228582" y="220377"/>
                  <a:pt x="1168400" y="232413"/>
                </a:cubicBezTo>
                <a:cubicBezTo>
                  <a:pt x="1160098" y="234073"/>
                  <a:pt x="1170517" y="215480"/>
                  <a:pt x="1168400" y="219713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s-AR">
              <a:solidFill>
                <a:schemeClr val="tx1"/>
              </a:solidFill>
            </a:endParaRPr>
          </a:p>
        </p:txBody>
      </p:sp>
      <p:sp>
        <p:nvSpPr>
          <p:cNvPr id="5142" name="Oval 85"/>
          <p:cNvSpPr>
            <a:spLocks noChangeAspect="1" noChangeArrowheads="1"/>
          </p:cNvSpPr>
          <p:nvPr/>
        </p:nvSpPr>
        <p:spPr bwMode="auto">
          <a:xfrm>
            <a:off x="4394201" y="5118101"/>
            <a:ext cx="148167" cy="111125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43" name="Oval 85"/>
          <p:cNvSpPr>
            <a:spLocks noChangeArrowheads="1"/>
          </p:cNvSpPr>
          <p:nvPr/>
        </p:nvSpPr>
        <p:spPr bwMode="auto">
          <a:xfrm>
            <a:off x="3314700" y="4059238"/>
            <a:ext cx="237067" cy="176212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44" name="Oval 85"/>
          <p:cNvSpPr>
            <a:spLocks noChangeArrowheads="1"/>
          </p:cNvSpPr>
          <p:nvPr/>
        </p:nvSpPr>
        <p:spPr bwMode="auto">
          <a:xfrm>
            <a:off x="4988984" y="3979863"/>
            <a:ext cx="237067" cy="176212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45" name="Oval 85"/>
          <p:cNvSpPr>
            <a:spLocks noChangeArrowheads="1"/>
          </p:cNvSpPr>
          <p:nvPr/>
        </p:nvSpPr>
        <p:spPr bwMode="auto">
          <a:xfrm>
            <a:off x="5298018" y="5851526"/>
            <a:ext cx="239183" cy="176213"/>
          </a:xfrm>
          <a:prstGeom prst="ellipse">
            <a:avLst/>
          </a:prstGeom>
          <a:gradFill rotWithShape="1">
            <a:gsLst>
              <a:gs pos="0">
                <a:srgbClr val="F7F7F7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cxnSp>
        <p:nvCxnSpPr>
          <p:cNvPr id="5146" name="35 Conector recto de flecha"/>
          <p:cNvCxnSpPr>
            <a:cxnSpLocks noChangeShapeType="1"/>
            <a:endCxn id="5143" idx="3"/>
          </p:cNvCxnSpPr>
          <p:nvPr/>
        </p:nvCxnSpPr>
        <p:spPr bwMode="auto">
          <a:xfrm flipV="1">
            <a:off x="1377951" y="4219576"/>
            <a:ext cx="1970616" cy="1897063"/>
          </a:xfrm>
          <a:prstGeom prst="straightConnector1">
            <a:avLst/>
          </a:prstGeom>
          <a:noFill/>
          <a:ln w="41275" algn="ctr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48 Conector recto de flecha"/>
          <p:cNvCxnSpPr>
            <a:cxnSpLocks noChangeShapeType="1"/>
            <a:endCxn id="5144" idx="3"/>
          </p:cNvCxnSpPr>
          <p:nvPr/>
        </p:nvCxnSpPr>
        <p:spPr bwMode="auto">
          <a:xfrm flipV="1">
            <a:off x="1322918" y="4140201"/>
            <a:ext cx="3699933" cy="1984375"/>
          </a:xfrm>
          <a:prstGeom prst="straightConnector1">
            <a:avLst/>
          </a:prstGeom>
          <a:noFill/>
          <a:ln w="41275" algn="ctr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62 Conector recto de flecha"/>
          <p:cNvCxnSpPr>
            <a:cxnSpLocks noChangeShapeType="1"/>
            <a:endCxn id="5145" idx="2"/>
          </p:cNvCxnSpPr>
          <p:nvPr/>
        </p:nvCxnSpPr>
        <p:spPr bwMode="auto">
          <a:xfrm flipV="1">
            <a:off x="1341967" y="5940426"/>
            <a:ext cx="3943351" cy="195263"/>
          </a:xfrm>
          <a:prstGeom prst="straightConnector1">
            <a:avLst/>
          </a:prstGeom>
          <a:noFill/>
          <a:ln w="41275" algn="ctr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64 Conector recto de flecha"/>
          <p:cNvCxnSpPr>
            <a:cxnSpLocks noChangeShapeType="1"/>
            <a:endCxn id="5142" idx="3"/>
          </p:cNvCxnSpPr>
          <p:nvPr/>
        </p:nvCxnSpPr>
        <p:spPr bwMode="auto">
          <a:xfrm flipV="1">
            <a:off x="1373718" y="5213350"/>
            <a:ext cx="3041649" cy="896938"/>
          </a:xfrm>
          <a:prstGeom prst="straightConnector1">
            <a:avLst/>
          </a:prstGeom>
          <a:noFill/>
          <a:ln w="41275" algn="ctr">
            <a:solidFill>
              <a:srgbClr val="FFC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934633" y="4557713"/>
          <a:ext cx="508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3" imgW="114201" imgH="190335" progId="">
                  <p:embed/>
                </p:oleObj>
              </mc:Choice>
              <mc:Fallback>
                <p:oleObj name="Equation" r:id="rId3" imgW="114201" imgH="1903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633" y="4557713"/>
                        <a:ext cx="5080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3655484" y="4030663"/>
          <a:ext cx="565149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5" imgW="126890" imgH="190335" progId="">
                  <p:embed/>
                </p:oleObj>
              </mc:Choice>
              <mc:Fallback>
                <p:oleObj name="Equation" r:id="rId5" imgW="126890" imgH="19033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484" y="4030663"/>
                        <a:ext cx="565149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3412067" y="4833938"/>
          <a:ext cx="78951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7" imgW="177646" imgH="190335" progId="">
                  <p:embed/>
                </p:oleObj>
              </mc:Choice>
              <mc:Fallback>
                <p:oleObj name="Equation" r:id="rId7" imgW="177646" imgH="1903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067" y="4833938"/>
                        <a:ext cx="78951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4559301" y="5327650"/>
          <a:ext cx="565151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9" imgW="126890" imgH="190335" progId="">
                  <p:embed/>
                </p:oleObj>
              </mc:Choice>
              <mc:Fallback>
                <p:oleObj name="Equation" r:id="rId9" imgW="126890" imgH="1903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1" y="5327650"/>
                        <a:ext cx="565151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/>
        </p:nvGraphicFramePr>
        <p:xfrm>
          <a:off x="3039534" y="3644900"/>
          <a:ext cx="75776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Equation" r:id="rId11" imgW="241195" imgH="190417" progId="">
                  <p:embed/>
                </p:oleObj>
              </mc:Choice>
              <mc:Fallback>
                <p:oleObj name="Equation" r:id="rId11" imgW="241195" imgH="19041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534" y="3644900"/>
                        <a:ext cx="75776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7"/>
          <p:cNvGraphicFramePr>
            <a:graphicFrameLocks noChangeAspect="1"/>
          </p:cNvGraphicFramePr>
          <p:nvPr/>
        </p:nvGraphicFramePr>
        <p:xfrm>
          <a:off x="4732867" y="3575050"/>
          <a:ext cx="797984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13" imgW="253890" imgH="190417" progId="">
                  <p:embed/>
                </p:oleObj>
              </mc:Choice>
              <mc:Fallback>
                <p:oleObj name="Equation" r:id="rId13" imgW="253890" imgH="190417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867" y="3575050"/>
                        <a:ext cx="797984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5200651" y="5476875"/>
          <a:ext cx="8001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15" imgW="253890" imgH="190417" progId="">
                  <p:embed/>
                </p:oleObj>
              </mc:Choice>
              <mc:Fallback>
                <p:oleObj name="Equation" r:id="rId15" imgW="253890" imgH="190417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1" y="5476875"/>
                        <a:ext cx="8001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50" name="28 Conector recto de flecha"/>
          <p:cNvCxnSpPr>
            <a:cxnSpLocks noChangeShapeType="1"/>
          </p:cNvCxnSpPr>
          <p:nvPr/>
        </p:nvCxnSpPr>
        <p:spPr bwMode="auto">
          <a:xfrm flipV="1">
            <a:off x="1314451" y="6124575"/>
            <a:ext cx="5877983" cy="127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28 Conector recto de flecha"/>
          <p:cNvCxnSpPr>
            <a:cxnSpLocks noChangeShapeType="1"/>
          </p:cNvCxnSpPr>
          <p:nvPr/>
        </p:nvCxnSpPr>
        <p:spPr bwMode="auto">
          <a:xfrm flipH="1">
            <a:off x="416984" y="6138864"/>
            <a:ext cx="897467" cy="4794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6904567" y="5797551"/>
          <a:ext cx="400051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Equation" r:id="rId17" imgW="126835" imgH="152202" progId="">
                  <p:embed/>
                </p:oleObj>
              </mc:Choice>
              <mc:Fallback>
                <p:oleObj name="Equation" r:id="rId17" imgW="126835" imgH="152202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567" y="5797551"/>
                        <a:ext cx="400051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/>
          <p:cNvGraphicFramePr>
            <a:graphicFrameLocks noChangeAspect="1"/>
          </p:cNvGraphicFramePr>
          <p:nvPr/>
        </p:nvGraphicFramePr>
        <p:xfrm>
          <a:off x="251885" y="6153151"/>
          <a:ext cx="35983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19" imgW="114102" imgH="126780" progId="">
                  <p:embed/>
                </p:oleObj>
              </mc:Choice>
              <mc:Fallback>
                <p:oleObj name="Equation" r:id="rId19" imgW="114102" imgH="12678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5" y="6153151"/>
                        <a:ext cx="359833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>
            <a:graphicFrameLocks noChangeAspect="1"/>
          </p:cNvGraphicFramePr>
          <p:nvPr/>
        </p:nvGraphicFramePr>
        <p:xfrm>
          <a:off x="980018" y="2970214"/>
          <a:ext cx="35983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21" imgW="114102" imgH="114102" progId="">
                  <p:embed/>
                </p:oleObj>
              </mc:Choice>
              <mc:Fallback>
                <p:oleObj name="Equation" r:id="rId21" imgW="114102" imgH="114102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018" y="2970214"/>
                        <a:ext cx="359833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3761317" y="1014413"/>
          <a:ext cx="4351867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Ecuación" r:id="rId23" imgW="1257300" imgH="609600" progId="Equation.3">
                  <p:embed/>
                </p:oleObj>
              </mc:Choice>
              <mc:Fallback>
                <p:oleObj name="Ecuación" r:id="rId23" imgW="1257300" imgH="609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317" y="1014413"/>
                        <a:ext cx="4351867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5" name="AutoShape 39"/>
          <p:cNvSpPr>
            <a:spLocks noChangeArrowheads="1"/>
          </p:cNvSpPr>
          <p:nvPr/>
        </p:nvSpPr>
        <p:spPr bwMode="auto">
          <a:xfrm rot="5400000">
            <a:off x="9902297" y="2734735"/>
            <a:ext cx="282575" cy="86783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rot="10800000" vert="eaVert"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8731251" y="1527176"/>
          <a:ext cx="3130549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Ecuación" r:id="rId25" imgW="990170" imgH="495085" progId="Equation.3">
                  <p:embed/>
                </p:oleObj>
              </mc:Choice>
              <mc:Fallback>
                <p:oleObj name="Ecuación" r:id="rId25" imgW="990170" imgH="49508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1" y="1527176"/>
                        <a:ext cx="3130549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57" name="AutoShape 41"/>
          <p:cNvSpPr>
            <a:spLocks noChangeArrowheads="1"/>
          </p:cNvSpPr>
          <p:nvPr/>
        </p:nvSpPr>
        <p:spPr bwMode="auto">
          <a:xfrm>
            <a:off x="55033" y="1589088"/>
            <a:ext cx="3219451" cy="113030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s-AR" sz="2400" b="0"/>
              <a:t>Cuando: n</a:t>
            </a:r>
            <a:r>
              <a:rPr lang="es-AR" sz="2400" b="0">
                <a:sym typeface="Symbol" pitchFamily="18" charset="2"/>
              </a:rPr>
              <a:t> </a:t>
            </a:r>
          </a:p>
          <a:p>
            <a:r>
              <a:rPr lang="es-AR" sz="2400" b="0">
                <a:sym typeface="Symbol" pitchFamily="18" charset="2"/>
              </a:rPr>
              <a:t>m </a:t>
            </a:r>
            <a:r>
              <a:rPr lang="es-AR" sz="2400">
                <a:sym typeface="Symbol" pitchFamily="18" charset="2"/>
              </a:rPr>
              <a:t> </a:t>
            </a:r>
            <a:r>
              <a:rPr lang="es-AR" sz="2400" b="0">
                <a:sym typeface="Symbol" pitchFamily="18" charset="2"/>
              </a:rPr>
              <a:t>0</a:t>
            </a:r>
          </a:p>
        </p:txBody>
      </p:sp>
      <p:sp>
        <p:nvSpPr>
          <p:cNvPr id="162858" name="AutoShape 42"/>
          <p:cNvSpPr>
            <a:spLocks noChangeArrowheads="1"/>
          </p:cNvSpPr>
          <p:nvPr/>
        </p:nvSpPr>
        <p:spPr bwMode="auto">
          <a:xfrm>
            <a:off x="3278718" y="1824039"/>
            <a:ext cx="376767" cy="6508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12" name="Object 44"/>
          <p:cNvGraphicFramePr>
            <a:graphicFrameLocks noChangeAspect="1"/>
          </p:cNvGraphicFramePr>
          <p:nvPr/>
        </p:nvGraphicFramePr>
        <p:xfrm>
          <a:off x="8443385" y="3268663"/>
          <a:ext cx="321098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Ecuación" r:id="rId27" imgW="1015559" imgH="495085" progId="Equation.3">
                  <p:embed/>
                </p:oleObj>
              </mc:Choice>
              <mc:Fallback>
                <p:oleObj name="Ecuación" r:id="rId27" imgW="1015559" imgH="49508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385" y="3268663"/>
                        <a:ext cx="321098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61" name="AutoShape 45"/>
          <p:cNvSpPr>
            <a:spLocks noChangeArrowheads="1"/>
          </p:cNvSpPr>
          <p:nvPr/>
        </p:nvSpPr>
        <p:spPr bwMode="auto">
          <a:xfrm>
            <a:off x="8432800" y="4554538"/>
            <a:ext cx="3335867" cy="1014412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3" name="Object 46"/>
          <p:cNvGraphicFramePr>
            <a:graphicFrameLocks noChangeAspect="1"/>
          </p:cNvGraphicFramePr>
          <p:nvPr/>
        </p:nvGraphicFramePr>
        <p:xfrm>
          <a:off x="8403168" y="4457701"/>
          <a:ext cx="329141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name="Ecuación" r:id="rId29" imgW="1040948" imgH="495085" progId="Equation.3">
                  <p:embed/>
                </p:oleObj>
              </mc:Choice>
              <mc:Fallback>
                <p:oleObj name="Ecuación" r:id="rId29" imgW="1040948" imgH="495085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3168" y="4457701"/>
                        <a:ext cx="3291417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63" name="AutoShape 47"/>
          <p:cNvSpPr>
            <a:spLocks noChangeArrowheads="1"/>
          </p:cNvSpPr>
          <p:nvPr/>
        </p:nvSpPr>
        <p:spPr bwMode="auto">
          <a:xfrm>
            <a:off x="8432800" y="5745163"/>
            <a:ext cx="3335867" cy="1014412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4" name="Object 48"/>
          <p:cNvGraphicFramePr>
            <a:graphicFrameLocks noChangeAspect="1"/>
          </p:cNvGraphicFramePr>
          <p:nvPr/>
        </p:nvGraphicFramePr>
        <p:xfrm>
          <a:off x="8443385" y="5648326"/>
          <a:ext cx="321098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cuación" r:id="rId31" imgW="1015559" imgH="495085" progId="Equation.3">
                  <p:embed/>
                </p:oleObj>
              </mc:Choice>
              <mc:Fallback>
                <p:oleObj name="Ecuación" r:id="rId31" imgW="1015559" imgH="495085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385" y="5648326"/>
                        <a:ext cx="321098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65" name="AutoShape 49"/>
          <p:cNvSpPr>
            <a:spLocks noChangeArrowheads="1"/>
          </p:cNvSpPr>
          <p:nvPr/>
        </p:nvSpPr>
        <p:spPr bwMode="auto">
          <a:xfrm>
            <a:off x="8185151" y="1795464"/>
            <a:ext cx="376767" cy="6508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pic>
        <p:nvPicPr>
          <p:cNvPr id="42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8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nimBg="1"/>
      <p:bldP spid="162855" grpId="0" animBg="1"/>
      <p:bldP spid="162857" grpId="0" build="allAtOnce" animBg="1"/>
      <p:bldP spid="162858" grpId="0" animBg="1"/>
      <p:bldP spid="162861" grpId="0" animBg="1"/>
      <p:bldP spid="162863" grpId="0" animBg="1"/>
      <p:bldP spid="1628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99" name="AutoShape 51"/>
          <p:cNvSpPr>
            <a:spLocks noChangeArrowheads="1"/>
          </p:cNvSpPr>
          <p:nvPr/>
        </p:nvSpPr>
        <p:spPr bwMode="auto">
          <a:xfrm>
            <a:off x="1456267" y="5962650"/>
            <a:ext cx="3625851" cy="896938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166646" y="1000108"/>
            <a:ext cx="10384367" cy="5539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Movimiento de un sistema de partículas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47845" name="Object 37"/>
          <p:cNvGraphicFramePr>
            <a:graphicFrameLocks noChangeAspect="1"/>
          </p:cNvGraphicFramePr>
          <p:nvPr/>
        </p:nvGraphicFramePr>
        <p:xfrm>
          <a:off x="518585" y="1393826"/>
          <a:ext cx="3077633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cuación" r:id="rId3" imgW="889000" imgH="609600" progId="Equation.3">
                  <p:embed/>
                </p:oleObj>
              </mc:Choice>
              <mc:Fallback>
                <p:oleObj name="Ecuación" r:id="rId3" imgW="889000" imgH="60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85" y="1393826"/>
                        <a:ext cx="3077633" cy="158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9" name="AutoShape 41"/>
          <p:cNvSpPr>
            <a:spLocks noChangeArrowheads="1"/>
          </p:cNvSpPr>
          <p:nvPr/>
        </p:nvSpPr>
        <p:spPr bwMode="auto">
          <a:xfrm>
            <a:off x="3926418" y="2173289"/>
            <a:ext cx="2292349" cy="650875"/>
          </a:xfrm>
          <a:prstGeom prst="rightArrow">
            <a:avLst>
              <a:gd name="adj1" fmla="val 50000"/>
              <a:gd name="adj2" fmla="val 66037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2" name="Object 42"/>
          <p:cNvGraphicFramePr>
            <a:graphicFrameLocks noChangeAspect="1"/>
          </p:cNvGraphicFramePr>
          <p:nvPr/>
        </p:nvGraphicFramePr>
        <p:xfrm>
          <a:off x="6773333" y="1955800"/>
          <a:ext cx="3606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cuación" r:id="rId5" imgW="1040948" imgH="431613" progId="Equation.3">
                  <p:embed/>
                </p:oleObj>
              </mc:Choice>
              <mc:Fallback>
                <p:oleObj name="Ecuación" r:id="rId5" imgW="1040948" imgH="4316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33" y="1955800"/>
                        <a:ext cx="36068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3"/>
          <p:cNvGraphicFramePr>
            <a:graphicFrameLocks noChangeAspect="1"/>
          </p:cNvGraphicFramePr>
          <p:nvPr/>
        </p:nvGraphicFramePr>
        <p:xfrm>
          <a:off x="522817" y="3035300"/>
          <a:ext cx="426508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cuación" r:id="rId7" imgW="1231366" imgH="431613" progId="Equation.3">
                  <p:embed/>
                </p:oleObj>
              </mc:Choice>
              <mc:Fallback>
                <p:oleObj name="Ecuación" r:id="rId7" imgW="1231366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17" y="3035300"/>
                        <a:ext cx="4265083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92" name="AutoShape 44"/>
          <p:cNvSpPr>
            <a:spLocks noChangeArrowheads="1"/>
          </p:cNvSpPr>
          <p:nvPr/>
        </p:nvSpPr>
        <p:spPr bwMode="auto">
          <a:xfrm>
            <a:off x="5120218" y="3224214"/>
            <a:ext cx="1500716" cy="650875"/>
          </a:xfrm>
          <a:prstGeom prst="rightArrow">
            <a:avLst>
              <a:gd name="adj1" fmla="val 50000"/>
              <a:gd name="adj2" fmla="val 43232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/>
        </p:nvGraphicFramePr>
        <p:xfrm>
          <a:off x="6802967" y="2992438"/>
          <a:ext cx="373591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cuación" r:id="rId9" imgW="1079032" imgH="431613" progId="Equation.3">
                  <p:embed/>
                </p:oleObj>
              </mc:Choice>
              <mc:Fallback>
                <p:oleObj name="Ecuación" r:id="rId9" imgW="1079032" imgH="43161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967" y="2992438"/>
                        <a:ext cx="3735917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6"/>
          <p:cNvGraphicFramePr>
            <a:graphicFrameLocks noChangeAspect="1"/>
          </p:cNvGraphicFramePr>
          <p:nvPr/>
        </p:nvGraphicFramePr>
        <p:xfrm>
          <a:off x="533400" y="4157663"/>
          <a:ext cx="439631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cuación" r:id="rId11" imgW="1269449" imgH="431613" progId="Equation.3">
                  <p:embed/>
                </p:oleObj>
              </mc:Choice>
              <mc:Fallback>
                <p:oleObj name="Ecuación" r:id="rId11" imgW="1269449" imgH="431613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57663"/>
                        <a:ext cx="4396317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95" name="AutoShape 47"/>
          <p:cNvSpPr>
            <a:spLocks noChangeArrowheads="1"/>
          </p:cNvSpPr>
          <p:nvPr/>
        </p:nvSpPr>
        <p:spPr bwMode="auto">
          <a:xfrm>
            <a:off x="5082117" y="4375151"/>
            <a:ext cx="1267883" cy="650875"/>
          </a:xfrm>
          <a:prstGeom prst="rightArrow">
            <a:avLst>
              <a:gd name="adj1" fmla="val 50000"/>
              <a:gd name="adj2" fmla="val 36524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6" name="Object 48"/>
          <p:cNvGraphicFramePr>
            <a:graphicFrameLocks noChangeAspect="1"/>
          </p:cNvGraphicFramePr>
          <p:nvPr/>
        </p:nvGraphicFramePr>
        <p:xfrm>
          <a:off x="6855885" y="4114800"/>
          <a:ext cx="3822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cuación" r:id="rId13" imgW="1104900" imgH="431800" progId="Equation.3">
                  <p:embed/>
                </p:oleObj>
              </mc:Choice>
              <mc:Fallback>
                <p:oleObj name="Ecuación" r:id="rId13" imgW="11049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5885" y="4114800"/>
                        <a:ext cx="38227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9"/>
          <p:cNvGraphicFramePr>
            <a:graphicFrameLocks noChangeAspect="1"/>
          </p:cNvGraphicFramePr>
          <p:nvPr/>
        </p:nvGraphicFramePr>
        <p:xfrm>
          <a:off x="1574801" y="5105400"/>
          <a:ext cx="8303684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cuación" r:id="rId15" imgW="2400300" imgH="431800" progId="Equation.3">
                  <p:embed/>
                </p:oleObj>
              </mc:Choice>
              <mc:Fallback>
                <p:oleObj name="Ecuación" r:id="rId15" imgW="24003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1" y="5105400"/>
                        <a:ext cx="8303684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0"/>
          <p:cNvGraphicFramePr>
            <a:graphicFrameLocks noChangeAspect="1"/>
          </p:cNvGraphicFramePr>
          <p:nvPr/>
        </p:nvGraphicFramePr>
        <p:xfrm>
          <a:off x="1568451" y="5799139"/>
          <a:ext cx="351366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cuación" r:id="rId17" imgW="1016000" imgH="469900" progId="Equation.3">
                  <p:embed/>
                </p:oleObj>
              </mc:Choice>
              <mc:Fallback>
                <p:oleObj name="Ecuación" r:id="rId17" imgW="1016000" imgH="469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1" y="5799139"/>
                        <a:ext cx="3513667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00" name="AutoShape 52"/>
          <p:cNvSpPr>
            <a:spLocks noChangeArrowheads="1"/>
          </p:cNvSpPr>
          <p:nvPr/>
        </p:nvSpPr>
        <p:spPr bwMode="auto">
          <a:xfrm>
            <a:off x="5139267" y="5930900"/>
            <a:ext cx="3219451" cy="92710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s-AR" sz="2400" b="0"/>
              <a:t>Segunda Ley de Newton</a:t>
            </a:r>
            <a:endParaRPr lang="es-AR" sz="2400" b="0">
              <a:sym typeface="Symbol" pitchFamily="18" charset="2"/>
            </a:endParaRPr>
          </a:p>
        </p:txBody>
      </p:sp>
      <p:pic>
        <p:nvPicPr>
          <p:cNvPr id="22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19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23" name="22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99" grpId="0" animBg="1"/>
      <p:bldP spid="130089" grpId="0" animBg="1"/>
      <p:bldP spid="130092" grpId="0" animBg="1"/>
      <p:bldP spid="130095" grpId="0" animBg="1"/>
      <p:bldP spid="13010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95208" y="803300"/>
            <a:ext cx="10384367" cy="5539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Movimiento de un sistema de partículas</a:t>
            </a:r>
            <a:endParaRPr lang="es-ES_tradnl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" name="52 Grupo"/>
          <p:cNvGrpSpPr>
            <a:grpSpLocks/>
          </p:cNvGrpSpPr>
          <p:nvPr/>
        </p:nvGrpSpPr>
        <p:grpSpPr bwMode="auto">
          <a:xfrm rot="2268086">
            <a:off x="9785351" y="5535614"/>
            <a:ext cx="1646767" cy="758825"/>
            <a:chOff x="7571724" y="5462306"/>
            <a:chExt cx="1235141" cy="759655"/>
          </a:xfrm>
        </p:grpSpPr>
        <p:pic>
          <p:nvPicPr>
            <p:cNvPr id="13368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 rot="1861634">
              <a:off x="7571724" y="5462306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9" name="43 Elipse"/>
            <p:cNvSpPr>
              <a:spLocks noChangeArrowheads="1"/>
            </p:cNvSpPr>
            <p:nvPr/>
          </p:nvSpPr>
          <p:spPr bwMode="auto">
            <a:xfrm flipV="1">
              <a:off x="7961631" y="5486424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" name="51 Grupo"/>
          <p:cNvGrpSpPr>
            <a:grpSpLocks/>
          </p:cNvGrpSpPr>
          <p:nvPr/>
        </p:nvGrpSpPr>
        <p:grpSpPr bwMode="auto">
          <a:xfrm>
            <a:off x="10505018" y="5935663"/>
            <a:ext cx="1646767" cy="760412"/>
            <a:chOff x="7878244" y="5936139"/>
            <a:chExt cx="1235141" cy="759655"/>
          </a:xfrm>
        </p:grpSpPr>
        <p:pic>
          <p:nvPicPr>
            <p:cNvPr id="13366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>
              <a:off x="7878244" y="5936139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7" name="44 Elipse"/>
            <p:cNvSpPr>
              <a:spLocks noChangeArrowheads="1"/>
            </p:cNvSpPr>
            <p:nvPr/>
          </p:nvSpPr>
          <p:spPr bwMode="auto">
            <a:xfrm flipV="1">
              <a:off x="8134097" y="6112672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" name="53 Grupo"/>
          <p:cNvGrpSpPr>
            <a:grpSpLocks/>
          </p:cNvGrpSpPr>
          <p:nvPr/>
        </p:nvGrpSpPr>
        <p:grpSpPr bwMode="auto">
          <a:xfrm rot="2249391">
            <a:off x="9622367" y="4608514"/>
            <a:ext cx="1013884" cy="1235075"/>
            <a:chOff x="7406042" y="4565513"/>
            <a:chExt cx="759655" cy="1235141"/>
          </a:xfrm>
        </p:grpSpPr>
        <p:pic>
          <p:nvPicPr>
            <p:cNvPr id="13364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 rot="3955788">
              <a:off x="7168299" y="4803256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5" name="45 Elipse"/>
            <p:cNvSpPr>
              <a:spLocks noChangeArrowheads="1"/>
            </p:cNvSpPr>
            <p:nvPr/>
          </p:nvSpPr>
          <p:spPr bwMode="auto">
            <a:xfrm flipV="1">
              <a:off x="7737514" y="4774800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6" name="54 Grupo"/>
          <p:cNvGrpSpPr>
            <a:grpSpLocks/>
          </p:cNvGrpSpPr>
          <p:nvPr/>
        </p:nvGrpSpPr>
        <p:grpSpPr bwMode="auto">
          <a:xfrm rot="4136176">
            <a:off x="9369162" y="3363649"/>
            <a:ext cx="760413" cy="1646767"/>
            <a:chOff x="6976004" y="3758105"/>
            <a:chExt cx="759655" cy="1235141"/>
          </a:xfrm>
        </p:grpSpPr>
        <p:pic>
          <p:nvPicPr>
            <p:cNvPr id="13362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 rot="6470123">
              <a:off x="6738261" y="3995848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3" name="46 Elipse"/>
            <p:cNvSpPr>
              <a:spLocks noChangeArrowheads="1"/>
            </p:cNvSpPr>
            <p:nvPr/>
          </p:nvSpPr>
          <p:spPr bwMode="auto">
            <a:xfrm flipV="1">
              <a:off x="7540291" y="4066589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7" name="55 Grupo"/>
          <p:cNvGrpSpPr>
            <a:grpSpLocks/>
          </p:cNvGrpSpPr>
          <p:nvPr/>
        </p:nvGrpSpPr>
        <p:grpSpPr bwMode="auto">
          <a:xfrm rot="4715054">
            <a:off x="9270472" y="2776009"/>
            <a:ext cx="1235075" cy="1013884"/>
            <a:chOff x="6435584" y="3004356"/>
            <a:chExt cx="1235141" cy="759655"/>
          </a:xfrm>
        </p:grpSpPr>
        <p:pic>
          <p:nvPicPr>
            <p:cNvPr id="13360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 rot="9660252">
              <a:off x="6435584" y="3004356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1" name="47 Elipse"/>
            <p:cNvSpPr>
              <a:spLocks noChangeArrowheads="1"/>
            </p:cNvSpPr>
            <p:nvPr/>
          </p:nvSpPr>
          <p:spPr bwMode="auto">
            <a:xfrm flipV="1">
              <a:off x="7345201" y="3372462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8" name="56 Grupo"/>
          <p:cNvGrpSpPr>
            <a:grpSpLocks/>
          </p:cNvGrpSpPr>
          <p:nvPr/>
        </p:nvGrpSpPr>
        <p:grpSpPr bwMode="auto">
          <a:xfrm rot="6982863">
            <a:off x="9507539" y="2369609"/>
            <a:ext cx="1235075" cy="1013884"/>
            <a:chOff x="6351960" y="2147906"/>
            <a:chExt cx="1235141" cy="759655"/>
          </a:xfrm>
        </p:grpSpPr>
        <p:pic>
          <p:nvPicPr>
            <p:cNvPr id="13358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 rot="-9643361">
              <a:off x="6351960" y="2147906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9" name="48 Elipse"/>
            <p:cNvSpPr>
              <a:spLocks noChangeArrowheads="1"/>
            </p:cNvSpPr>
            <p:nvPr/>
          </p:nvSpPr>
          <p:spPr bwMode="auto">
            <a:xfrm flipV="1">
              <a:off x="7168041" y="2727856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" name="57 Grupo"/>
          <p:cNvGrpSpPr>
            <a:grpSpLocks/>
          </p:cNvGrpSpPr>
          <p:nvPr/>
        </p:nvGrpSpPr>
        <p:grpSpPr bwMode="auto">
          <a:xfrm rot="6568740">
            <a:off x="9319156" y="1802343"/>
            <a:ext cx="758825" cy="1646767"/>
            <a:chOff x="6894038" y="1296653"/>
            <a:chExt cx="759655" cy="1235141"/>
          </a:xfrm>
        </p:grpSpPr>
        <p:pic>
          <p:nvPicPr>
            <p:cNvPr id="13356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 rot="-4746168">
              <a:off x="6656295" y="1534396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7" name="49 Elipse"/>
            <p:cNvSpPr>
              <a:spLocks noChangeArrowheads="1"/>
            </p:cNvSpPr>
            <p:nvPr/>
          </p:nvSpPr>
          <p:spPr bwMode="auto">
            <a:xfrm flipV="1">
              <a:off x="7015174" y="2146892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" name="58 Grupo"/>
          <p:cNvGrpSpPr>
            <a:grpSpLocks/>
          </p:cNvGrpSpPr>
          <p:nvPr/>
        </p:nvGrpSpPr>
        <p:grpSpPr bwMode="auto">
          <a:xfrm rot="7559009">
            <a:off x="8248121" y="1504422"/>
            <a:ext cx="1235075" cy="1013883"/>
            <a:chOff x="6640933" y="1326437"/>
            <a:chExt cx="1235141" cy="759655"/>
          </a:xfrm>
        </p:grpSpPr>
        <p:pic>
          <p:nvPicPr>
            <p:cNvPr id="13354" name="Picture 9" descr="http://www.afindemes.es/files/2008/11/llave-inglesa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96" b="12563"/>
            <a:stretch>
              <a:fillRect/>
            </a:stretch>
          </p:blipFill>
          <p:spPr bwMode="auto">
            <a:xfrm rot="-1024679">
              <a:off x="6640933" y="1326437"/>
              <a:ext cx="1235141" cy="759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5" name="50 Elipse"/>
            <p:cNvSpPr>
              <a:spLocks noChangeArrowheads="1"/>
            </p:cNvSpPr>
            <p:nvPr/>
          </p:nvSpPr>
          <p:spPr bwMode="auto">
            <a:xfrm flipV="1">
              <a:off x="6844845" y="1600045"/>
              <a:ext cx="93370" cy="10068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1824567" y="1228726"/>
            <a:ext cx="8337551" cy="5387975"/>
            <a:chOff x="862" y="774"/>
            <a:chExt cx="3939" cy="3394"/>
          </a:xfrm>
        </p:grpSpPr>
        <p:pic>
          <p:nvPicPr>
            <p:cNvPr id="13343" name="Picture 98" descr="j024185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318" flipH="1">
              <a:off x="3768" y="3208"/>
              <a:ext cx="1033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4" name="Picture 99" descr="j024086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615979">
              <a:off x="3120" y="1649"/>
              <a:ext cx="770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5" name="Picture 100" descr="j028205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57590">
              <a:off x="862" y="1532"/>
              <a:ext cx="63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6" name="Picture 102" descr="j028205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93503">
              <a:off x="1557" y="774"/>
              <a:ext cx="63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7" name="Picture 103" descr="j028205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48720">
              <a:off x="2517" y="865"/>
              <a:ext cx="63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8" name="Picture 104" descr="j024086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190293">
              <a:off x="3419" y="2417"/>
              <a:ext cx="770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31" name="Rectangle 105" descr="Papiro"/>
          <p:cNvSpPr>
            <a:spLocks noChangeArrowheads="1"/>
          </p:cNvSpPr>
          <p:nvPr/>
        </p:nvSpPr>
        <p:spPr bwMode="auto">
          <a:xfrm>
            <a:off x="1" y="3775075"/>
            <a:ext cx="2264833" cy="274638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2110318" y="1477964"/>
            <a:ext cx="6656916" cy="4313237"/>
            <a:chOff x="997" y="931"/>
            <a:chExt cx="3145" cy="2717"/>
          </a:xfrm>
        </p:grpSpPr>
        <p:sp>
          <p:nvSpPr>
            <p:cNvPr id="13336" name="Freeform 109"/>
            <p:cNvSpPr>
              <a:spLocks/>
            </p:cNvSpPr>
            <p:nvPr/>
          </p:nvSpPr>
          <p:spPr bwMode="auto">
            <a:xfrm>
              <a:off x="1024" y="931"/>
              <a:ext cx="3099" cy="2717"/>
            </a:xfrm>
            <a:custGeom>
              <a:avLst/>
              <a:gdLst>
                <a:gd name="T0" fmla="*/ 0 w 3099"/>
                <a:gd name="T1" fmla="*/ 879 h 2717"/>
                <a:gd name="T2" fmla="*/ 366 w 3099"/>
                <a:gd name="T3" fmla="*/ 358 h 2717"/>
                <a:gd name="T4" fmla="*/ 768 w 3099"/>
                <a:gd name="T5" fmla="*/ 66 h 2717"/>
                <a:gd name="T6" fmla="*/ 1179 w 3099"/>
                <a:gd name="T7" fmla="*/ 2 h 2717"/>
                <a:gd name="T8" fmla="*/ 1600 w 3099"/>
                <a:gd name="T9" fmla="*/ 56 h 2717"/>
                <a:gd name="T10" fmla="*/ 1947 w 3099"/>
                <a:gd name="T11" fmla="*/ 221 h 2717"/>
                <a:gd name="T12" fmla="*/ 2487 w 3099"/>
                <a:gd name="T13" fmla="*/ 980 h 2717"/>
                <a:gd name="T14" fmla="*/ 2807 w 3099"/>
                <a:gd name="T15" fmla="*/ 1794 h 2717"/>
                <a:gd name="T16" fmla="*/ 3099 w 3099"/>
                <a:gd name="T17" fmla="*/ 2717 h 27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9"/>
                <a:gd name="T28" fmla="*/ 0 h 2717"/>
                <a:gd name="T29" fmla="*/ 3099 w 3099"/>
                <a:gd name="T30" fmla="*/ 2717 h 27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9" h="2717">
                  <a:moveTo>
                    <a:pt x="0" y="879"/>
                  </a:moveTo>
                  <a:cubicBezTo>
                    <a:pt x="119" y="686"/>
                    <a:pt x="238" y="493"/>
                    <a:pt x="366" y="358"/>
                  </a:cubicBezTo>
                  <a:cubicBezTo>
                    <a:pt x="494" y="223"/>
                    <a:pt x="633" y="125"/>
                    <a:pt x="768" y="66"/>
                  </a:cubicBezTo>
                  <a:cubicBezTo>
                    <a:pt x="903" y="7"/>
                    <a:pt x="1040" y="4"/>
                    <a:pt x="1179" y="2"/>
                  </a:cubicBezTo>
                  <a:cubicBezTo>
                    <a:pt x="1318" y="0"/>
                    <a:pt x="1472" y="20"/>
                    <a:pt x="1600" y="56"/>
                  </a:cubicBezTo>
                  <a:cubicBezTo>
                    <a:pt x="1728" y="92"/>
                    <a:pt x="1799" y="67"/>
                    <a:pt x="1947" y="221"/>
                  </a:cubicBezTo>
                  <a:cubicBezTo>
                    <a:pt x="2095" y="375"/>
                    <a:pt x="2344" y="718"/>
                    <a:pt x="2487" y="980"/>
                  </a:cubicBezTo>
                  <a:cubicBezTo>
                    <a:pt x="2630" y="1242"/>
                    <a:pt x="2705" y="1505"/>
                    <a:pt x="2807" y="1794"/>
                  </a:cubicBezTo>
                  <a:cubicBezTo>
                    <a:pt x="2909" y="2083"/>
                    <a:pt x="3004" y="2400"/>
                    <a:pt x="3099" y="271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37" name="Oval 110"/>
            <p:cNvSpPr>
              <a:spLocks noChangeArrowheads="1"/>
            </p:cNvSpPr>
            <p:nvPr/>
          </p:nvSpPr>
          <p:spPr bwMode="auto">
            <a:xfrm>
              <a:off x="997" y="1792"/>
              <a:ext cx="64" cy="5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38" name="Oval 111"/>
            <p:cNvSpPr>
              <a:spLocks noChangeArrowheads="1"/>
            </p:cNvSpPr>
            <p:nvPr/>
          </p:nvSpPr>
          <p:spPr bwMode="auto">
            <a:xfrm>
              <a:off x="1802" y="933"/>
              <a:ext cx="64" cy="5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39" name="Oval 112"/>
            <p:cNvSpPr>
              <a:spLocks noChangeArrowheads="1"/>
            </p:cNvSpPr>
            <p:nvPr/>
          </p:nvSpPr>
          <p:spPr bwMode="auto">
            <a:xfrm>
              <a:off x="2899" y="1070"/>
              <a:ext cx="64" cy="5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40" name="Oval 113"/>
            <p:cNvSpPr>
              <a:spLocks noChangeArrowheads="1"/>
            </p:cNvSpPr>
            <p:nvPr/>
          </p:nvSpPr>
          <p:spPr bwMode="auto">
            <a:xfrm>
              <a:off x="3493" y="1893"/>
              <a:ext cx="64" cy="5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41" name="Oval 114"/>
            <p:cNvSpPr>
              <a:spLocks noChangeArrowheads="1"/>
            </p:cNvSpPr>
            <p:nvPr/>
          </p:nvSpPr>
          <p:spPr bwMode="auto">
            <a:xfrm>
              <a:off x="3804" y="2698"/>
              <a:ext cx="64" cy="5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342" name="Oval 115"/>
            <p:cNvSpPr>
              <a:spLocks noChangeArrowheads="1"/>
            </p:cNvSpPr>
            <p:nvPr/>
          </p:nvSpPr>
          <p:spPr bwMode="auto">
            <a:xfrm>
              <a:off x="4078" y="3584"/>
              <a:ext cx="64" cy="5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graphicFrame>
        <p:nvGraphicFramePr>
          <p:cNvPr id="5" name="Object 45"/>
          <p:cNvGraphicFramePr>
            <a:graphicFrameLocks noChangeAspect="1"/>
          </p:cNvGraphicFramePr>
          <p:nvPr/>
        </p:nvGraphicFramePr>
        <p:xfrm>
          <a:off x="2383367" y="2836863"/>
          <a:ext cx="3733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cuación" r:id="rId9" imgW="1079032" imgH="431613" progId="Equation.3">
                  <p:embed/>
                </p:oleObj>
              </mc:Choice>
              <mc:Fallback>
                <p:oleObj name="Ecuación" r:id="rId9" imgW="1079032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367" y="2836863"/>
                        <a:ext cx="37338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47"/>
          <p:cNvSpPr>
            <a:spLocks noChangeArrowheads="1"/>
          </p:cNvSpPr>
          <p:nvPr/>
        </p:nvSpPr>
        <p:spPr bwMode="auto">
          <a:xfrm>
            <a:off x="4216401" y="5821364"/>
            <a:ext cx="1223433" cy="650875"/>
          </a:xfrm>
          <a:prstGeom prst="rightArrow">
            <a:avLst>
              <a:gd name="adj1" fmla="val 50000"/>
              <a:gd name="adj2" fmla="val 36523"/>
            </a:avLst>
          </a:prstGeom>
          <a:solidFill>
            <a:schemeClr val="bg1">
              <a:alpha val="8588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20516A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888318" y="3814764"/>
          <a:ext cx="2152649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cuación" r:id="rId11" imgW="622030" imgH="393529" progId="Equation.3">
                  <p:embed/>
                </p:oleObj>
              </mc:Choice>
              <mc:Fallback>
                <p:oleObj name="Ecuación" r:id="rId11" imgW="622030" imgH="39352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318" y="3814764"/>
                        <a:ext cx="2152649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637618" y="4845050"/>
            <a:ext cx="1045633" cy="571500"/>
          </a:xfrm>
          <a:prstGeom prst="roundRect">
            <a:avLst>
              <a:gd name="adj" fmla="val 29167"/>
            </a:avLst>
          </a:prstGeom>
          <a:gradFill rotWithShape="1">
            <a:gsLst>
              <a:gs pos="0">
                <a:srgbClr val="FFFFFF"/>
              </a:gs>
              <a:gs pos="100000">
                <a:srgbClr val="DAFB3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2400" b="0" dirty="0"/>
              <a:t>Si:</a:t>
            </a:r>
            <a:endParaRPr lang="es-AR" sz="2400" b="0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504951" y="5805489"/>
          <a:ext cx="189018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cuación" r:id="rId13" imgW="545626" imgH="215713" progId="Equation.3">
                  <p:embed/>
                </p:oleObj>
              </mc:Choice>
              <mc:Fallback>
                <p:oleObj name="Ecuación" r:id="rId13" imgW="545626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1" y="5805489"/>
                        <a:ext cx="189018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5765800" y="5788026"/>
          <a:ext cx="211031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cuación" r:id="rId15" imgW="609600" imgH="228600" progId="Equation.3">
                  <p:embed/>
                </p:oleObj>
              </mc:Choice>
              <mc:Fallback>
                <p:oleObj name="Ecuación" r:id="rId15" imgW="609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5788026"/>
                        <a:ext cx="2110317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060017" y="3105151"/>
          <a:ext cx="1098549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cuación" r:id="rId17" imgW="317087" imgH="215619" progId="Equation.3">
                  <p:embed/>
                </p:oleObj>
              </mc:Choice>
              <mc:Fallback>
                <p:oleObj name="Ecuación" r:id="rId17" imgW="317087" imgH="215619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017" y="3105151"/>
                        <a:ext cx="1098549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>
            <a:cxnSpLocks noChangeShapeType="1"/>
          </p:cNvCxnSpPr>
          <p:nvPr/>
        </p:nvCxnSpPr>
        <p:spPr bwMode="auto">
          <a:xfrm rot="16200000" flipV="1">
            <a:off x="7649105" y="3122085"/>
            <a:ext cx="4867275" cy="183938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8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19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59" name="5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32" name="Text Box 20"/>
          <p:cNvSpPr txBox="1">
            <a:spLocks noChangeAspect="1" noChangeArrowheads="1"/>
          </p:cNvSpPr>
          <p:nvPr/>
        </p:nvSpPr>
        <p:spPr bwMode="auto">
          <a:xfrm>
            <a:off x="776817" y="1100139"/>
            <a:ext cx="7272867" cy="454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 algn="l">
              <a:defRPr/>
            </a:pPr>
            <a:r>
              <a:rPr lang="es-A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Conservación del centro de masa</a:t>
            </a:r>
            <a:endParaRPr lang="es-ES_tradnl" sz="2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33194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pic>
        <p:nvPicPr>
          <p:cNvPr id="2" name="fuegos artificiale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30351" y="1578425"/>
            <a:ext cx="9355416" cy="5262422"/>
          </a:xfrm>
          <a:prstGeom prst="rect">
            <a:avLst/>
          </a:prstGeom>
        </p:spPr>
      </p:pic>
      <p:pic>
        <p:nvPicPr>
          <p:cNvPr id="12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5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13" name="12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Fuerzas externas y movimiento del centro de masas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28800"/>
            <a:ext cx="11233248" cy="147711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A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actúan fuerzas externas sobre un cuerpo o un conjunto de partículas, el centro de masa se mueve como si toda la masa estuviera concentrada en ese punto y sobre ella actuara una fuerza neta igual a la suma de las fuerzas externas que actúan sobre el sistema.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0711" y="3292872"/>
                <a:ext cx="3152723" cy="1210268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AR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</m:nary>
                      <m:r>
                        <a:rPr lang="es-CL" sz="30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AR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s-AR" sz="30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1" y="3292872"/>
                <a:ext cx="3152723" cy="1210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375" y="3102345"/>
            <a:ext cx="8562001" cy="28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8410"/>
            <a:ext cx="11233248" cy="435287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segunda ley de Newton tenemos:</a:t>
            </a: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nuestra masa (m) es constante:</a:t>
            </a: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Denominándose cantidad de movimiento a  </a:t>
            </a: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cantidad de movimiento es una magnitud vectorial y se mide en [kg m/s]</a:t>
            </a: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3352" y="908720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0"/>
              <p:cNvSpPr txBox="1"/>
              <p:nvPr/>
            </p:nvSpPr>
            <p:spPr>
              <a:xfrm>
                <a:off x="6628084" y="1592288"/>
                <a:ext cx="2528834" cy="837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084" y="1592288"/>
                <a:ext cx="2528834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0"/>
              <p:cNvSpPr txBox="1"/>
              <p:nvPr/>
            </p:nvSpPr>
            <p:spPr>
              <a:xfrm>
                <a:off x="5735960" y="2955013"/>
                <a:ext cx="1938608" cy="837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̅"/>
                              <m:ctrlP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2955013"/>
                <a:ext cx="1938608" cy="837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60"/>
              <p:cNvSpPr txBox="1"/>
              <p:nvPr/>
            </p:nvSpPr>
            <p:spPr>
              <a:xfrm>
                <a:off x="6682652" y="4492885"/>
                <a:ext cx="1576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L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L" sz="3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3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s-CL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L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52" y="4492885"/>
                <a:ext cx="1576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9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841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forma original en que Newton planteo su segunda ley es la siguiente: </a:t>
            </a: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C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“La fuerza neta que actúa sobre una partícula es igual a la rapidez de cambio de cantidad de movimiento de la partícula.”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3352" y="908720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0"/>
              <p:cNvSpPr txBox="1"/>
              <p:nvPr/>
            </p:nvSpPr>
            <p:spPr>
              <a:xfrm>
                <a:off x="4792277" y="3844849"/>
                <a:ext cx="2166042" cy="12102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CL" sz="3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es-CL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77" y="3844849"/>
                <a:ext cx="2166042" cy="1210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0"/>
              <p:cNvSpPr txBox="1"/>
              <p:nvPr/>
            </p:nvSpPr>
            <p:spPr>
              <a:xfrm>
                <a:off x="2267954" y="5534210"/>
                <a:ext cx="1615314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sz="25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5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AR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954" y="5534210"/>
                <a:ext cx="1615314" cy="477054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60"/>
              <p:cNvSpPr txBox="1"/>
              <p:nvPr/>
            </p:nvSpPr>
            <p:spPr>
              <a:xfrm>
                <a:off x="4998551" y="5474326"/>
                <a:ext cx="1624354" cy="5074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sz="25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5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51" y="5474326"/>
                <a:ext cx="1624354" cy="507447"/>
              </a:xfrm>
              <a:prstGeom prst="rect">
                <a:avLst/>
              </a:prstGeom>
              <a:blipFill>
                <a:blip r:embed="rId6"/>
                <a:stretch>
                  <a:fillRect b="-224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0"/>
              <p:cNvSpPr txBox="1"/>
              <p:nvPr/>
            </p:nvSpPr>
            <p:spPr>
              <a:xfrm>
                <a:off x="8053237" y="5489523"/>
                <a:ext cx="1599732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5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L" sz="25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5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237" y="5489523"/>
                <a:ext cx="1599732" cy="477054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6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258674" y="1668410"/>
                <a:ext cx="11233248" cy="43528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algn="just">
                  <a:buNone/>
                </a:pPr>
                <a:r>
                  <a:rPr lang="es-EC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Consideremos ahora una partícula sobre la cual actúa una fuerza neta constante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3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̅"/>
                            <m:ctrlPr>
                              <a:rPr lang="es-AR" sz="3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3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</m:nary>
                  </m:oMath>
                </a14:m>
                <a:r>
                  <a:rPr lang="es-EC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durante un tiempo (</a:t>
                </a:r>
                <a:r>
                  <a:rPr lang="es-EC" sz="3000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D</a:t>
                </a:r>
                <a:r>
                  <a:rPr lang="es-EC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s-EC" sz="30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). </a:t>
                </a:r>
                <a:r>
                  <a:rPr lang="es-EC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</a:t>
                </a:r>
                <a:r>
                  <a:rPr lang="es-EC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impulso</a:t>
                </a:r>
                <a:r>
                  <a:rPr lang="es-EC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la fuerza neta </a:t>
                </a:r>
                <a14:m>
                  <m:oMath xmlns:m="http://schemas.openxmlformats.org/officeDocument/2006/math">
                    <m:r>
                      <a:rPr lang="es-AR" sz="3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s-AR" sz="3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3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</m:oMath>
                </a14:m>
                <a:r>
                  <a:rPr lang="es-EC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s-EC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define como:</a:t>
                </a:r>
              </a:p>
              <a:p>
                <a:pPr marL="0" indent="0" algn="just"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v"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74" y="1668410"/>
                <a:ext cx="11233248" cy="4352878"/>
              </a:xfrm>
              <a:prstGeom prst="rect">
                <a:avLst/>
              </a:prstGeom>
              <a:blipFill>
                <a:blip r:embed="rId4"/>
                <a:stretch>
                  <a:fillRect l="-1248" t="-1821" r="-130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263352" y="908720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Impulso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0"/>
              <p:cNvSpPr txBox="1"/>
              <p:nvPr/>
            </p:nvSpPr>
            <p:spPr>
              <a:xfrm>
                <a:off x="767408" y="3267616"/>
                <a:ext cx="5205271" cy="12102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lang="es-AR" sz="3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AR" sz="3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s-CL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L" sz="3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2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AR" sz="2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CL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267616"/>
                <a:ext cx="5205271" cy="1210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797152"/>
            <a:ext cx="5529197" cy="16725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7"/>
          <a:srcRect l="6568" r="13469"/>
          <a:stretch/>
        </p:blipFill>
        <p:spPr>
          <a:xfrm>
            <a:off x="6446101" y="3064785"/>
            <a:ext cx="4248472" cy="3613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/>
              <p:nvPr/>
            </p:nvSpPr>
            <p:spPr>
              <a:xfrm>
                <a:off x="9189812" y="3844849"/>
                <a:ext cx="2000804" cy="8630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lang="es-AR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AR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s-AR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  <m:r>
                        <a:rPr lang="es-AR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AR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812" y="3844849"/>
                <a:ext cx="2000804" cy="863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1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258674" y="1668410"/>
                <a:ext cx="11233248" cy="43528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algn="just">
                  <a:buNone/>
                </a:pPr>
                <a:r>
                  <a:rPr lang="es-EC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la fuerza neta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3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̅"/>
                            <m:ctrlPr>
                              <a:rPr lang="es-AR" sz="3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3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</m:nary>
                  </m:oMath>
                </a14:m>
                <a:r>
                  <a:rPr lang="es-EC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es constante tenemos que:</a:t>
                </a:r>
              </a:p>
              <a:p>
                <a:pPr marL="0" indent="0" algn="just"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v"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74" y="1668410"/>
                <a:ext cx="11233248" cy="4352878"/>
              </a:xfrm>
              <a:prstGeom prst="rect">
                <a:avLst/>
              </a:prstGeom>
              <a:blipFill>
                <a:blip r:embed="rId4"/>
                <a:stretch>
                  <a:fillRect l="-1248" t="-1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263352" y="908720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Impulso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0"/>
              <p:cNvSpPr txBox="1"/>
              <p:nvPr/>
            </p:nvSpPr>
            <p:spPr>
              <a:xfrm>
                <a:off x="470635" y="4287330"/>
                <a:ext cx="7065525" cy="10265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lang="es-AR" sz="3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L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L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L" sz="3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̅"/>
                          <m:ctrlPr>
                            <a:rPr lang="es-AR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s-CL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5" y="4287330"/>
                <a:ext cx="7065525" cy="1026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0"/>
              <p:cNvSpPr txBox="1"/>
              <p:nvPr/>
            </p:nvSpPr>
            <p:spPr>
              <a:xfrm>
                <a:off x="486156" y="2369668"/>
                <a:ext cx="3958071" cy="12102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nary>
                      <m:r>
                        <a:rPr lang="es-CL" sz="3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̅"/>
                              <m:ctrlPr>
                                <a:rPr lang="es-CL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3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L" sz="3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L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0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3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" y="2369668"/>
                <a:ext cx="3958071" cy="12102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12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841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3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 cambio de la cantidad de movimiento de una partícula durante un intervalo de tiempo es igual al impulso de la fuerza neta que actúa sobre la partícula durante ese intervalo.”</a:t>
            </a: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impulso, al igual que la cantidad de movimiento es una magnitud vectorial y se mide en [kg m/s]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63352" y="908720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Teorema de Impulso y Cantidad de Movimiento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60"/>
              <p:cNvSpPr txBox="1"/>
              <p:nvPr/>
            </p:nvSpPr>
            <p:spPr>
              <a:xfrm>
                <a:off x="4039094" y="3584049"/>
                <a:ext cx="367240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acc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3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s-AR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0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̅"/>
                          <m:ctrlP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s-CL" sz="3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094" y="3584049"/>
                <a:ext cx="36724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4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Marcador de contenido 2"/>
          <p:cNvSpPr txBox="1">
            <a:spLocks/>
          </p:cNvSpPr>
          <p:nvPr/>
        </p:nvSpPr>
        <p:spPr>
          <a:xfrm>
            <a:off x="258674" y="980728"/>
            <a:ext cx="11758702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None/>
            </a:pPr>
            <a:r>
              <a:rPr lang="es-EC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  <a:p>
            <a:pPr marL="0" indent="0" algn="just">
              <a:buNone/>
            </a:pPr>
            <a:r>
              <a:rPr lang="es-EC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un cuerpo de m=2 kg  actúa una fuerza de 10 N. Calcular la velocidad que tendrá al cabo de 10 s. Suponer una velocidad inicial de 0 m/s y no hay rozamiento. 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r="4865"/>
          <a:stretch/>
        </p:blipFill>
        <p:spPr>
          <a:xfrm>
            <a:off x="2029985" y="2199276"/>
            <a:ext cx="8216080" cy="46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10" ma:contentTypeDescription="Create a new document." ma:contentTypeScope="" ma:versionID="b7c5ab59c5810d7b4c3b24dd47f21e49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d796707932b2f9a3bd7fe61e3a73528b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0BCBA-5C76-4B29-B0EE-44859C07DF2D}"/>
</file>

<file path=customXml/itemProps2.xml><?xml version="1.0" encoding="utf-8"?>
<ds:datastoreItem xmlns:ds="http://schemas.openxmlformats.org/officeDocument/2006/customXml" ds:itemID="{3B24A73F-BA5D-4BA8-B3DE-8FA8FF449A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103A8E-C1EB-4C00-9B50-97B2A4B7E2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15711</TotalTime>
  <Words>1316</Words>
  <Application>Microsoft Office PowerPoint</Application>
  <PresentationFormat>Panorámica</PresentationFormat>
  <Paragraphs>237</Paragraphs>
  <Slides>39</Slides>
  <Notes>39</Notes>
  <HiddenSlides>2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Uade</vt:lpstr>
      <vt:lpstr>FÍSICA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DepositoGT</cp:lastModifiedBy>
  <cp:revision>795</cp:revision>
  <dcterms:created xsi:type="dcterms:W3CDTF">2022-08-28T12:02:23Z</dcterms:created>
  <dcterms:modified xsi:type="dcterms:W3CDTF">2024-06-12T15:54:37Z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