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handoutMasterIdLst>
    <p:handoutMasterId r:id="rId29"/>
  </p:handoutMasterIdLst>
  <p:sldIdLst>
    <p:sldId id="419" r:id="rId2"/>
    <p:sldId id="428" r:id="rId3"/>
    <p:sldId id="404" r:id="rId4"/>
    <p:sldId id="429" r:id="rId5"/>
    <p:sldId id="430" r:id="rId6"/>
    <p:sldId id="433" r:id="rId7"/>
    <p:sldId id="432" r:id="rId8"/>
    <p:sldId id="434" r:id="rId9"/>
    <p:sldId id="437" r:id="rId10"/>
    <p:sldId id="438" r:id="rId11"/>
    <p:sldId id="439" r:id="rId12"/>
    <p:sldId id="440" r:id="rId13"/>
    <p:sldId id="441" r:id="rId14"/>
    <p:sldId id="443" r:id="rId15"/>
    <p:sldId id="445" r:id="rId16"/>
    <p:sldId id="446" r:id="rId17"/>
    <p:sldId id="447" r:id="rId18"/>
    <p:sldId id="452" r:id="rId19"/>
    <p:sldId id="449" r:id="rId20"/>
    <p:sldId id="451" r:id="rId21"/>
    <p:sldId id="455" r:id="rId22"/>
    <p:sldId id="453" r:id="rId23"/>
    <p:sldId id="454" r:id="rId24"/>
    <p:sldId id="456" r:id="rId25"/>
    <p:sldId id="459" r:id="rId26"/>
    <p:sldId id="458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5A41-688D-4F67-BF1B-91BA37C4D3DA}" type="datetimeFigureOut">
              <a:rPr lang="es-ES" smtClean="0"/>
              <a:pPr/>
              <a:t>02/06/2023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7396-FCC3-42C2-B0D6-DC8C54D4EA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611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2FAFD-F5AF-4C06-8B5F-7F57C96BE54B}" type="datetimeFigureOut">
              <a:rPr lang="es-ES" smtClean="0"/>
              <a:pPr/>
              <a:t>02/06/2023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DFCC1-1E86-4817-9FDE-E76A9634A9F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92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468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837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42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16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735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58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705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628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1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02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7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2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75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757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460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024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659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045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82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18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5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6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621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65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63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DFCC1-1E86-4817-9FDE-E76A9634A9F0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7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editar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2687A8-42B3-4040-84F2-8CB6B006681C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26D1-D94C-426A-A83A-CB0A6C232D4A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7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BE54-ABBF-4A67-81C4-903CE5096BBE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69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8ABC-61C6-48EE-B322-5D45091961B7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7070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7A75-6BA7-412F-AE1B-8925679FF4CF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7 Cheurón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42926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C5F-0B08-4A94-A369-15FE9A15016B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892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CE10-76B1-4AA6-85FB-1D6B7DAFCF5A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11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C0E28-CE2D-48AE-8645-88E5CC155388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4169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094-3916-452B-B7AB-405D4074EF8B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4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Editar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02348D6-42D9-4BE7-B3D6-7792E42F103A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135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Editar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8EF6A5-1E76-4513-A34E-26B2823ED5E2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10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12 Cheurón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72166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14 Conector recto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6827EA3-9B47-443E-91B0-A49F570F1B10}" type="datetime1">
              <a:rPr lang="es-ES" smtClean="0"/>
              <a:pPr/>
              <a:t>02/06/2023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ES" smtClean="0"/>
              <a:t>Ing. Aer. Walid HANNA</a:t>
            </a: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4AEEF11-18D4-4A61-B2F1-C521316054C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8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het.colorado.edu/sims/html/energy-skate-park-basics/latest/energy-skate-park-basics_es.html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phet.colorado.edu/sims/html/energ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524000" y="2130426"/>
            <a:ext cx="8786842" cy="938535"/>
          </a:xfrm>
        </p:spPr>
        <p:txBody>
          <a:bodyPr>
            <a:noAutofit/>
          </a:bodyPr>
          <a:lstStyle/>
          <a:p>
            <a:pPr algn="ctr"/>
            <a:r>
              <a:rPr lang="es-ES" sz="8000" dirty="0"/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09786" y="3886200"/>
            <a:ext cx="7929618" cy="1752600"/>
          </a:xfrm>
        </p:spPr>
        <p:txBody>
          <a:bodyPr/>
          <a:lstStyle/>
          <a:p>
            <a:r>
              <a:rPr lang="es-ES" b="1" i="1" dirty="0" smtClean="0">
                <a:solidFill>
                  <a:srgbClr val="FF0000"/>
                </a:solidFill>
              </a:rPr>
              <a:t>Trabajo, Energía y Potencia</a:t>
            </a:r>
            <a:endParaRPr lang="es-ES" b="1" i="1" dirty="0">
              <a:solidFill>
                <a:srgbClr val="FF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EEF11-18D4-4A61-B2F1-C521316054C1}" type="slidenum">
              <a:rPr lang="es-ES" smtClean="0"/>
              <a:pPr/>
              <a:t>1</a:t>
            </a:fld>
            <a:endParaRPr lang="es-ES"/>
          </a:p>
        </p:txBody>
      </p:sp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2000232" cy="11471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99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object 18"/>
          <p:cNvSpPr txBox="1"/>
          <p:nvPr/>
        </p:nvSpPr>
        <p:spPr>
          <a:xfrm>
            <a:off x="337039" y="3096465"/>
            <a:ext cx="6087582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75" y="980728"/>
            <a:ext cx="8376865" cy="577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object 18"/>
          <p:cNvSpPr txBox="1"/>
          <p:nvPr/>
        </p:nvSpPr>
        <p:spPr>
          <a:xfrm>
            <a:off x="337039" y="3096465"/>
            <a:ext cx="6087582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51" y="1078978"/>
            <a:ext cx="5668961" cy="1413918"/>
          </a:xfrm>
          <a:prstGeom prst="rect">
            <a:avLst/>
          </a:prstGeom>
        </p:spPr>
      </p:pic>
      <p:sp>
        <p:nvSpPr>
          <p:cNvPr id="8" name="object 7"/>
          <p:cNvSpPr txBox="1"/>
          <p:nvPr/>
        </p:nvSpPr>
        <p:spPr>
          <a:xfrm>
            <a:off x="47328" y="2717769"/>
            <a:ext cx="9505056" cy="3131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780">
              <a:lnSpc>
                <a:spcPct val="100000"/>
              </a:lnSpc>
            </a:pPr>
            <a:r>
              <a:rPr lang="es-AR" sz="2000" u="sng" dirty="0" smtClean="0">
                <a:latin typeface="Times New Roman"/>
                <a:cs typeface="Times New Roman"/>
              </a:rPr>
              <a:t>Conclusiones:</a:t>
            </a:r>
          </a:p>
          <a:p>
            <a:pPr marL="48768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obre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pondi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</a:t>
            </a:r>
            <a:r>
              <a:rPr sz="20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rza</a:t>
            </a:r>
            <a:r>
              <a:rPr sz="20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20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sz="20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</a:t>
            </a:r>
            <a:r>
              <a:rPr sz="20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rza</a:t>
            </a:r>
            <a:r>
              <a:rPr sz="20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oza</a:t>
            </a:r>
            <a:r>
              <a:rPr sz="2000" spc="-2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s-AR"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agni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sz="2000" spc="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agn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2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r>
              <a:rPr sz="2000" spc="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</a:t>
            </a:r>
            <a:r>
              <a:rPr sz="2000" spc="-1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2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igua</a:t>
            </a:r>
            <a:r>
              <a:rPr sz="20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neto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AR"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8768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768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</a:t>
            </a:r>
            <a:r>
              <a:rPr sz="20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0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ovi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nto</a:t>
            </a:r>
            <a:r>
              <a:rPr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sz="20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erla</a:t>
            </a:r>
            <a:r>
              <a:rPr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0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b="1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idad</a:t>
            </a:r>
            <a:r>
              <a:rPr sz="2000" b="1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b="1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20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b="1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ante</a:t>
            </a:r>
            <a:r>
              <a:rPr sz="2000" b="1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sz="20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000" spc="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opu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que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rza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oza</a:t>
            </a:r>
            <a:r>
              <a:rPr sz="20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rza</a:t>
            </a:r>
            <a:r>
              <a:rPr sz="2000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0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enor</a:t>
            </a:r>
            <a:r>
              <a:rPr sz="2000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</a:t>
            </a:r>
            <a:r>
              <a:rPr sz="2000" spc="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sz="2000" spc="11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necesi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aría</a:t>
            </a:r>
            <a:r>
              <a:rPr sz="20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caja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object 18"/>
          <p:cNvSpPr txBox="1"/>
          <p:nvPr/>
        </p:nvSpPr>
        <p:spPr>
          <a:xfrm>
            <a:off x="337039" y="3096465"/>
            <a:ext cx="6087582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19336" y="1756689"/>
            <a:ext cx="9505056" cy="607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76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AR" sz="2400" dirty="0" smtClean="0">
                <a:latin typeface="Times New Roman"/>
                <a:cs typeface="Times New Roman"/>
              </a:rPr>
              <a:t>La Potencia es la </a:t>
            </a:r>
            <a:r>
              <a:rPr lang="es-AR" sz="2400" b="1" i="1" dirty="0" smtClean="0">
                <a:latin typeface="Times New Roman"/>
                <a:cs typeface="Times New Roman"/>
              </a:rPr>
              <a:t>rapidez con la cual se realiza un trabajo.</a:t>
            </a:r>
          </a:p>
          <a:p>
            <a:pPr marL="144780">
              <a:lnSpc>
                <a:spcPct val="100000"/>
              </a:lnSpc>
            </a:pPr>
            <a:endParaRPr lang="es-AR" sz="2400" dirty="0" smtClean="0">
              <a:latin typeface="Times New Roman"/>
              <a:cs typeface="Times New Roman"/>
            </a:endParaRPr>
          </a:p>
          <a:p>
            <a:pPr marL="4876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AR" sz="2400" dirty="0" smtClean="0">
                <a:latin typeface="Times New Roman"/>
                <a:cs typeface="Times New Roman"/>
              </a:rPr>
              <a:t>Es una magnitud escalar. </a:t>
            </a:r>
          </a:p>
          <a:p>
            <a:pPr marL="4876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AR" sz="2400" dirty="0" smtClean="0">
                <a:latin typeface="Times New Roman"/>
                <a:cs typeface="Times New Roman"/>
              </a:rPr>
              <a:t>Su unidad en el SI es el </a:t>
            </a:r>
            <a:r>
              <a:rPr lang="es-AR" sz="2400" b="1" i="1" dirty="0" smtClean="0">
                <a:latin typeface="Times New Roman"/>
                <a:cs typeface="Times New Roman"/>
              </a:rPr>
              <a:t>watt (W)</a:t>
            </a:r>
            <a:r>
              <a:rPr lang="es-AR" sz="2400" dirty="0" smtClean="0">
                <a:latin typeface="Times New Roman"/>
                <a:cs typeface="Times New Roman"/>
              </a:rPr>
              <a:t>. </a:t>
            </a:r>
          </a:p>
          <a:p>
            <a:pPr marL="4876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AR" sz="2400" dirty="0" smtClean="0">
                <a:latin typeface="Times New Roman"/>
                <a:cs typeface="Times New Roman"/>
              </a:rPr>
              <a:t>Otra unidad muy conocida es el </a:t>
            </a:r>
            <a:r>
              <a:rPr lang="es-AR" sz="2400" b="1" i="1" dirty="0" smtClean="0">
                <a:latin typeface="Times New Roman"/>
                <a:cs typeface="Times New Roman"/>
              </a:rPr>
              <a:t>hp</a:t>
            </a:r>
            <a:r>
              <a:rPr lang="es-AR" sz="2400" dirty="0" smtClean="0">
                <a:latin typeface="Times New Roman"/>
                <a:cs typeface="Times New Roman"/>
              </a:rPr>
              <a:t> (1 hp = 746 W)</a:t>
            </a:r>
          </a:p>
          <a:p>
            <a:pPr marL="48768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Potencia 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60"/>
              <p:cNvSpPr txBox="1"/>
              <p:nvPr/>
            </p:nvSpPr>
            <p:spPr>
              <a:xfrm>
                <a:off x="2438890" y="3778221"/>
                <a:ext cx="4953254" cy="910506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𝑃𝑜𝑡𝑒𝑛𝑐𝑖𝑎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𝑤𝑎𝑡𝑡</m:t>
                          </m:r>
                        </m:e>
                      </m:d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90" y="3778221"/>
                <a:ext cx="4953254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60"/>
              <p:cNvSpPr txBox="1"/>
              <p:nvPr/>
            </p:nvSpPr>
            <p:spPr>
              <a:xfrm>
                <a:off x="1849376" y="4827001"/>
                <a:ext cx="7999177" cy="925382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𝑃𝑜𝑡𝑒𝑛𝑐𝑖𝑎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AR" sz="2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unc>
                            <m:funcPr>
                              <m:ctrlPr>
                                <a:rPr lang="es-AR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80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AR" sz="28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sz="28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func>
                        <m:funcPr>
                          <m:ctrlP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8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76" y="4827001"/>
                <a:ext cx="7999177" cy="9253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3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object 18"/>
          <p:cNvSpPr txBox="1"/>
          <p:nvPr/>
        </p:nvSpPr>
        <p:spPr>
          <a:xfrm>
            <a:off x="337039" y="3096465"/>
            <a:ext cx="6087582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4680" y="1704031"/>
            <a:ext cx="106858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 algn="just"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ía</a:t>
            </a:r>
            <a:r>
              <a:rPr lang="es-AR" sz="2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lang="es-AR"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AR" sz="2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s-AR" sz="2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s-AR" sz="2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íf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s-AR"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s-AR"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s-AR" sz="25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AR" sz="25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c</a:t>
            </a:r>
            <a:r>
              <a:rPr lang="es-AR" sz="25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s-AR" sz="25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s-AR" sz="25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pos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los o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jet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si</a:t>
            </a:r>
            <a:r>
              <a:rPr lang="es-AR" sz="25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ts val="60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810" marR="13335" indent="-342900" algn="just">
              <a:buFont typeface="Wingdings" panose="05000000000000000000" pitchFamily="2" charset="2"/>
              <a:buChar char="v"/>
              <a:tabLst>
                <a:tab pos="328930" algn="l"/>
                <a:tab pos="768985" algn="l"/>
              </a:tabLst>
            </a:pP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AR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r>
              <a:rPr lang="es-AR" sz="2500" b="1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AR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</a:t>
            </a:r>
            <a:r>
              <a:rPr lang="es-AR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AR" sz="2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AR" sz="25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</a:t>
            </a:r>
            <a:r>
              <a:rPr lang="es-AR" sz="25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s-AR" sz="2500" b="1" i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s-AR" sz="25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lang="es-AR" sz="25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	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cambio 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s-AR"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ía </a:t>
            </a:r>
            <a:r>
              <a:rPr lang="es-AR" sz="2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lgo 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  los 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 </a:t>
            </a:r>
            <a:r>
              <a:rPr lang="es-AR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s-AR" sz="2500" b="1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41910" marR="13335" algn="just">
              <a:tabLst>
                <a:tab pos="328930" algn="l"/>
                <a:tab pos="768985" algn="l"/>
              </a:tabLst>
            </a:pPr>
            <a:endParaRPr lang="es-AR" sz="2500" b="1" i="1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" marR="13335" algn="ctr">
              <a:tabLst>
                <a:tab pos="328930" algn="l"/>
                <a:tab pos="768985" algn="l"/>
              </a:tabLst>
            </a:pPr>
            <a:r>
              <a:rPr lang="es-AR" sz="3000" b="1" i="1" spc="-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energía de un sistema mide su </a:t>
            </a:r>
            <a:r>
              <a:rPr lang="es-AR" sz="3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</a:t>
            </a:r>
            <a:r>
              <a:rPr lang="es-AR" sz="3000" b="1" i="1" spc="-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hacer trabajo. </a:t>
            </a:r>
            <a:endParaRPr lang="es-AR" sz="3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28620" y="4627943"/>
            <a:ext cx="1044789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900" algn="just">
              <a:buFont typeface="Wingdings" panose="05000000000000000000" pitchFamily="2" charset="2"/>
              <a:buChar char="v"/>
              <a:tabLst>
                <a:tab pos="299085" algn="l"/>
              </a:tabLst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energía y el trabajo se encuentran relacionadas.</a:t>
            </a: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Cinética [K]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4680" y="1704031"/>
            <a:ext cx="106858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1345" lvl="1" indent="-342900">
              <a:buFont typeface="Wingdings" panose="05000000000000000000" pitchFamily="2" charset="2"/>
              <a:buChar char="v"/>
              <a:tabLst>
                <a:tab pos="544830" algn="l"/>
                <a:tab pos="1012825" algn="l"/>
                <a:tab pos="2047875" algn="l"/>
                <a:tab pos="2482215" algn="l"/>
                <a:tab pos="4099560" algn="l"/>
                <a:tab pos="4498975" algn="l"/>
                <a:tab pos="5320665" algn="l"/>
                <a:tab pos="6430010" algn="l"/>
                <a:tab pos="7649845" algn="l"/>
              </a:tabLst>
            </a:pPr>
            <a:r>
              <a:rPr lang="es-AR" sz="2500" spc="-5" dirty="0" smtClean="0">
                <a:latin typeface="Times New Roman"/>
                <a:cs typeface="Times New Roman"/>
              </a:rPr>
              <a:t>L</a:t>
            </a:r>
            <a:r>
              <a:rPr lang="es-AR" sz="2500" dirty="0" smtClean="0">
                <a:latin typeface="Times New Roman"/>
                <a:cs typeface="Times New Roman"/>
              </a:rPr>
              <a:t>a</a:t>
            </a:r>
            <a:r>
              <a:rPr lang="es-AR" sz="2500" dirty="0">
                <a:latin typeface="Times New Roman"/>
                <a:cs typeface="Times New Roman"/>
              </a:rPr>
              <a:t>	e</a:t>
            </a:r>
            <a:r>
              <a:rPr lang="es-AR" sz="2500" spc="-15" dirty="0">
                <a:latin typeface="Times New Roman"/>
                <a:cs typeface="Times New Roman"/>
              </a:rPr>
              <a:t>n</a:t>
            </a:r>
            <a:r>
              <a:rPr lang="es-AR" sz="2500" dirty="0">
                <a:latin typeface="Times New Roman"/>
                <a:cs typeface="Times New Roman"/>
              </a:rPr>
              <a:t>e</a:t>
            </a:r>
            <a:r>
              <a:rPr lang="es-AR" sz="2500" spc="-45" dirty="0">
                <a:latin typeface="Times New Roman"/>
                <a:cs typeface="Times New Roman"/>
              </a:rPr>
              <a:t>r</a:t>
            </a:r>
            <a:r>
              <a:rPr lang="es-AR" sz="2500" dirty="0">
                <a:latin typeface="Times New Roman"/>
                <a:cs typeface="Times New Roman"/>
              </a:rPr>
              <a:t>g</a:t>
            </a:r>
            <a:r>
              <a:rPr lang="es-AR" sz="2500" spc="-10" dirty="0">
                <a:latin typeface="Times New Roman"/>
                <a:cs typeface="Times New Roman"/>
              </a:rPr>
              <a:t>í</a:t>
            </a:r>
            <a:r>
              <a:rPr lang="es-AR" sz="2500" dirty="0">
                <a:latin typeface="Times New Roman"/>
                <a:cs typeface="Times New Roman"/>
              </a:rPr>
              <a:t>a	en	</a:t>
            </a:r>
            <a:r>
              <a:rPr lang="es-AR" sz="2500" spc="-20" dirty="0">
                <a:latin typeface="Times New Roman"/>
                <a:cs typeface="Times New Roman"/>
              </a:rPr>
              <a:t>m</a:t>
            </a:r>
            <a:r>
              <a:rPr lang="es-AR" sz="2500" dirty="0">
                <a:latin typeface="Times New Roman"/>
                <a:cs typeface="Times New Roman"/>
              </a:rPr>
              <a:t>ovi</a:t>
            </a:r>
            <a:r>
              <a:rPr lang="es-AR" sz="2500" spc="-20" dirty="0">
                <a:latin typeface="Times New Roman"/>
                <a:cs typeface="Times New Roman"/>
              </a:rPr>
              <a:t>m</a:t>
            </a:r>
            <a:r>
              <a:rPr lang="es-AR" sz="2500" dirty="0">
                <a:latin typeface="Times New Roman"/>
                <a:cs typeface="Times New Roman"/>
              </a:rPr>
              <a:t>iento	se	</a:t>
            </a:r>
            <a:r>
              <a:rPr lang="es-AR" sz="2500" spc="-10" dirty="0">
                <a:latin typeface="Times New Roman"/>
                <a:cs typeface="Times New Roman"/>
              </a:rPr>
              <a:t>ll</a:t>
            </a:r>
            <a:r>
              <a:rPr lang="es-AR" sz="2500" dirty="0">
                <a:latin typeface="Times New Roman"/>
                <a:cs typeface="Times New Roman"/>
              </a:rPr>
              <a:t>ama	</a:t>
            </a:r>
            <a:r>
              <a:rPr lang="es-AR" sz="2500" b="1" dirty="0">
                <a:latin typeface="Times New Roman"/>
                <a:cs typeface="Times New Roman"/>
              </a:rPr>
              <a:t>en</a:t>
            </a:r>
            <a:r>
              <a:rPr lang="es-AR" sz="2500" b="1" spc="-15" dirty="0">
                <a:latin typeface="Times New Roman"/>
                <a:cs typeface="Times New Roman"/>
              </a:rPr>
              <a:t>e</a:t>
            </a:r>
            <a:r>
              <a:rPr lang="es-AR" sz="2500" b="1" dirty="0">
                <a:latin typeface="Times New Roman"/>
                <a:cs typeface="Times New Roman"/>
              </a:rPr>
              <a:t>rgía	</a:t>
            </a:r>
            <a:r>
              <a:rPr lang="es-AR" sz="2500" b="1" spc="-10" dirty="0">
                <a:latin typeface="Times New Roman"/>
                <a:cs typeface="Times New Roman"/>
              </a:rPr>
              <a:t>c</a:t>
            </a:r>
            <a:r>
              <a:rPr lang="es-AR" sz="2500" b="1" dirty="0">
                <a:latin typeface="Times New Roman"/>
                <a:cs typeface="Times New Roman"/>
              </a:rPr>
              <a:t>inétic</a:t>
            </a:r>
            <a:r>
              <a:rPr lang="es-AR" sz="2500" b="1" spc="-5" dirty="0">
                <a:latin typeface="Times New Roman"/>
                <a:cs typeface="Times New Roman"/>
              </a:rPr>
              <a:t>a</a:t>
            </a:r>
            <a:r>
              <a:rPr lang="es-AR" sz="2500" dirty="0">
                <a:latin typeface="Times New Roman"/>
                <a:cs typeface="Times New Roman"/>
              </a:rPr>
              <a:t>.	</a:t>
            </a:r>
            <a:r>
              <a:rPr lang="es-AR" sz="2500" spc="-20" dirty="0" smtClean="0">
                <a:latin typeface="Times New Roman"/>
                <a:cs typeface="Times New Roman"/>
              </a:rPr>
              <a:t>La </a:t>
            </a:r>
            <a:r>
              <a:rPr lang="es-AR" sz="2500" dirty="0" smtClean="0">
                <a:latin typeface="Times New Roman"/>
                <a:cs typeface="Times New Roman"/>
              </a:rPr>
              <a:t>definición</a:t>
            </a:r>
            <a:r>
              <a:rPr lang="es-AR" sz="2500" spc="-30" dirty="0" smtClean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de la</a:t>
            </a:r>
            <a:r>
              <a:rPr lang="es-AR" sz="2500" spc="-1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ene</a:t>
            </a:r>
            <a:r>
              <a:rPr lang="es-AR" sz="2500" spc="-40" dirty="0">
                <a:latin typeface="Times New Roman"/>
                <a:cs typeface="Times New Roman"/>
              </a:rPr>
              <a:t>r</a:t>
            </a:r>
            <a:r>
              <a:rPr lang="es-AR" sz="2500" dirty="0">
                <a:latin typeface="Times New Roman"/>
                <a:cs typeface="Times New Roman"/>
              </a:rPr>
              <a:t>gía</a:t>
            </a:r>
            <a:r>
              <a:rPr lang="es-AR" sz="2500" spc="-2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cinética</a:t>
            </a:r>
            <a:r>
              <a:rPr lang="es-AR" sz="2500" spc="-4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es</a:t>
            </a:r>
            <a:r>
              <a:rPr lang="es-AR" sz="2500" dirty="0" smtClean="0">
                <a:latin typeface="Times New Roman"/>
                <a:cs typeface="Times New Roman"/>
              </a:rPr>
              <a:t>:</a:t>
            </a:r>
            <a:endParaRPr lang="es-AR" sz="2500" dirty="0">
              <a:latin typeface="Times New Roman"/>
              <a:cs typeface="Times New Roman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4079776" y="2565805"/>
            <a:ext cx="2592288" cy="1080197"/>
          </a:xfrm>
          <a:custGeom>
            <a:avLst/>
            <a:gdLst/>
            <a:ahLst/>
            <a:cxnLst/>
            <a:rect l="l" t="t" r="r" b="b"/>
            <a:pathLst>
              <a:path w="1713229" h="809116">
                <a:moveTo>
                  <a:pt x="1707514" y="0"/>
                </a:moveTo>
                <a:lnTo>
                  <a:pt x="5715" y="0"/>
                </a:lnTo>
                <a:lnTo>
                  <a:pt x="0" y="5714"/>
                </a:lnTo>
                <a:lnTo>
                  <a:pt x="0" y="803528"/>
                </a:lnTo>
                <a:lnTo>
                  <a:pt x="5715" y="809116"/>
                </a:lnTo>
                <a:lnTo>
                  <a:pt x="1707514" y="809116"/>
                </a:lnTo>
                <a:lnTo>
                  <a:pt x="1712710" y="804037"/>
                </a:lnTo>
                <a:lnTo>
                  <a:pt x="8509" y="804037"/>
                </a:lnTo>
                <a:lnTo>
                  <a:pt x="5080" y="800734"/>
                </a:lnTo>
                <a:lnTo>
                  <a:pt x="5080" y="8508"/>
                </a:lnTo>
                <a:lnTo>
                  <a:pt x="8509" y="5079"/>
                </a:lnTo>
                <a:lnTo>
                  <a:pt x="1712594" y="5079"/>
                </a:lnTo>
                <a:lnTo>
                  <a:pt x="1707514" y="0"/>
                </a:lnTo>
                <a:close/>
              </a:path>
              <a:path w="1713229" h="809116">
                <a:moveTo>
                  <a:pt x="1712594" y="5079"/>
                </a:moveTo>
                <a:lnTo>
                  <a:pt x="1704721" y="5079"/>
                </a:lnTo>
                <a:lnTo>
                  <a:pt x="1708150" y="8508"/>
                </a:lnTo>
                <a:lnTo>
                  <a:pt x="1708150" y="800734"/>
                </a:lnTo>
                <a:lnTo>
                  <a:pt x="1704721" y="804037"/>
                </a:lnTo>
                <a:lnTo>
                  <a:pt x="1712710" y="804037"/>
                </a:lnTo>
                <a:lnTo>
                  <a:pt x="1713229" y="803528"/>
                </a:lnTo>
                <a:lnTo>
                  <a:pt x="1713229" y="5714"/>
                </a:lnTo>
                <a:lnTo>
                  <a:pt x="1712594" y="5079"/>
                </a:lnTo>
                <a:close/>
              </a:path>
              <a:path w="1713229" h="809116">
                <a:moveTo>
                  <a:pt x="1701927" y="10159"/>
                </a:moveTo>
                <a:lnTo>
                  <a:pt x="11303" y="10159"/>
                </a:lnTo>
                <a:lnTo>
                  <a:pt x="10160" y="11302"/>
                </a:lnTo>
                <a:lnTo>
                  <a:pt x="10160" y="797813"/>
                </a:lnTo>
                <a:lnTo>
                  <a:pt x="11303" y="798957"/>
                </a:lnTo>
                <a:lnTo>
                  <a:pt x="1701927" y="798957"/>
                </a:lnTo>
                <a:lnTo>
                  <a:pt x="1703070" y="797813"/>
                </a:lnTo>
                <a:lnTo>
                  <a:pt x="1703070" y="783716"/>
                </a:lnTo>
                <a:lnTo>
                  <a:pt x="25400" y="783716"/>
                </a:lnTo>
                <a:lnTo>
                  <a:pt x="25400" y="25400"/>
                </a:lnTo>
                <a:lnTo>
                  <a:pt x="1703070" y="25400"/>
                </a:lnTo>
                <a:lnTo>
                  <a:pt x="1703070" y="11302"/>
                </a:lnTo>
                <a:lnTo>
                  <a:pt x="1701927" y="10159"/>
                </a:lnTo>
                <a:close/>
              </a:path>
              <a:path w="1713229" h="809116">
                <a:moveTo>
                  <a:pt x="1703070" y="25400"/>
                </a:moveTo>
                <a:lnTo>
                  <a:pt x="1687829" y="25400"/>
                </a:lnTo>
                <a:lnTo>
                  <a:pt x="1687829" y="783716"/>
                </a:lnTo>
                <a:lnTo>
                  <a:pt x="1703070" y="783716"/>
                </a:lnTo>
                <a:lnTo>
                  <a:pt x="170307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4079776" y="2617953"/>
                <a:ext cx="2664296" cy="956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AR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sz="3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30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es-AR" sz="3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AR" sz="3000" dirty="0">
                          <a:latin typeface="Cambria Math"/>
                          <a:cs typeface="Cambria Math"/>
                        </a:rPr>
                        <m:t>𝑣</m:t>
                      </m:r>
                      <m:r>
                        <m:rPr>
                          <m:nor/>
                        </m:rPr>
                        <a:rPr lang="es-AR" sz="3000" spc="52" baseline="28571" dirty="0">
                          <a:latin typeface="Cambria Math"/>
                          <a:cs typeface="Cambria Math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2617953"/>
                <a:ext cx="2664296" cy="95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/>
          <p:cNvSpPr/>
          <p:nvPr/>
        </p:nvSpPr>
        <p:spPr>
          <a:xfrm>
            <a:off x="551384" y="4221088"/>
            <a:ext cx="950505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AR" sz="2500" spc="-5" dirty="0">
                <a:latin typeface="Times New Roman"/>
                <a:cs typeface="Times New Roman"/>
              </a:rPr>
              <a:t>L</a:t>
            </a:r>
            <a:r>
              <a:rPr lang="es-AR" sz="2500" dirty="0">
                <a:latin typeface="Times New Roman"/>
                <a:cs typeface="Times New Roman"/>
              </a:rPr>
              <a:t>a</a:t>
            </a:r>
            <a:r>
              <a:rPr lang="es-AR" sz="2500" spc="170" dirty="0">
                <a:latin typeface="Times New Roman"/>
                <a:cs typeface="Times New Roman"/>
              </a:rPr>
              <a:t> </a:t>
            </a:r>
            <a:r>
              <a:rPr lang="es-AR" sz="2500" b="1" dirty="0">
                <a:latin typeface="Times New Roman"/>
                <a:cs typeface="Times New Roman"/>
              </a:rPr>
              <a:t>E</a:t>
            </a:r>
            <a:r>
              <a:rPr lang="es-AR" sz="2500" b="1" spc="-10" dirty="0">
                <a:latin typeface="Times New Roman"/>
                <a:cs typeface="Times New Roman"/>
              </a:rPr>
              <a:t>n</a:t>
            </a:r>
            <a:r>
              <a:rPr lang="es-AR" sz="2500" b="1" dirty="0">
                <a:latin typeface="Times New Roman"/>
                <a:cs typeface="Times New Roman"/>
              </a:rPr>
              <a:t>er</a:t>
            </a:r>
            <a:r>
              <a:rPr lang="es-AR" sz="2500" b="1" spc="-10" dirty="0">
                <a:latin typeface="Times New Roman"/>
                <a:cs typeface="Times New Roman"/>
              </a:rPr>
              <a:t>g</a:t>
            </a:r>
            <a:r>
              <a:rPr lang="es-AR" sz="2500" b="1" dirty="0">
                <a:latin typeface="Times New Roman"/>
                <a:cs typeface="Times New Roman"/>
              </a:rPr>
              <a:t>ía</a:t>
            </a:r>
            <a:r>
              <a:rPr lang="es-AR" sz="2500" b="1" spc="160" dirty="0">
                <a:latin typeface="Times New Roman"/>
                <a:cs typeface="Times New Roman"/>
              </a:rPr>
              <a:t> </a:t>
            </a:r>
            <a:r>
              <a:rPr lang="es-AR" sz="2500" b="1" dirty="0">
                <a:latin typeface="Times New Roman"/>
                <a:cs typeface="Times New Roman"/>
              </a:rPr>
              <a:t>Cinética</a:t>
            </a:r>
            <a:r>
              <a:rPr lang="es-AR" sz="2500" b="1" spc="16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de</a:t>
            </a:r>
            <a:r>
              <a:rPr lang="es-AR" sz="2500" spc="15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un</a:t>
            </a:r>
            <a:r>
              <a:rPr lang="es-AR" sz="2500" spc="16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ob</a:t>
            </a:r>
            <a:r>
              <a:rPr lang="es-AR" sz="2500" spc="-10" dirty="0">
                <a:latin typeface="Times New Roman"/>
                <a:cs typeface="Times New Roman"/>
              </a:rPr>
              <a:t>je</a:t>
            </a:r>
            <a:r>
              <a:rPr lang="es-AR" sz="2500" dirty="0">
                <a:latin typeface="Times New Roman"/>
                <a:cs typeface="Times New Roman"/>
              </a:rPr>
              <a:t>to</a:t>
            </a:r>
            <a:r>
              <a:rPr lang="es-AR" sz="2500" spc="175" dirty="0">
                <a:latin typeface="Times New Roman"/>
                <a:cs typeface="Times New Roman"/>
              </a:rPr>
              <a:t> </a:t>
            </a:r>
            <a:r>
              <a:rPr lang="es-AR" sz="2500" spc="-10" dirty="0">
                <a:latin typeface="Times New Roman"/>
                <a:cs typeface="Times New Roman"/>
              </a:rPr>
              <a:t>e</a:t>
            </a:r>
            <a:r>
              <a:rPr lang="es-AR" sz="2500" dirty="0">
                <a:latin typeface="Times New Roman"/>
                <a:cs typeface="Times New Roman"/>
              </a:rPr>
              <a:t>s</a:t>
            </a:r>
            <a:r>
              <a:rPr lang="es-AR" sz="2500" spc="17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el</a:t>
            </a:r>
            <a:r>
              <a:rPr lang="es-AR" sz="2500" spc="16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tra</a:t>
            </a:r>
            <a:r>
              <a:rPr lang="es-AR" sz="2500" spc="-15" dirty="0">
                <a:latin typeface="Times New Roman"/>
                <a:cs typeface="Times New Roman"/>
              </a:rPr>
              <a:t>b</a:t>
            </a:r>
            <a:r>
              <a:rPr lang="es-AR" sz="2500" dirty="0">
                <a:latin typeface="Times New Roman"/>
                <a:cs typeface="Times New Roman"/>
              </a:rPr>
              <a:t>ajo</a:t>
            </a:r>
            <a:r>
              <a:rPr lang="es-AR" sz="2500" spc="14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que</a:t>
            </a:r>
            <a:r>
              <a:rPr lang="es-AR" sz="2500" spc="17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éste</a:t>
            </a:r>
            <a:r>
              <a:rPr lang="es-AR" sz="2500" spc="15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pu</a:t>
            </a:r>
            <a:r>
              <a:rPr lang="es-AR" sz="2500" spc="-10" dirty="0">
                <a:latin typeface="Times New Roman"/>
                <a:cs typeface="Times New Roman"/>
              </a:rPr>
              <a:t>e</a:t>
            </a:r>
            <a:r>
              <a:rPr lang="es-AR" sz="2500" dirty="0">
                <a:latin typeface="Times New Roman"/>
                <a:cs typeface="Times New Roman"/>
              </a:rPr>
              <a:t>de re</a:t>
            </a:r>
            <a:r>
              <a:rPr lang="es-AR" sz="2500" spc="-10" dirty="0">
                <a:latin typeface="Times New Roman"/>
                <a:cs typeface="Times New Roman"/>
              </a:rPr>
              <a:t>a</a:t>
            </a:r>
            <a:r>
              <a:rPr lang="es-AR" sz="2500" dirty="0">
                <a:latin typeface="Times New Roman"/>
                <a:cs typeface="Times New Roman"/>
              </a:rPr>
              <a:t>li</a:t>
            </a:r>
            <a:r>
              <a:rPr lang="es-AR" sz="2500" spc="-15" dirty="0">
                <a:latin typeface="Times New Roman"/>
                <a:cs typeface="Times New Roman"/>
              </a:rPr>
              <a:t>z</a:t>
            </a:r>
            <a:r>
              <a:rPr lang="es-AR" sz="2500" dirty="0">
                <a:latin typeface="Times New Roman"/>
                <a:cs typeface="Times New Roman"/>
              </a:rPr>
              <a:t>ar </a:t>
            </a:r>
            <a:r>
              <a:rPr lang="es-AR" sz="2500" spc="-13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en </a:t>
            </a:r>
            <a:r>
              <a:rPr lang="es-AR" sz="2500" spc="-14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virtud </a:t>
            </a:r>
            <a:r>
              <a:rPr lang="es-AR" sz="2500" spc="-130" dirty="0">
                <a:latin typeface="Times New Roman"/>
                <a:cs typeface="Times New Roman"/>
              </a:rPr>
              <a:t> </a:t>
            </a:r>
            <a:r>
              <a:rPr lang="es-AR" sz="2500" spc="-15" dirty="0">
                <a:latin typeface="Times New Roman"/>
                <a:cs typeface="Times New Roman"/>
              </a:rPr>
              <a:t>d</a:t>
            </a:r>
            <a:r>
              <a:rPr lang="es-AR" sz="2500" dirty="0">
                <a:latin typeface="Times New Roman"/>
                <a:cs typeface="Times New Roman"/>
              </a:rPr>
              <a:t>e </a:t>
            </a:r>
            <a:r>
              <a:rPr lang="es-AR" sz="2500" spc="-130" dirty="0">
                <a:latin typeface="Times New Roman"/>
                <a:cs typeface="Times New Roman"/>
              </a:rPr>
              <a:t> </a:t>
            </a:r>
            <a:r>
              <a:rPr lang="es-AR" sz="2500" dirty="0" smtClean="0">
                <a:latin typeface="Times New Roman"/>
                <a:cs typeface="Times New Roman"/>
              </a:rPr>
              <a:t>su </a:t>
            </a:r>
            <a:r>
              <a:rPr lang="es-AR" sz="2500" spc="-20" dirty="0" smtClean="0">
                <a:latin typeface="Times New Roman"/>
                <a:cs typeface="Times New Roman"/>
              </a:rPr>
              <a:t>m</a:t>
            </a:r>
            <a:r>
              <a:rPr lang="es-AR" sz="2500" dirty="0" smtClean="0">
                <a:latin typeface="Times New Roman"/>
                <a:cs typeface="Times New Roman"/>
              </a:rPr>
              <a:t>ovi</a:t>
            </a:r>
            <a:r>
              <a:rPr lang="es-AR" sz="2500" spc="-15" dirty="0" smtClean="0">
                <a:latin typeface="Times New Roman"/>
                <a:cs typeface="Times New Roman"/>
              </a:rPr>
              <a:t>m</a:t>
            </a:r>
            <a:r>
              <a:rPr lang="es-AR" sz="2500" dirty="0" smtClean="0">
                <a:latin typeface="Times New Roman"/>
                <a:cs typeface="Times New Roman"/>
              </a:rPr>
              <a:t>ien</a:t>
            </a:r>
            <a:r>
              <a:rPr lang="es-AR" sz="2500" spc="-10" dirty="0" smtClean="0">
                <a:latin typeface="Times New Roman"/>
                <a:cs typeface="Times New Roman"/>
              </a:rPr>
              <a:t>t</a:t>
            </a:r>
            <a:r>
              <a:rPr lang="es-AR" sz="2500" dirty="0" smtClean="0">
                <a:latin typeface="Times New Roman"/>
                <a:cs typeface="Times New Roman"/>
              </a:rPr>
              <a:t>o</a:t>
            </a:r>
            <a:r>
              <a:rPr lang="es-AR" sz="2500" dirty="0">
                <a:latin typeface="Times New Roman"/>
                <a:cs typeface="Times New Roman"/>
              </a:rPr>
              <a:t>. </a:t>
            </a:r>
            <a:r>
              <a:rPr lang="es-AR" sz="2500" spc="-13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Siendo </a:t>
            </a:r>
            <a:r>
              <a:rPr lang="es-AR" sz="2500" spc="-150" dirty="0">
                <a:latin typeface="Times New Roman"/>
                <a:cs typeface="Times New Roman"/>
              </a:rPr>
              <a:t> </a:t>
            </a:r>
            <a:r>
              <a:rPr lang="es-AR" sz="2500" b="1" i="1" dirty="0">
                <a:latin typeface="Times New Roman"/>
                <a:cs typeface="Times New Roman"/>
              </a:rPr>
              <a:t>m   </a:t>
            </a:r>
            <a:r>
              <a:rPr lang="es-AR" sz="2500" b="1" i="1" spc="-28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la </a:t>
            </a:r>
            <a:r>
              <a:rPr lang="es-AR" sz="2500" spc="-130" dirty="0">
                <a:latin typeface="Times New Roman"/>
                <a:cs typeface="Times New Roman"/>
              </a:rPr>
              <a:t> </a:t>
            </a:r>
            <a:r>
              <a:rPr lang="es-AR" sz="2500" spc="-20" dirty="0">
                <a:latin typeface="Times New Roman"/>
                <a:cs typeface="Times New Roman"/>
              </a:rPr>
              <a:t>m</a:t>
            </a:r>
            <a:r>
              <a:rPr lang="es-AR" sz="2500" dirty="0">
                <a:latin typeface="Times New Roman"/>
                <a:cs typeface="Times New Roman"/>
              </a:rPr>
              <a:t>asa </a:t>
            </a:r>
            <a:r>
              <a:rPr lang="es-AR" sz="2500" spc="-14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d</a:t>
            </a:r>
            <a:r>
              <a:rPr lang="es-AR" sz="2500" spc="-10" dirty="0">
                <a:latin typeface="Times New Roman"/>
                <a:cs typeface="Times New Roman"/>
              </a:rPr>
              <a:t>e</a:t>
            </a:r>
            <a:r>
              <a:rPr lang="es-AR" sz="2500" dirty="0">
                <a:latin typeface="Times New Roman"/>
                <a:cs typeface="Times New Roman"/>
              </a:rPr>
              <a:t>l objeto,</a:t>
            </a:r>
            <a:r>
              <a:rPr lang="es-AR" sz="2500" spc="-1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y </a:t>
            </a:r>
            <a:r>
              <a:rPr lang="es-AR" sz="2500" b="1" i="1" dirty="0">
                <a:latin typeface="Times New Roman"/>
                <a:cs typeface="Times New Roman"/>
              </a:rPr>
              <a:t>v</a:t>
            </a:r>
            <a:r>
              <a:rPr lang="es-AR" sz="2500" b="1" i="1" spc="-1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el</a:t>
            </a:r>
            <a:r>
              <a:rPr lang="es-AR" sz="2500" spc="-10" dirty="0">
                <a:latin typeface="Times New Roman"/>
                <a:cs typeface="Times New Roman"/>
              </a:rPr>
              <a:t> </a:t>
            </a:r>
            <a:r>
              <a:rPr lang="es-AR" sz="2500" spc="-20" dirty="0">
                <a:latin typeface="Times New Roman"/>
                <a:cs typeface="Times New Roman"/>
              </a:rPr>
              <a:t>m</a:t>
            </a:r>
            <a:r>
              <a:rPr lang="es-AR" sz="2500" dirty="0">
                <a:latin typeface="Times New Roman"/>
                <a:cs typeface="Times New Roman"/>
              </a:rPr>
              <a:t>ódulo</a:t>
            </a:r>
            <a:r>
              <a:rPr lang="es-AR" sz="2500" spc="15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de</a:t>
            </a:r>
            <a:r>
              <a:rPr lang="es-AR" sz="2500" spc="-10" dirty="0">
                <a:latin typeface="Times New Roman"/>
                <a:cs typeface="Times New Roman"/>
              </a:rPr>
              <a:t> </a:t>
            </a:r>
            <a:r>
              <a:rPr lang="es-AR" sz="2500" dirty="0">
                <a:latin typeface="Times New Roman"/>
                <a:cs typeface="Times New Roman"/>
              </a:rPr>
              <a:t>su </a:t>
            </a:r>
            <a:r>
              <a:rPr lang="es-AR" sz="2500" dirty="0" smtClean="0">
                <a:latin typeface="Times New Roman"/>
                <a:cs typeface="Times New Roman"/>
              </a:rPr>
              <a:t>velocida</a:t>
            </a:r>
            <a:r>
              <a:rPr lang="es-AR" sz="2500" spc="10" dirty="0" smtClean="0">
                <a:latin typeface="Times New Roman"/>
                <a:cs typeface="Times New Roman"/>
              </a:rPr>
              <a:t>d (rapidez).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4962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6" name="Grupo 5"/>
          <p:cNvGrpSpPr/>
          <p:nvPr/>
        </p:nvGrpSpPr>
        <p:grpSpPr>
          <a:xfrm>
            <a:off x="1559496" y="4221088"/>
            <a:ext cx="7958827" cy="1368152"/>
            <a:chOff x="5249248" y="3573016"/>
            <a:chExt cx="7958827" cy="1083865"/>
          </a:xfrm>
        </p:grpSpPr>
        <p:sp>
          <p:nvSpPr>
            <p:cNvPr id="11" name="object 4"/>
            <p:cNvSpPr/>
            <p:nvPr/>
          </p:nvSpPr>
          <p:spPr>
            <a:xfrm>
              <a:off x="5249248" y="3573016"/>
              <a:ext cx="7958827" cy="998692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5369327" y="3700209"/>
                  <a:ext cx="7471789" cy="956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AR" sz="3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sSub>
                          <m:sSubPr>
                            <m:ctrlPr>
                              <a:rPr lang="es-AR" sz="3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AR" sz="3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sz="3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s-AR" sz="300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3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AR" sz="3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  <m:sup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sz="3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AR" sz="3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AR" sz="3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CL" sz="3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9327" y="3700209"/>
                  <a:ext cx="7471789" cy="956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ángulo 2"/>
          <p:cNvSpPr/>
          <p:nvPr/>
        </p:nvSpPr>
        <p:spPr>
          <a:xfrm>
            <a:off x="119336" y="1043944"/>
            <a:ext cx="9937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s-AR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Teorema </a:t>
            </a: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del Trabajo y la </a:t>
            </a:r>
            <a:r>
              <a:rPr lang="es-AR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Energía cinética:</a:t>
            </a:r>
            <a:endParaRPr lang="es-AR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34"/>
              </a:spcBef>
            </a:pPr>
            <a:endParaRPr lang="es-AR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s-AR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1679575" y="2030446"/>
            <a:ext cx="7282815" cy="1815846"/>
          </a:xfrm>
          <a:custGeom>
            <a:avLst/>
            <a:gdLst/>
            <a:ahLst/>
            <a:cxnLst/>
            <a:rect l="l" t="t" r="r" b="b"/>
            <a:pathLst>
              <a:path w="7282815" h="1815846">
                <a:moveTo>
                  <a:pt x="0" y="1815846"/>
                </a:moveTo>
                <a:lnTo>
                  <a:pt x="7282815" y="1815846"/>
                </a:lnTo>
                <a:lnTo>
                  <a:pt x="7282815" y="0"/>
                </a:lnTo>
                <a:lnTo>
                  <a:pt x="0" y="0"/>
                </a:lnTo>
                <a:lnTo>
                  <a:pt x="0" y="1815846"/>
                </a:lnTo>
                <a:close/>
              </a:path>
            </a:pathLst>
          </a:custGeom>
          <a:ln w="19050">
            <a:solidFill>
              <a:srgbClr val="375F9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/>
          <p:cNvSpPr txBox="1"/>
          <p:nvPr/>
        </p:nvSpPr>
        <p:spPr>
          <a:xfrm>
            <a:off x="1766493" y="2053306"/>
            <a:ext cx="7108190" cy="173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" algn="just"/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sz="2800" b="1" i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abajo</a:t>
            </a:r>
            <a:r>
              <a:rPr sz="2800" b="1" i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sz="2800" b="1" i="1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r>
              <a:rPr sz="2800" b="1" i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actúan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amie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oria, es igual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</a:t>
            </a:r>
            <a:r>
              <a:rPr sz="2800" b="1" i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2800" b="1" i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800" b="1" i="1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sz="2800" b="1" i="1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b="1" i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i="1" spc="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sz="2800" b="1" i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28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tica</a:t>
            </a:r>
            <a:r>
              <a:rPr sz="2800" b="1" i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119336" y="1043944"/>
            <a:ext cx="99371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s-AR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Teorema </a:t>
            </a:r>
            <a:r>
              <a:rPr lang="es-AR" sz="3000" b="1" u="sng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del Trabajo y la </a:t>
            </a:r>
            <a:r>
              <a:rPr lang="es-AR" sz="3000" b="1" u="sng" dirty="0" smtClean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Energía cinética:</a:t>
            </a:r>
            <a:endParaRPr lang="es-AR" sz="3000" b="1" u="sng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ts val="750"/>
              </a:lnSpc>
              <a:spcBef>
                <a:spcPts val="34"/>
              </a:spcBef>
            </a:pPr>
            <a:endParaRPr lang="es-AR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s-AR" b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07368" y="1916832"/>
            <a:ext cx="8928992" cy="44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r>
              <a:rPr lang="es-AR" sz="2400" u="sng" dirty="0">
                <a:latin typeface="Times New Roman"/>
                <a:cs typeface="Times New Roman"/>
              </a:rPr>
              <a:t>Conclusiones: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 dirty="0"/>
          </a:p>
          <a:p>
            <a:pPr marL="401955" indent="-3429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346075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Si el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err="1" smtClean="0">
                <a:latin typeface="Times New Roman"/>
                <a:cs typeface="Times New Roman"/>
              </a:rPr>
              <a:t>t</a:t>
            </a:r>
            <a:r>
              <a:rPr sz="2400" spc="5" dirty="0" err="1" smtClean="0">
                <a:latin typeface="Times New Roman"/>
                <a:cs typeface="Times New Roman"/>
              </a:rPr>
              <a:t>r</a:t>
            </a:r>
            <a:r>
              <a:rPr sz="2400" spc="0" dirty="0" err="1" smtClean="0">
                <a:latin typeface="Times New Roman"/>
                <a:cs typeface="Times New Roman"/>
              </a:rPr>
              <a:t>aba</a:t>
            </a:r>
            <a:r>
              <a:rPr sz="2400" spc="5" dirty="0" err="1" smtClean="0">
                <a:latin typeface="Times New Roman"/>
                <a:cs typeface="Times New Roman"/>
              </a:rPr>
              <a:t>j</a:t>
            </a:r>
            <a:r>
              <a:rPr sz="2400" spc="0" dirty="0" err="1" smtClean="0">
                <a:latin typeface="Times New Roman"/>
                <a:cs typeface="Times New Roman"/>
              </a:rPr>
              <a:t>o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lang="es-AR" sz="2400" spc="0" dirty="0" smtClean="0">
                <a:latin typeface="Times New Roman"/>
                <a:cs typeface="Times New Roman"/>
              </a:rPr>
              <a:t>total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posit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i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vo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la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ene</a:t>
            </a:r>
            <a:r>
              <a:rPr sz="2400" spc="-40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gía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cinética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au</a:t>
            </a:r>
            <a:r>
              <a:rPr sz="2400" spc="-20" dirty="0" smtClean="0">
                <a:solidFill>
                  <a:srgbClr val="4F82BD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enta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71450" indent="-171450">
              <a:lnSpc>
                <a:spcPts val="650"/>
              </a:lnSpc>
              <a:spcBef>
                <a:spcPts val="14"/>
              </a:spcBef>
              <a:buFont typeface="Wingdings" panose="05000000000000000000" pitchFamily="2" charset="2"/>
              <a:buChar char="ü"/>
            </a:pPr>
            <a:endParaRPr sz="650" dirty="0"/>
          </a:p>
          <a:p>
            <a:pPr marL="171450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171450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171450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469264" lvl="1" indent="-3429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13384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Si el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err="1" smtClean="0">
                <a:latin typeface="Times New Roman"/>
                <a:cs typeface="Times New Roman"/>
              </a:rPr>
              <a:t>t</a:t>
            </a:r>
            <a:r>
              <a:rPr sz="2400" spc="5" dirty="0" err="1" smtClean="0">
                <a:latin typeface="Times New Roman"/>
                <a:cs typeface="Times New Roman"/>
              </a:rPr>
              <a:t>r</a:t>
            </a:r>
            <a:r>
              <a:rPr sz="2400" spc="0" dirty="0" err="1" smtClean="0">
                <a:latin typeface="Times New Roman"/>
                <a:cs typeface="Times New Roman"/>
              </a:rPr>
              <a:t>aba</a:t>
            </a:r>
            <a:r>
              <a:rPr sz="2400" spc="5" dirty="0" err="1" smtClean="0">
                <a:latin typeface="Times New Roman"/>
                <a:cs typeface="Times New Roman"/>
              </a:rPr>
              <a:t>j</a:t>
            </a:r>
            <a:r>
              <a:rPr sz="2400" spc="0" dirty="0" err="1" smtClean="0">
                <a:latin typeface="Times New Roman"/>
                <a:cs typeface="Times New Roman"/>
              </a:rPr>
              <a:t>o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lang="es-AR" sz="2400" dirty="0">
                <a:latin typeface="Times New Roman"/>
                <a:cs typeface="Times New Roman"/>
              </a:rPr>
              <a:t>total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nega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t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iv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o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la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ene</a:t>
            </a:r>
            <a:r>
              <a:rPr sz="2400" spc="-40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gía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cinética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dis</a:t>
            </a:r>
            <a:r>
              <a:rPr sz="2400" spc="-15" dirty="0" smtClean="0">
                <a:solidFill>
                  <a:srgbClr val="4F82BD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inuy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628650" lvl="1" indent="-171450">
              <a:lnSpc>
                <a:spcPts val="650"/>
              </a:lnSpc>
              <a:spcBef>
                <a:spcPts val="32"/>
              </a:spcBef>
              <a:buFont typeface="Wingdings" panose="05000000000000000000" pitchFamily="2" charset="2"/>
              <a:buChar char="ü"/>
            </a:pPr>
            <a:endParaRPr sz="650" dirty="0"/>
          </a:p>
          <a:p>
            <a:pPr marL="628650" lvl="1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628650" lvl="1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469264" marR="12700" lvl="1" indent="-3429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413384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Si la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ene</a:t>
            </a:r>
            <a:r>
              <a:rPr sz="2400" spc="-40" dirty="0" smtClean="0">
                <a:latin typeface="Times New Roman"/>
                <a:cs typeface="Times New Roman"/>
              </a:rPr>
              <a:t>r</a:t>
            </a:r>
            <a:r>
              <a:rPr sz="2400" spc="0" dirty="0" smtClean="0">
                <a:latin typeface="Times New Roman"/>
                <a:cs typeface="Times New Roman"/>
              </a:rPr>
              <a:t>gía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cinética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no ca</a:t>
            </a:r>
            <a:r>
              <a:rPr sz="2400" spc="-15" dirty="0" smtClean="0">
                <a:solidFill>
                  <a:srgbClr val="4F82BD"/>
                </a:solidFill>
                <a:latin typeface="Times New Roman"/>
                <a:cs typeface="Times New Roman"/>
              </a:rPr>
              <a:t>m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bia</a:t>
            </a:r>
            <a:r>
              <a:rPr sz="2400" spc="-5" dirty="0" smtClean="0">
                <a:solidFill>
                  <a:srgbClr val="4F82BD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(su velocidad</a:t>
            </a:r>
            <a:r>
              <a:rPr sz="2400" spc="-3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es constante), el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0" dirty="0" err="1" smtClean="0">
                <a:latin typeface="Times New Roman"/>
                <a:cs typeface="Times New Roman"/>
              </a:rPr>
              <a:t>t</a:t>
            </a:r>
            <a:r>
              <a:rPr sz="2400" spc="5" dirty="0" err="1" smtClean="0">
                <a:latin typeface="Times New Roman"/>
                <a:cs typeface="Times New Roman"/>
              </a:rPr>
              <a:t>r</a:t>
            </a:r>
            <a:r>
              <a:rPr sz="2400" spc="0" dirty="0" err="1" smtClean="0">
                <a:latin typeface="Times New Roman"/>
                <a:cs typeface="Times New Roman"/>
              </a:rPr>
              <a:t>aba</a:t>
            </a:r>
            <a:r>
              <a:rPr sz="2400" spc="5" dirty="0" err="1" smtClean="0">
                <a:latin typeface="Times New Roman"/>
                <a:cs typeface="Times New Roman"/>
              </a:rPr>
              <a:t>j</a:t>
            </a:r>
            <a:r>
              <a:rPr sz="2400" spc="0" dirty="0" err="1" smtClean="0">
                <a:latin typeface="Times New Roman"/>
                <a:cs typeface="Times New Roman"/>
              </a:rPr>
              <a:t>o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lang="es-AR" sz="2400" dirty="0">
                <a:latin typeface="Times New Roman"/>
                <a:cs typeface="Times New Roman"/>
              </a:rPr>
              <a:t>total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es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nulo</a:t>
            </a:r>
            <a:r>
              <a:rPr sz="2400" spc="0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71450" indent="-171450">
              <a:lnSpc>
                <a:spcPts val="550"/>
              </a:lnSpc>
              <a:spcBef>
                <a:spcPts val="6"/>
              </a:spcBef>
              <a:buFont typeface="Wingdings" panose="05000000000000000000" pitchFamily="2" charset="2"/>
              <a:buChar char="ü"/>
            </a:pPr>
            <a:endParaRPr sz="550" dirty="0"/>
          </a:p>
          <a:p>
            <a:pPr marL="171450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171450" indent="-171450">
              <a:lnSpc>
                <a:spcPts val="1000"/>
              </a:lnSpc>
              <a:buFont typeface="Wingdings" panose="05000000000000000000" pitchFamily="2" charset="2"/>
              <a:buChar char="ü"/>
            </a:pPr>
            <a:endParaRPr sz="1000" dirty="0"/>
          </a:p>
          <a:p>
            <a:pPr marL="354965" marR="39370" indent="-34290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299085" algn="l"/>
              </a:tabLst>
            </a:pPr>
            <a:r>
              <a:rPr sz="2400" spc="-175" dirty="0" smtClean="0">
                <a:latin typeface="Times New Roman"/>
                <a:cs typeface="Times New Roman"/>
              </a:rPr>
              <a:t>T</a:t>
            </a:r>
            <a:r>
              <a:rPr sz="2400" spc="0" dirty="0" smtClean="0">
                <a:latin typeface="Times New Roman"/>
                <a:cs typeface="Times New Roman"/>
              </a:rPr>
              <a:t>anto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el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t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aba</a:t>
            </a:r>
            <a:r>
              <a:rPr sz="2400" spc="5" dirty="0" smtClean="0">
                <a:solidFill>
                  <a:srgbClr val="4F82BD"/>
                </a:solidFill>
                <a:latin typeface="Times New Roman"/>
                <a:cs typeface="Times New Roman"/>
              </a:rPr>
              <a:t>j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o</a:t>
            </a:r>
            <a:r>
              <a:rPr sz="2400" spc="-20" dirty="0" smtClean="0">
                <a:solidFill>
                  <a:srgbClr val="4F82BD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co</a:t>
            </a:r>
            <a:r>
              <a:rPr sz="2400" spc="-20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o la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ene</a:t>
            </a:r>
            <a:r>
              <a:rPr sz="2400" spc="-40" dirty="0" smtClean="0">
                <a:solidFill>
                  <a:srgbClr val="4F82BD"/>
                </a:solidFill>
                <a:latin typeface="Times New Roman"/>
                <a:cs typeface="Times New Roman"/>
              </a:rPr>
              <a:t>r</a:t>
            </a:r>
            <a:r>
              <a:rPr sz="2400" spc="0" dirty="0" smtClean="0">
                <a:solidFill>
                  <a:srgbClr val="4F82BD"/>
                </a:solidFill>
                <a:latin typeface="Times New Roman"/>
                <a:cs typeface="Times New Roman"/>
              </a:rPr>
              <a:t>gía</a:t>
            </a:r>
            <a:r>
              <a:rPr sz="2400" spc="-20" dirty="0" smtClean="0">
                <a:solidFill>
                  <a:srgbClr val="4F82BD"/>
                </a:solidFill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t</a:t>
            </a:r>
            <a:r>
              <a:rPr sz="2400" spc="5" dirty="0" smtClean="0">
                <a:latin typeface="Times New Roman"/>
                <a:cs typeface="Times New Roman"/>
              </a:rPr>
              <a:t>i</a:t>
            </a:r>
            <a:r>
              <a:rPr sz="2400" spc="0" dirty="0" smtClean="0">
                <a:latin typeface="Times New Roman"/>
                <a:cs typeface="Times New Roman"/>
              </a:rPr>
              <a:t>enen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unidad</a:t>
            </a:r>
            <a:r>
              <a:rPr sz="2400" spc="5" dirty="0" smtClean="0">
                <a:latin typeface="Times New Roman"/>
                <a:cs typeface="Times New Roman"/>
              </a:rPr>
              <a:t>e</a:t>
            </a:r>
            <a:r>
              <a:rPr sz="2400" spc="0" dirty="0" smtClean="0">
                <a:latin typeface="Times New Roman"/>
                <a:cs typeface="Times New Roman"/>
              </a:rPr>
              <a:t>s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de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joule</a:t>
            </a:r>
            <a:r>
              <a:rPr sz="2400" b="1" spc="5" dirty="0" smtClean="0">
                <a:latin typeface="Times New Roman"/>
                <a:cs typeface="Times New Roman"/>
              </a:rPr>
              <a:t>s</a:t>
            </a:r>
            <a:r>
              <a:rPr sz="2400" spc="0" dirty="0" smtClean="0">
                <a:latin typeface="Times New Roman"/>
                <a:cs typeface="Times New Roman"/>
              </a:rPr>
              <a:t>,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0" dirty="0" smtClean="0">
                <a:latin typeface="Times New Roman"/>
                <a:cs typeface="Times New Roman"/>
              </a:rPr>
              <a:t>y a</a:t>
            </a:r>
            <a:r>
              <a:rPr sz="2400" spc="-20" dirty="0" smtClean="0">
                <a:latin typeface="Times New Roman"/>
                <a:cs typeface="Times New Roman"/>
              </a:rPr>
              <a:t>m</a:t>
            </a:r>
            <a:r>
              <a:rPr sz="2400" spc="0" dirty="0" smtClean="0">
                <a:latin typeface="Times New Roman"/>
                <a:cs typeface="Times New Roman"/>
              </a:rPr>
              <a:t>bas son</a:t>
            </a:r>
            <a:r>
              <a:rPr sz="2400" spc="1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cant</a:t>
            </a:r>
            <a:r>
              <a:rPr sz="2400" b="1" spc="5" dirty="0" smtClean="0">
                <a:latin typeface="Times New Roman"/>
                <a:cs typeface="Times New Roman"/>
              </a:rPr>
              <a:t>i</a:t>
            </a:r>
            <a:r>
              <a:rPr sz="2400" b="1" spc="0" dirty="0" smtClean="0">
                <a:latin typeface="Times New Roman"/>
                <a:cs typeface="Times New Roman"/>
              </a:rPr>
              <a:t>dades</a:t>
            </a:r>
            <a:r>
              <a:rPr sz="2400" b="1" spc="-15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latin typeface="Times New Roman"/>
                <a:cs typeface="Times New Roman"/>
              </a:rPr>
              <a:t>escala</a:t>
            </a:r>
            <a:r>
              <a:rPr sz="2400" b="1" spc="-45" dirty="0" smtClean="0">
                <a:latin typeface="Times New Roman"/>
                <a:cs typeface="Times New Roman"/>
              </a:rPr>
              <a:t>r</a:t>
            </a:r>
            <a:r>
              <a:rPr sz="2400" b="1" spc="0" dirty="0" smtClean="0">
                <a:latin typeface="Times New Roman"/>
                <a:cs typeface="Times New Roman"/>
              </a:rPr>
              <a:t>es.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10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233824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Potencial (U) 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29322" y="1704031"/>
            <a:ext cx="11333928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91490" indent="-342900" algn="just">
              <a:buFont typeface="Wingdings" panose="05000000000000000000" pitchFamily="2" charset="2"/>
              <a:buChar char="v"/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iento 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iene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gía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cinética.</a:t>
            </a:r>
          </a:p>
          <a:p>
            <a:pPr marL="342900" indent="-342900" algn="just">
              <a:lnSpc>
                <a:spcPts val="6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000"/>
              </a:lnSpc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168275" indent="-342900" algn="just">
              <a:buFont typeface="Wingdings" panose="05000000000000000000" pitchFamily="2" charset="2"/>
              <a:buChar char="v"/>
              <a:tabLst>
                <a:tab pos="3703954" algn="l"/>
              </a:tabLst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 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AR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go, 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 en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podr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gí</a:t>
            </a:r>
            <a:r>
              <a:rPr lang="es-AR" sz="25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AR" sz="25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energía </a:t>
            </a:r>
            <a:r>
              <a:rPr lang="es-AR" sz="25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potencial.</a:t>
            </a:r>
          </a:p>
          <a:p>
            <a:pPr marL="342900" indent="-342900" algn="just">
              <a:lnSpc>
                <a:spcPts val="1000"/>
              </a:lnSpc>
              <a:buFont typeface="Wingdings" panose="05000000000000000000" pitchFamily="2" charset="2"/>
              <a:buChar char="v"/>
            </a:pPr>
            <a:endParaRPr lang="es-AR" sz="25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000"/>
              </a:lnSpc>
              <a:spcBef>
                <a:spcPts val="34"/>
              </a:spcBef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570" indent="-342900" algn="just">
              <a:buFont typeface="Wingdings" panose="05000000000000000000" pitchFamily="2" charset="2"/>
              <a:buChar char="v"/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4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gía</a:t>
            </a:r>
            <a:r>
              <a:rPr lang="es-AR" sz="2500" spc="-2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potencial</a:t>
            </a:r>
            <a:r>
              <a:rPr lang="es-AR" sz="2500" spc="-2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asociada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la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posición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objeto.</a:t>
            </a:r>
          </a:p>
          <a:p>
            <a:pPr marL="342900" indent="-342900" algn="just">
              <a:lnSpc>
                <a:spcPts val="75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000"/>
              </a:lnSpc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buFont typeface="Wingdings" panose="05000000000000000000" pitchFamily="2" charset="2"/>
              <a:buChar char="v"/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ene</a:t>
            </a:r>
            <a:r>
              <a:rPr lang="es-AR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gía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potencial,</a:t>
            </a:r>
            <a:r>
              <a:rPr lang="es-AR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eje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plo:</a:t>
            </a:r>
          </a:p>
          <a:p>
            <a:pPr marL="342900" indent="-342900" algn="just">
              <a:lnSpc>
                <a:spcPts val="950"/>
              </a:lnSpc>
              <a:spcBef>
                <a:spcPts val="33"/>
              </a:spcBef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000"/>
              </a:lnSpc>
              <a:buFont typeface="Wingdings" panose="05000000000000000000" pitchFamily="2" charset="2"/>
              <a:buChar char="v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7375" marR="899160" indent="-571500" algn="just">
              <a:buClr>
                <a:srgbClr val="4F81BC"/>
              </a:buClr>
              <a:buFont typeface="Wingdings" panose="05000000000000000000" pitchFamily="2" charset="2"/>
              <a:buChar char="ü"/>
              <a:tabLst>
                <a:tab pos="587375" algn="l"/>
              </a:tabLst>
            </a:pP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gía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sociada 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s-AR" sz="2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AR" sz="2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</a:t>
            </a:r>
            <a:r>
              <a:rPr lang="es-AR" sz="2500" b="1" spc="-7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b="1" spc="3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s-AR" sz="2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s-AR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 sue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750"/>
              </a:lnSpc>
              <a:spcBef>
                <a:spcPts val="27"/>
              </a:spcBef>
              <a:buClr>
                <a:srgbClr val="4F81BC"/>
              </a:buClr>
              <a:buFont typeface="Wingdings" panose="05000000000000000000" pitchFamily="2" charset="2"/>
              <a:buChar char="ü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000"/>
              </a:lnSpc>
              <a:buClr>
                <a:srgbClr val="4F81BC"/>
              </a:buClr>
              <a:buFont typeface="Wingdings" panose="05000000000000000000" pitchFamily="2" charset="2"/>
              <a:buChar char="ü"/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571500" algn="just">
              <a:buClr>
                <a:srgbClr val="4F81BC"/>
              </a:buClr>
              <a:buFont typeface="Wingdings" panose="05000000000000000000" pitchFamily="2" charset="2"/>
              <a:buChar char="ü"/>
              <a:tabLst>
                <a:tab pos="605155" algn="l"/>
              </a:tabLst>
            </a:pP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gía en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s-AR" sz="2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spc="-3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s-AR" sz="2500" b="1" spc="-2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b="1" spc="-4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b="1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b="1" spc="3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</a:t>
            </a:r>
          </a:p>
          <a:p>
            <a:pPr>
              <a:lnSpc>
                <a:spcPts val="1000"/>
              </a:lnSpc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59"/>
              </a:spcBef>
            </a:pP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1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233824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Potencial Gravitatoria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/>
          <p:cNvSpPr/>
          <p:nvPr/>
        </p:nvSpPr>
        <p:spPr>
          <a:xfrm>
            <a:off x="179515" y="1916849"/>
            <a:ext cx="3252190" cy="39604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pSp>
        <p:nvGrpSpPr>
          <p:cNvPr id="7" name="Grupo 6"/>
          <p:cNvGrpSpPr/>
          <p:nvPr/>
        </p:nvGrpSpPr>
        <p:grpSpPr>
          <a:xfrm>
            <a:off x="4592729" y="1774427"/>
            <a:ext cx="3120951" cy="932881"/>
            <a:chOff x="4592729" y="1774427"/>
            <a:chExt cx="3120951" cy="932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4592729" y="1916849"/>
                  <a:ext cx="2610458" cy="5915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𝑚𝑔h</m:t>
                        </m:r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s-AR" sz="30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2610458" cy="5915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bject 4"/>
            <p:cNvSpPr/>
            <p:nvPr/>
          </p:nvSpPr>
          <p:spPr>
            <a:xfrm>
              <a:off x="4618410" y="1774427"/>
              <a:ext cx="3095270" cy="932881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8" name="Rectángulo 7"/>
          <p:cNvSpPr/>
          <p:nvPr/>
        </p:nvSpPr>
        <p:spPr>
          <a:xfrm>
            <a:off x="-312712" y="2884229"/>
            <a:ext cx="10873208" cy="1732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58030" marR="155575" algn="just">
              <a:lnSpc>
                <a:spcPct val="100000"/>
              </a:lnSpc>
            </a:pPr>
            <a:r>
              <a:rPr lang="es-A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efectúa trabajo contra la fuerza de gravedad,  y  se  necesita  una  fuerza aplicada  al  menos  igual  al  peso  del objeto para levantarlo: F=mg. </a:t>
            </a:r>
            <a:endParaRPr lang="es-AR" spc="-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58030" marR="155575" algn="just">
              <a:lnSpc>
                <a:spcPct val="100000"/>
              </a:lnSpc>
            </a:pPr>
            <a:r>
              <a:rPr lang="es-AR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Entonces, el trabajo efectuado es igual </a:t>
            </a:r>
            <a:r>
              <a:rPr lang="es-A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cambio de energía potencial.</a:t>
            </a:r>
          </a:p>
          <a:p>
            <a:pPr algn="just">
              <a:lnSpc>
                <a:spcPts val="700"/>
              </a:lnSpc>
            </a:pP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000"/>
              </a:lnSpc>
            </a:pP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329" y="4486956"/>
            <a:ext cx="4848602" cy="18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233824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Potencial Elástica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087888" y="5534192"/>
            <a:ext cx="2799415" cy="1080103"/>
            <a:chOff x="4592729" y="1916848"/>
            <a:chExt cx="2799415" cy="10801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 11"/>
                <p:cNvSpPr/>
                <p:nvPr/>
              </p:nvSpPr>
              <p:spPr>
                <a:xfrm>
                  <a:off x="4592729" y="1916849"/>
                  <a:ext cx="2553712" cy="956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s-AR" sz="30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2553712" cy="956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bject 4"/>
            <p:cNvSpPr/>
            <p:nvPr/>
          </p:nvSpPr>
          <p:spPr>
            <a:xfrm>
              <a:off x="4618410" y="1916848"/>
              <a:ext cx="2773734" cy="108010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200019" y="1824678"/>
            <a:ext cx="1156860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AR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AR" sz="25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</a:t>
            </a:r>
            <a:r>
              <a:rPr lang="es-AR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s-AR"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s-AR" sz="25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</a:t>
            </a:r>
            <a:r>
              <a:rPr lang="es-AR" sz="25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s-AR" sz="25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almacen</a:t>
            </a:r>
            <a:r>
              <a:rPr lang="es-AR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spc="-4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AR" sz="2500" b="1" spc="-5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b="1" spc="254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uando</a:t>
            </a:r>
            <a:r>
              <a:rPr lang="es-AR" sz="25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s-AR" sz="25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s-AR" sz="2500" b="1" spc="-2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AR" sz="25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AR" sz="25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s-AR" sz="25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s-AR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AR" sz="2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AR" sz="25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mue</a:t>
            </a:r>
            <a:r>
              <a:rPr lang="es-AR" sz="25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AR" sz="25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ómo l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ene</a:t>
            </a:r>
            <a:r>
              <a:rPr lang="es-AR" sz="25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gía po</a:t>
            </a:r>
            <a:r>
              <a:rPr lang="es-AR" sz="25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encial pu</a:t>
            </a:r>
            <a:r>
              <a:rPr lang="es-AR" sz="25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s-AR" sz="25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s-AR" sz="2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AR" sz="2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orma</a:t>
            </a:r>
            <a:r>
              <a:rPr lang="es-AR" sz="2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AR" sz="2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sz="25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gía</a:t>
            </a:r>
            <a:r>
              <a:rPr lang="es-AR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s-AR" sz="2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es-AR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s-AR" sz="2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6"/>
          <p:cNvSpPr/>
          <p:nvPr/>
        </p:nvSpPr>
        <p:spPr>
          <a:xfrm>
            <a:off x="1597449" y="3225956"/>
            <a:ext cx="8503031" cy="1666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7"/>
          <p:cNvSpPr txBox="1"/>
          <p:nvPr/>
        </p:nvSpPr>
        <p:spPr>
          <a:xfrm>
            <a:off x="234680" y="4863365"/>
            <a:ext cx="638937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gía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</a:t>
            </a:r>
            <a:r>
              <a:rPr sz="2400" b="1" spc="-4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encial elá</a:t>
            </a:r>
            <a:r>
              <a:rPr sz="2400" b="1" spc="-3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-2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spc="-15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10" dirty="0">
                <a:solidFill>
                  <a:srgbClr val="4F81B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asociada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8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partícula sometida a una fuerza experimenta una aceleración.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segunda Ley de Newton tenemos: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60"/>
              <p:cNvSpPr txBox="1"/>
              <p:nvPr/>
            </p:nvSpPr>
            <p:spPr>
              <a:xfrm>
                <a:off x="4223792" y="2956982"/>
                <a:ext cx="2927019" cy="9017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̅"/>
                              <m:ctrlPr>
                                <a:rPr lang="es-CL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s-CL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2956982"/>
                <a:ext cx="2927019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298879" y="4180680"/>
            <a:ext cx="115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 </a:t>
            </a: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quiere decir también que una fuerza aplicada durante cierto intervalo de tiempo, produce una variación en la velocidad de la partícula.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60"/>
              <p:cNvSpPr txBox="1"/>
              <p:nvPr/>
            </p:nvSpPr>
            <p:spPr>
              <a:xfrm>
                <a:off x="4603414" y="5672868"/>
                <a:ext cx="2167773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acc>
                        <m:accPr>
                          <m:chr m:val="̅"/>
                          <m:ctrlPr>
                            <a:rPr lang="es-CL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14" y="5672868"/>
                <a:ext cx="21677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4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233824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Energía Mecánica (E)</a:t>
            </a:r>
            <a:endParaRPr lang="es-AR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007768" y="2795295"/>
            <a:ext cx="4034566" cy="787253"/>
            <a:chOff x="4592729" y="1848273"/>
            <a:chExt cx="4034566" cy="78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4592729" y="1916849"/>
                  <a:ext cx="4034566" cy="6748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sSub>
                          <m:sSubPr>
                            <m:ctrlP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4034566" cy="674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bject 4"/>
            <p:cNvSpPr/>
            <p:nvPr/>
          </p:nvSpPr>
          <p:spPr>
            <a:xfrm>
              <a:off x="4636351" y="1848273"/>
              <a:ext cx="3990944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2" name="Rectángulo 1"/>
          <p:cNvSpPr/>
          <p:nvPr/>
        </p:nvSpPr>
        <p:spPr>
          <a:xfrm>
            <a:off x="200019" y="1824678"/>
            <a:ext cx="11568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AR" sz="25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</a:t>
            </a:r>
            <a:r>
              <a:rPr lang="es-AR" sz="25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AR" sz="25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mecánica total de un sistema es la suma de su energía cinética y su energía po</a:t>
            </a:r>
            <a:r>
              <a:rPr lang="es-AR" sz="25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s-AR" sz="25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al. </a:t>
            </a:r>
            <a:endParaRPr lang="es-A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Fuerzas Conservativas</a:t>
            </a:r>
            <a:endParaRPr lang="es-AR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5051" y="2738700"/>
            <a:ext cx="115686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definición alternativa es que una fuerza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conservativa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el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 total 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realiza sobre una partícula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cero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cuando la partícula recorre cualquier trayectoria cerrada y vuelve a su posición inicial. </a:t>
            </a:r>
          </a:p>
          <a:p>
            <a:pPr marL="12700" marR="12700" algn="just"/>
            <a:endParaRPr lang="es-AR" sz="25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4680" y="1764623"/>
            <a:ext cx="11568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fuerza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conservativa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el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 realizado por una fuerza es independiente de la trayectoria seguida por la partícula cuando se mueve de un punto a otro. </a:t>
            </a:r>
            <a:endParaRPr lang="es-AR" sz="25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3" y="4003890"/>
            <a:ext cx="1826722" cy="284387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135560" y="4517886"/>
            <a:ext cx="48965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000" i="1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AR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=+mg </a:t>
            </a:r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A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A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=-mg </a:t>
            </a:r>
            <a:r>
              <a: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A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total a lo largo el camino cerrado A-B-A, </a:t>
            </a:r>
            <a:r>
              <a:rPr lang="es-A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s-A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cero</a:t>
            </a:r>
            <a:r>
              <a:rPr lang="es-A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72264" y="4459889"/>
            <a:ext cx="3135003" cy="1873382"/>
            <a:chOff x="8328247" y="4003890"/>
            <a:chExt cx="3135003" cy="1873382"/>
          </a:xfrm>
        </p:grpSpPr>
        <p:sp>
          <p:nvSpPr>
            <p:cNvPr id="12" name="Rectángulo 11"/>
            <p:cNvSpPr/>
            <p:nvPr/>
          </p:nvSpPr>
          <p:spPr>
            <a:xfrm>
              <a:off x="8472264" y="4285400"/>
              <a:ext cx="273630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sz="20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Fuerzas Conservativas</a:t>
              </a:r>
            </a:p>
            <a:p>
              <a:endParaRPr lang="es-AR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A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Peso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s-AR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Fuerza Elástica</a:t>
              </a:r>
              <a:endParaRPr lang="es-A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8328247" y="4003890"/>
              <a:ext cx="3135003" cy="187338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8687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233824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Fuerzas No Conservativas</a:t>
            </a:r>
            <a:endParaRPr lang="es-AR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05051" y="2738700"/>
            <a:ext cx="1156860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Definición alternativa: </a:t>
            </a:r>
            <a:r>
              <a:rPr lang="es-AR" sz="25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fuerza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conservativa</a:t>
            </a:r>
            <a:r>
              <a:rPr lang="es-AR" sz="25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el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 total </a:t>
            </a:r>
            <a:r>
              <a:rPr lang="es-AR" sz="25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realiza sobre una partícula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distinto de cero</a:t>
            </a:r>
            <a:r>
              <a:rPr lang="es-AR" sz="2500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cuando la partícula recorre cualquier trayectoria cerrada y vuelve a su posición inicial. </a:t>
            </a:r>
          </a:p>
          <a:p>
            <a:pPr marL="12700" marR="12700" algn="just"/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la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 de rozamiento, </a:t>
            </a:r>
            <a:r>
              <a:rPr lang="es-AR" sz="2500" b="1" i="1" spc="-1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fuerzas externas.</a:t>
            </a:r>
            <a:endParaRPr lang="es-AR" sz="2500" b="1" i="1" spc="-1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700" algn="just"/>
            <a:endParaRPr lang="es-AR" sz="25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34680" y="1764623"/>
            <a:ext cx="115686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 algn="just"/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fuerza es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conservativa</a:t>
            </a:r>
            <a:r>
              <a:rPr lang="es-AR" sz="25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el </a:t>
            </a:r>
            <a:r>
              <a:rPr lang="es-AR" sz="2500" b="1" i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 realizado por una fuerza es dependiente de la trayectoria seguida por la partícula cuando se mueve de un punto a otro. </a:t>
            </a:r>
            <a:endParaRPr lang="es-AR" sz="25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864"/>
            <a:ext cx="3719736" cy="234249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834439" y="4367278"/>
            <a:ext cx="73575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Trabajo realizado por la fuerza de rozamiento: </a:t>
            </a:r>
          </a:p>
          <a:p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5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=-Fr x </a:t>
            </a:r>
          </a:p>
          <a:p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=-Fr x</a:t>
            </a:r>
          </a:p>
          <a:p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trabajo total a lo largo del camino cerrado A-B-A, W</a:t>
            </a:r>
            <a:r>
              <a:rPr lang="es-AR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distinto de cero</a:t>
            </a:r>
          </a:p>
          <a:p>
            <a:r>
              <a:rPr lang="es-AR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s-AR" sz="25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es-AR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=-2Fr x</a:t>
            </a:r>
          </a:p>
        </p:txBody>
      </p:sp>
    </p:spTree>
    <p:extLst>
      <p:ext uri="{BB962C8B-B14F-4D97-AF65-F5344CB8AC3E}">
        <p14:creationId xmlns:p14="http://schemas.microsoft.com/office/powerpoint/2010/main" val="237669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Teorema de la Conservación de Energía Mecánica (E)</a:t>
            </a:r>
            <a:endParaRPr lang="es-AR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151784" y="3015602"/>
            <a:ext cx="1872209" cy="787253"/>
            <a:chOff x="4592729" y="1848273"/>
            <a:chExt cx="1945695" cy="78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4592729" y="1916849"/>
                  <a:ext cx="1725857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1725857" cy="6309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bject 4"/>
            <p:cNvSpPr/>
            <p:nvPr/>
          </p:nvSpPr>
          <p:spPr>
            <a:xfrm>
              <a:off x="4636351" y="1848273"/>
              <a:ext cx="1902073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0" y="1704031"/>
            <a:ext cx="110732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12700" algn="just">
              <a:tabLst>
                <a:tab pos="688975" algn="l"/>
                <a:tab pos="1361440" algn="l"/>
                <a:tab pos="2318385" algn="l"/>
                <a:tab pos="6007735" algn="l"/>
                <a:tab pos="6473825" algn="l"/>
              </a:tabLst>
            </a:pPr>
            <a:r>
              <a:rPr lang="es-AR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	</a:t>
            </a:r>
            <a:r>
              <a:rPr lang="es-AR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sobre un sistema sólo actúan sólo </a:t>
            </a:r>
            <a:r>
              <a:rPr lang="es-AR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AR" sz="3000" b="1" i="1" spc="-1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conservativas</a:t>
            </a:r>
            <a:r>
              <a:rPr lang="es-AR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entonces </a:t>
            </a:r>
            <a:r>
              <a:rPr lang="es-AR"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AR" sz="3000" b="1" i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energía mecánica del sistema se </a:t>
            </a:r>
            <a:r>
              <a:rPr lang="es-AR" sz="3000" b="1" i="1" spc="-1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conserva.</a:t>
            </a:r>
            <a:endParaRPr lang="es-AR" sz="300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3907798" y="4183624"/>
            <a:ext cx="4465132" cy="787253"/>
            <a:chOff x="4592729" y="1848273"/>
            <a:chExt cx="4640398" cy="78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4592729" y="1916849"/>
                  <a:ext cx="4640398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𝑠𝑖𝑠𝑡𝑒𝑚𝑎</m:t>
                            </m:r>
                          </m:sub>
                        </m:sSub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𝑐𝑜𝑛𝑠𝑡𝑎𝑛𝑡𝑒</m:t>
                        </m:r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4640398" cy="6309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bject 4"/>
            <p:cNvSpPr/>
            <p:nvPr/>
          </p:nvSpPr>
          <p:spPr>
            <a:xfrm>
              <a:off x="4636351" y="1848273"/>
              <a:ext cx="4596776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384032" y="3006022"/>
            <a:ext cx="1819345" cy="787253"/>
            <a:chOff x="4592729" y="1848273"/>
            <a:chExt cx="1890758" cy="787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ángulo 16"/>
                <p:cNvSpPr/>
                <p:nvPr/>
              </p:nvSpPr>
              <p:spPr>
                <a:xfrm>
                  <a:off x="4592729" y="1916849"/>
                  <a:ext cx="1890757" cy="6741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Rectá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1890757" cy="6741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bject 4"/>
            <p:cNvSpPr/>
            <p:nvPr/>
          </p:nvSpPr>
          <p:spPr>
            <a:xfrm>
              <a:off x="4636351" y="1848273"/>
              <a:ext cx="1847136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890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1014496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 de las Fuerzas no Conservativas (</a:t>
            </a:r>
            <a:r>
              <a:rPr lang="es-AR" sz="3000" u="sng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Wnc</a:t>
            </a:r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AR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2999656" y="3278223"/>
            <a:ext cx="2256683" cy="787253"/>
            <a:chOff x="4592729" y="1848273"/>
            <a:chExt cx="2345260" cy="78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/>
                <p:cNvSpPr/>
                <p:nvPr/>
              </p:nvSpPr>
              <p:spPr>
                <a:xfrm>
                  <a:off x="4592729" y="1916849"/>
                  <a:ext cx="2301638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𝑛𝑐</m:t>
                            </m:r>
                          </m:sub>
                        </m:sSub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Rectángulo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2301638" cy="63094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bject 4"/>
            <p:cNvSpPr/>
            <p:nvPr/>
          </p:nvSpPr>
          <p:spPr>
            <a:xfrm>
              <a:off x="4636351" y="1848273"/>
              <a:ext cx="2301638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3" name="Rectángulo 2"/>
          <p:cNvSpPr/>
          <p:nvPr/>
        </p:nvSpPr>
        <p:spPr>
          <a:xfrm>
            <a:off x="131676" y="1643847"/>
            <a:ext cx="120173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6210" algn="just">
              <a:lnSpc>
                <a:spcPct val="100000"/>
              </a:lnSpc>
            </a:pPr>
            <a:r>
              <a:rPr lang="es-AR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sobre un sistema actúan sólo </a:t>
            </a:r>
            <a:r>
              <a:rPr lang="es-AR" sz="3000" b="1" i="1" spc="-1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fuerzas no conservativas</a:t>
            </a:r>
            <a:r>
              <a:rPr lang="es-AR" sz="30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entonces  trabajo realizado </a:t>
            </a:r>
            <a:r>
              <a:rPr lang="es-AR" sz="3200" dirty="0" smtClean="0">
                <a:latin typeface="Times New Roman"/>
                <a:cs typeface="Times New Roman"/>
              </a:rPr>
              <a:t>por </a:t>
            </a:r>
            <a:r>
              <a:rPr lang="es-AR" sz="3200" dirty="0">
                <a:latin typeface="Times New Roman"/>
                <a:cs typeface="Times New Roman"/>
              </a:rPr>
              <a:t>las</a:t>
            </a:r>
            <a:r>
              <a:rPr lang="es-AR" sz="3200" spc="-10" dirty="0">
                <a:latin typeface="Times New Roman"/>
                <a:cs typeface="Times New Roman"/>
              </a:rPr>
              <a:t> </a:t>
            </a:r>
            <a:r>
              <a:rPr lang="es-AR" sz="3200" dirty="0">
                <a:latin typeface="Times New Roman"/>
                <a:cs typeface="Times New Roman"/>
              </a:rPr>
              <a:t>fuerzas</a:t>
            </a:r>
            <a:r>
              <a:rPr lang="es-AR" sz="3200" spc="-10" dirty="0">
                <a:latin typeface="Times New Roman"/>
                <a:cs typeface="Times New Roman"/>
              </a:rPr>
              <a:t> </a:t>
            </a:r>
            <a:r>
              <a:rPr lang="es-AR" sz="3200" dirty="0">
                <a:latin typeface="Times New Roman"/>
                <a:cs typeface="Times New Roman"/>
              </a:rPr>
              <a:t>no conservat</a:t>
            </a:r>
            <a:r>
              <a:rPr lang="es-AR" sz="3200" spc="5" dirty="0">
                <a:latin typeface="Times New Roman"/>
                <a:cs typeface="Times New Roman"/>
              </a:rPr>
              <a:t>i</a:t>
            </a:r>
            <a:r>
              <a:rPr lang="es-AR" sz="3200" dirty="0">
                <a:latin typeface="Times New Roman"/>
                <a:cs typeface="Times New Roman"/>
              </a:rPr>
              <a:t>vas</a:t>
            </a:r>
            <a:r>
              <a:rPr lang="es-AR" sz="3200" spc="-35" dirty="0">
                <a:latin typeface="Times New Roman"/>
                <a:cs typeface="Times New Roman"/>
              </a:rPr>
              <a:t> </a:t>
            </a:r>
            <a:r>
              <a:rPr lang="es-AR" sz="3200" dirty="0">
                <a:latin typeface="Times New Roman"/>
                <a:cs typeface="Times New Roman"/>
              </a:rPr>
              <a:t>es igual</a:t>
            </a:r>
            <a:r>
              <a:rPr lang="es-AR" sz="3200" spc="-20" dirty="0">
                <a:latin typeface="Times New Roman"/>
                <a:cs typeface="Times New Roman"/>
              </a:rPr>
              <a:t> </a:t>
            </a:r>
            <a:r>
              <a:rPr lang="es-AR" sz="3200" dirty="0" smtClean="0">
                <a:latin typeface="Times New Roman"/>
                <a:cs typeface="Times New Roman"/>
              </a:rPr>
              <a:t>al ca</a:t>
            </a:r>
            <a:r>
              <a:rPr lang="es-AR" sz="3200" spc="-20" dirty="0" smtClean="0">
                <a:latin typeface="Times New Roman"/>
                <a:cs typeface="Times New Roman"/>
              </a:rPr>
              <a:t>m</a:t>
            </a:r>
            <a:r>
              <a:rPr lang="es-AR" sz="3200" dirty="0" smtClean="0">
                <a:latin typeface="Times New Roman"/>
                <a:cs typeface="Times New Roman"/>
              </a:rPr>
              <a:t>bio</a:t>
            </a:r>
            <a:r>
              <a:rPr lang="es-AR" sz="3200" spc="-15" dirty="0" smtClean="0">
                <a:latin typeface="Times New Roman"/>
                <a:cs typeface="Times New Roman"/>
              </a:rPr>
              <a:t> </a:t>
            </a:r>
            <a:r>
              <a:rPr lang="es-AR" sz="3200" dirty="0">
                <a:latin typeface="Times New Roman"/>
                <a:cs typeface="Times New Roman"/>
              </a:rPr>
              <a:t>de la</a:t>
            </a:r>
            <a:r>
              <a:rPr lang="es-AR" sz="3200" spc="-10" dirty="0">
                <a:latin typeface="Times New Roman"/>
                <a:cs typeface="Times New Roman"/>
              </a:rPr>
              <a:t> </a:t>
            </a:r>
            <a:r>
              <a:rPr lang="es-AR" sz="3200" dirty="0">
                <a:latin typeface="Times New Roman"/>
                <a:cs typeface="Times New Roman"/>
              </a:rPr>
              <a:t>ene</a:t>
            </a:r>
            <a:r>
              <a:rPr lang="es-AR" sz="3200" spc="-45" dirty="0">
                <a:latin typeface="Times New Roman"/>
                <a:cs typeface="Times New Roman"/>
              </a:rPr>
              <a:t>r</a:t>
            </a:r>
            <a:r>
              <a:rPr lang="es-AR" sz="3200" dirty="0">
                <a:latin typeface="Times New Roman"/>
                <a:cs typeface="Times New Roman"/>
              </a:rPr>
              <a:t>gía</a:t>
            </a:r>
            <a:r>
              <a:rPr lang="es-AR" sz="3200" spc="-20" dirty="0">
                <a:latin typeface="Times New Roman"/>
                <a:cs typeface="Times New Roman"/>
              </a:rPr>
              <a:t> </a:t>
            </a:r>
            <a:r>
              <a:rPr lang="es-AR" sz="3200" spc="-25" dirty="0">
                <a:latin typeface="Times New Roman"/>
                <a:cs typeface="Times New Roman"/>
              </a:rPr>
              <a:t>m</a:t>
            </a:r>
            <a:r>
              <a:rPr lang="es-AR" sz="3200" dirty="0">
                <a:latin typeface="Times New Roman"/>
                <a:cs typeface="Times New Roman"/>
              </a:rPr>
              <a:t>ecánica</a:t>
            </a:r>
            <a:r>
              <a:rPr lang="es-AR" sz="3200" dirty="0" smtClean="0">
                <a:latin typeface="Times New Roman"/>
                <a:cs typeface="Times New Roman"/>
              </a:rPr>
              <a:t>.</a:t>
            </a:r>
            <a:endParaRPr lang="es-AR" sz="3200" dirty="0">
              <a:latin typeface="Times New Roman"/>
              <a:cs typeface="Times New Roman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3304047" y="4395847"/>
            <a:ext cx="4465132" cy="787253"/>
            <a:chOff x="4592729" y="1848273"/>
            <a:chExt cx="4640398" cy="7872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4592729" y="1916849"/>
                  <a:ext cx="4640398" cy="630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𝑠𝑖𝑠𝑡𝑒𝑚𝑎</m:t>
                            </m:r>
                          </m:sub>
                        </m:sSub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𝑐𝑜𝑛𝑠𝑡𝑎𝑛𝑡𝑒</m:t>
                        </m:r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4640398" cy="63094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bject 4"/>
            <p:cNvSpPr/>
            <p:nvPr/>
          </p:nvSpPr>
          <p:spPr>
            <a:xfrm>
              <a:off x="4636351" y="1848273"/>
              <a:ext cx="4596776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672064" y="3266195"/>
            <a:ext cx="1819345" cy="787253"/>
            <a:chOff x="4592729" y="1848273"/>
            <a:chExt cx="1890758" cy="787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ángulo 16"/>
                <p:cNvSpPr/>
                <p:nvPr/>
              </p:nvSpPr>
              <p:spPr>
                <a:xfrm>
                  <a:off x="4592729" y="1916849"/>
                  <a:ext cx="1890757" cy="6741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s-AR" sz="3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5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35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AR" sz="35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Rectá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1890757" cy="6741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bject 4"/>
            <p:cNvSpPr/>
            <p:nvPr/>
          </p:nvSpPr>
          <p:spPr>
            <a:xfrm>
              <a:off x="4636351" y="1848273"/>
              <a:ext cx="1847136" cy="787253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  <p:sp>
        <p:nvSpPr>
          <p:cNvPr id="19" name="object 12"/>
          <p:cNvSpPr txBox="1"/>
          <p:nvPr/>
        </p:nvSpPr>
        <p:spPr>
          <a:xfrm>
            <a:off x="303846" y="5733256"/>
            <a:ext cx="11017224" cy="518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u="sng" spc="-10" dirty="0" smtClean="0">
                <a:latin typeface="Calibri"/>
                <a:cs typeface="Calibri"/>
                <a:hlinkClick r:id="rId7"/>
              </a:rPr>
              <a:t>h</a:t>
            </a:r>
            <a:r>
              <a:rPr sz="2000" b="1" u="sng" spc="-15" dirty="0" smtClean="0">
                <a:latin typeface="Calibri"/>
                <a:cs typeface="Calibri"/>
                <a:hlinkClick r:id="rId7"/>
              </a:rPr>
              <a:t>t</a:t>
            </a:r>
            <a:r>
              <a:rPr sz="2000" b="1" u="sng" spc="-5" dirty="0" smtClean="0">
                <a:latin typeface="Calibri"/>
                <a:cs typeface="Calibri"/>
                <a:hlinkClick r:id="rId7"/>
              </a:rPr>
              <a:t>t</a:t>
            </a:r>
            <a:r>
              <a:rPr sz="2000" b="1" u="sng" spc="-10" dirty="0" smtClean="0">
                <a:latin typeface="Calibri"/>
                <a:cs typeface="Calibri"/>
                <a:hlinkClick r:id="rId7"/>
              </a:rPr>
              <a:t>p</a:t>
            </a:r>
            <a:r>
              <a:rPr sz="2000" b="1" u="sng" spc="-5" dirty="0" smtClean="0">
                <a:latin typeface="Calibri"/>
                <a:cs typeface="Calibri"/>
                <a:hlinkClick r:id="rId7"/>
              </a:rPr>
              <a:t>s</a:t>
            </a:r>
            <a:r>
              <a:rPr sz="2000" b="1" u="sng" spc="-5" dirty="0">
                <a:latin typeface="Calibri"/>
                <a:cs typeface="Calibri"/>
                <a:hlinkClick r:id="rId7"/>
              </a:rPr>
              <a:t>://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ph</a:t>
            </a:r>
            <a:r>
              <a:rPr sz="2000" b="1" u="sng" spc="-20" dirty="0">
                <a:latin typeface="Calibri"/>
                <a:cs typeface="Calibri"/>
                <a:hlinkClick r:id="rId7"/>
              </a:rPr>
              <a:t>e</a:t>
            </a:r>
            <a:r>
              <a:rPr sz="2000" b="1" u="sng" spc="-5" dirty="0">
                <a:latin typeface="Calibri"/>
                <a:cs typeface="Calibri"/>
                <a:hlinkClick r:id="rId7"/>
              </a:rPr>
              <a:t>t.</a:t>
            </a:r>
            <a:r>
              <a:rPr sz="2000" b="1" u="sng" spc="-20" dirty="0">
                <a:latin typeface="Calibri"/>
                <a:cs typeface="Calibri"/>
                <a:hlinkClick r:id="rId7"/>
              </a:rPr>
              <a:t>c</a:t>
            </a:r>
            <a:r>
              <a:rPr sz="2000" b="1" u="sng" dirty="0">
                <a:latin typeface="Calibri"/>
                <a:cs typeface="Calibri"/>
                <a:hlinkClick r:id="rId7"/>
              </a:rPr>
              <a:t>olo</a:t>
            </a:r>
            <a:r>
              <a:rPr sz="2000" b="1" u="sng" spc="-20" dirty="0">
                <a:latin typeface="Calibri"/>
                <a:cs typeface="Calibri"/>
                <a:hlinkClick r:id="rId7"/>
              </a:rPr>
              <a:t>r</a:t>
            </a:r>
            <a:r>
              <a:rPr sz="2000" b="1" u="sng" dirty="0">
                <a:latin typeface="Calibri"/>
                <a:cs typeface="Calibri"/>
                <a:hlinkClick r:id="rId7"/>
              </a:rPr>
              <a:t>a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d</a:t>
            </a:r>
            <a:r>
              <a:rPr sz="2000" b="1" u="sng" dirty="0">
                <a:latin typeface="Calibri"/>
                <a:cs typeface="Calibri"/>
                <a:hlinkClick r:id="rId7"/>
              </a:rPr>
              <a:t>o.e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du</a:t>
            </a:r>
            <a:r>
              <a:rPr sz="2000" b="1" u="sng" spc="-20" dirty="0">
                <a:latin typeface="Calibri"/>
                <a:cs typeface="Calibri"/>
                <a:hlinkClick r:id="rId7"/>
              </a:rPr>
              <a:t>/</a:t>
            </a:r>
            <a:r>
              <a:rPr sz="2000" b="1" u="sng" dirty="0">
                <a:latin typeface="Calibri"/>
                <a:cs typeface="Calibri"/>
                <a:hlinkClick r:id="rId7"/>
              </a:rPr>
              <a:t>sims/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h</a:t>
            </a:r>
            <a:r>
              <a:rPr sz="2000" b="1" u="sng" spc="-15" dirty="0">
                <a:latin typeface="Calibri"/>
                <a:cs typeface="Calibri"/>
                <a:hlinkClick r:id="rId7"/>
              </a:rPr>
              <a:t>t</a:t>
            </a:r>
            <a:r>
              <a:rPr sz="2000" b="1" u="sng" dirty="0">
                <a:latin typeface="Calibri"/>
                <a:cs typeface="Calibri"/>
                <a:hlinkClick r:id="rId7"/>
              </a:rPr>
              <a:t>ml</a:t>
            </a:r>
            <a:r>
              <a:rPr sz="2000" b="1" u="sng" spc="-20" dirty="0">
                <a:latin typeface="Calibri"/>
                <a:cs typeface="Calibri"/>
                <a:hlinkClick r:id="rId7"/>
              </a:rPr>
              <a:t>/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e</a:t>
            </a:r>
            <a:r>
              <a:rPr sz="2000" b="1" u="sng" spc="-15" dirty="0">
                <a:latin typeface="Calibri"/>
                <a:cs typeface="Calibri"/>
                <a:hlinkClick r:id="rId7"/>
              </a:rPr>
              <a:t>n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e</a:t>
            </a:r>
            <a:r>
              <a:rPr sz="2000" b="1" u="sng" spc="-25" dirty="0">
                <a:latin typeface="Calibri"/>
                <a:cs typeface="Calibri"/>
                <a:hlinkClick r:id="rId7"/>
              </a:rPr>
              <a:t>r</a:t>
            </a:r>
            <a:r>
              <a:rPr sz="2000" b="1" u="sng" spc="-10" dirty="0">
                <a:latin typeface="Calibri"/>
                <a:cs typeface="Calibri"/>
                <a:hlinkClick r:id="rId7"/>
              </a:rPr>
              <a:t>g</a:t>
            </a:r>
            <a:r>
              <a:rPr sz="2000" b="1" u="sng" spc="-5" dirty="0">
                <a:latin typeface="Calibri"/>
                <a:cs typeface="Calibri"/>
                <a:hlinkClick r:id="rId7"/>
              </a:rPr>
              <a:t>y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-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s</a:t>
            </a:r>
            <a:r>
              <a:rPr sz="2000" b="1" u="sng" spc="-45" dirty="0">
                <a:latin typeface="Calibri"/>
                <a:cs typeface="Calibri"/>
                <a:hlinkClick r:id="rId8"/>
              </a:rPr>
              <a:t>k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at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e-p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ark-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b</a:t>
            </a:r>
            <a:r>
              <a:rPr sz="2000" b="1" u="sng" dirty="0">
                <a:latin typeface="Calibri"/>
                <a:cs typeface="Calibri"/>
                <a:hlinkClick r:id="rId8"/>
              </a:rPr>
              <a:t>asi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c</a:t>
            </a:r>
            <a:r>
              <a:rPr sz="2000" b="1" u="sng" dirty="0">
                <a:latin typeface="Calibri"/>
                <a:cs typeface="Calibri"/>
                <a:hlinkClick r:id="rId8"/>
              </a:rPr>
              <a:t>s/l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at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e</a:t>
            </a:r>
            <a:r>
              <a:rPr sz="2000" b="1" u="sng" spc="-20" dirty="0">
                <a:latin typeface="Calibri"/>
                <a:cs typeface="Calibri"/>
                <a:hlinkClick r:id="rId8"/>
              </a:rPr>
              <a:t>s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t</a:t>
            </a:r>
            <a:r>
              <a:rPr sz="2000" b="1" u="sng" spc="-20" dirty="0">
                <a:latin typeface="Calibri"/>
                <a:cs typeface="Calibri"/>
                <a:hlinkClick r:id="rId8"/>
              </a:rPr>
              <a:t>/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e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n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e</a:t>
            </a:r>
            <a:r>
              <a:rPr sz="2000" b="1" u="sng" spc="-25" dirty="0">
                <a:latin typeface="Calibri"/>
                <a:cs typeface="Calibri"/>
                <a:hlinkClick r:id="rId8"/>
              </a:rPr>
              <a:t>r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g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y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-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s</a:t>
            </a:r>
            <a:r>
              <a:rPr sz="2000" b="1" u="sng" spc="-45" dirty="0">
                <a:latin typeface="Calibri"/>
                <a:cs typeface="Calibri"/>
                <a:hlinkClick r:id="rId8"/>
              </a:rPr>
              <a:t>k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at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e</a:t>
            </a:r>
            <a:r>
              <a:rPr sz="2000" b="1" u="sng" dirty="0">
                <a:latin typeface="Calibri"/>
                <a:cs typeface="Calibri"/>
                <a:hlinkClick r:id="rId8"/>
              </a:rPr>
              <a:t>-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pa</a:t>
            </a:r>
            <a:r>
              <a:rPr sz="2000" b="1" u="sng" spc="-15" dirty="0">
                <a:latin typeface="Calibri"/>
                <a:cs typeface="Calibri"/>
                <a:hlinkClick r:id="rId8"/>
              </a:rPr>
              <a:t>r</a:t>
            </a:r>
            <a:r>
              <a:rPr sz="2000" b="1" u="sng" spc="-20" dirty="0">
                <a:latin typeface="Calibri"/>
                <a:cs typeface="Calibri"/>
                <a:hlinkClick r:id="rId8"/>
              </a:rPr>
              <a:t>k</a:t>
            </a:r>
            <a:r>
              <a:rPr sz="2000" b="1" u="sng" dirty="0">
                <a:latin typeface="Calibri"/>
                <a:cs typeface="Calibri"/>
                <a:hlinkClick r:id="rId8"/>
              </a:rPr>
              <a:t>-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b</a:t>
            </a:r>
            <a:r>
              <a:rPr sz="2000" b="1" u="sng" dirty="0">
                <a:latin typeface="Calibri"/>
                <a:cs typeface="Calibri"/>
                <a:hlinkClick r:id="rId8"/>
              </a:rPr>
              <a:t>asi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c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s_es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.</a:t>
            </a:r>
            <a:r>
              <a:rPr sz="2000" b="1" u="sng" spc="-10" dirty="0">
                <a:latin typeface="Calibri"/>
                <a:cs typeface="Calibri"/>
                <a:hlinkClick r:id="rId8"/>
              </a:rPr>
              <a:t>h</a:t>
            </a:r>
            <a:r>
              <a:rPr sz="2000" b="1" u="sng" spc="-5" dirty="0">
                <a:latin typeface="Calibri"/>
                <a:cs typeface="Calibri"/>
                <a:hlinkClick r:id="rId8"/>
              </a:rPr>
              <a:t>tml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0" y="5179050"/>
            <a:ext cx="1107322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1780" marR="12700" algn="just">
              <a:tabLst>
                <a:tab pos="688975" algn="l"/>
                <a:tab pos="1361440" algn="l"/>
                <a:tab pos="2318385" algn="l"/>
                <a:tab pos="6007735" algn="l"/>
                <a:tab pos="6473825" algn="l"/>
              </a:tabLst>
            </a:pPr>
            <a:r>
              <a:rPr lang="es-AR" sz="2500" u="sng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</a:t>
            </a:r>
            <a:endParaRPr lang="es-AR" sz="2500" u="sng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8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836712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</p:txBody>
      </p:sp>
      <p:sp>
        <p:nvSpPr>
          <p:cNvPr id="22" name="object 5"/>
          <p:cNvSpPr txBox="1"/>
          <p:nvPr/>
        </p:nvSpPr>
        <p:spPr>
          <a:xfrm>
            <a:off x="359400" y="1684114"/>
            <a:ext cx="10921176" cy="3411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abaj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spcBef>
                <a:spcPts val="83"/>
              </a:spcBef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gía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Cinéti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a.</a:t>
            </a:r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spcBef>
                <a:spcPts val="81"/>
              </a:spcBef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Ene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gía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encial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g</a:t>
            </a:r>
            <a:r>
              <a:rPr sz="2400" spc="-50" dirty="0" err="1">
                <a:latin typeface="Calibri"/>
                <a:cs typeface="Calibri"/>
              </a:rPr>
              <a:t>r</a:t>
            </a:r>
            <a:r>
              <a:rPr sz="2400" spc="-35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vi</a:t>
            </a:r>
            <a:r>
              <a:rPr sz="2400" spc="-30" dirty="0" err="1">
                <a:latin typeface="Calibri"/>
                <a:cs typeface="Calibri"/>
              </a:rPr>
              <a:t>t</a:t>
            </a:r>
            <a:r>
              <a:rPr sz="2400" spc="-25" dirty="0" err="1">
                <a:latin typeface="Calibri"/>
                <a:cs typeface="Calibri"/>
              </a:rPr>
              <a:t>at</a:t>
            </a:r>
            <a:r>
              <a:rPr sz="2400" dirty="0" err="1">
                <a:latin typeface="Calibri"/>
                <a:cs typeface="Calibri"/>
              </a:rPr>
              <a:t>ori</a:t>
            </a:r>
            <a:r>
              <a:rPr sz="2400" spc="-5" dirty="0" err="1">
                <a:latin typeface="Calibri"/>
                <a:cs typeface="Calibri"/>
              </a:rPr>
              <a:t>a</a:t>
            </a:r>
            <a:r>
              <a:rPr sz="2400" dirty="0" smtClean="0">
                <a:latin typeface="Calibri"/>
                <a:cs typeface="Calibri"/>
              </a:rPr>
              <a:t>.</a:t>
            </a:r>
            <a:endParaRPr lang="es-AR" sz="2400" dirty="0" smtClean="0">
              <a:latin typeface="Calibri"/>
              <a:cs typeface="Calibri"/>
            </a:endParaRPr>
          </a:p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endParaRPr lang="es-AR" sz="2400" dirty="0">
              <a:latin typeface="Calibri"/>
              <a:cs typeface="Calibri"/>
            </a:endParaRPr>
          </a:p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r>
              <a:rPr lang="es-AR" sz="2400" dirty="0">
                <a:latin typeface="Calibri"/>
                <a:cs typeface="Calibri"/>
              </a:rPr>
              <a:t>Ene</a:t>
            </a:r>
            <a:r>
              <a:rPr lang="es-AR" sz="2400" spc="-30" dirty="0">
                <a:latin typeface="Calibri"/>
                <a:cs typeface="Calibri"/>
              </a:rPr>
              <a:t>r</a:t>
            </a:r>
            <a:r>
              <a:rPr lang="es-AR" sz="2400" dirty="0">
                <a:latin typeface="Calibri"/>
                <a:cs typeface="Calibri"/>
              </a:rPr>
              <a:t>gía</a:t>
            </a:r>
            <a:r>
              <a:rPr lang="es-AR" sz="2400" spc="-15" dirty="0">
                <a:latin typeface="Calibri"/>
                <a:cs typeface="Calibri"/>
              </a:rPr>
              <a:t> </a:t>
            </a:r>
            <a:r>
              <a:rPr lang="es-AR" sz="2400" spc="-55" dirty="0">
                <a:latin typeface="Calibri"/>
                <a:cs typeface="Calibri"/>
              </a:rPr>
              <a:t>P</a:t>
            </a:r>
            <a:r>
              <a:rPr lang="es-AR" sz="2400" dirty="0">
                <a:latin typeface="Calibri"/>
                <a:cs typeface="Calibri"/>
              </a:rPr>
              <a:t>o</a:t>
            </a:r>
            <a:r>
              <a:rPr lang="es-AR" sz="2400" spc="-35" dirty="0">
                <a:latin typeface="Calibri"/>
                <a:cs typeface="Calibri"/>
              </a:rPr>
              <a:t>t</a:t>
            </a:r>
            <a:r>
              <a:rPr lang="es-AR" sz="2400" dirty="0">
                <a:latin typeface="Calibri"/>
                <a:cs typeface="Calibri"/>
              </a:rPr>
              <a:t>encial</a:t>
            </a:r>
            <a:r>
              <a:rPr lang="es-AR" sz="2400" spc="-10" dirty="0">
                <a:latin typeface="Calibri"/>
                <a:cs typeface="Calibri"/>
              </a:rPr>
              <a:t> </a:t>
            </a:r>
            <a:r>
              <a:rPr lang="es-AR" sz="2400" dirty="0" smtClean="0">
                <a:latin typeface="Calibri"/>
                <a:cs typeface="Calibri"/>
              </a:rPr>
              <a:t>elástica 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lang="es-AR" sz="1000" dirty="0" smtClean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>
              <a:lnSpc>
                <a:spcPts val="1000"/>
              </a:lnSpc>
              <a:spcBef>
                <a:spcPts val="80"/>
              </a:spcBef>
              <a:buClr>
                <a:srgbClr val="4F81BC"/>
              </a:buClr>
              <a:buFont typeface="Wingdings"/>
              <a:buChar char=""/>
            </a:pPr>
            <a:endParaRPr sz="1000" dirty="0"/>
          </a:p>
          <a:p>
            <a:pPr marL="287020" marR="1270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El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abajo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ho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igual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ambio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 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gía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cinéti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29" name="object 12"/>
          <p:cNvSpPr/>
          <p:nvPr/>
        </p:nvSpPr>
        <p:spPr>
          <a:xfrm>
            <a:off x="3127795" y="2360518"/>
            <a:ext cx="1438656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3"/>
          <p:cNvSpPr/>
          <p:nvPr/>
        </p:nvSpPr>
        <p:spPr>
          <a:xfrm>
            <a:off x="1945172" y="1630520"/>
            <a:ext cx="1397508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5"/>
          <p:cNvSpPr/>
          <p:nvPr/>
        </p:nvSpPr>
        <p:spPr>
          <a:xfrm>
            <a:off x="4487683" y="5772372"/>
            <a:ext cx="1924812" cy="5029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4367808" y="3303016"/>
                <a:ext cx="2016128" cy="591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s-AR" sz="3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s-AR" sz="3000" b="0" dirty="0" smtClean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3303016"/>
                <a:ext cx="2016128" cy="5915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4367808" y="3303016"/>
            <a:ext cx="2016128" cy="5915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1" name="Grupo 20"/>
          <p:cNvGrpSpPr/>
          <p:nvPr/>
        </p:nvGrpSpPr>
        <p:grpSpPr>
          <a:xfrm>
            <a:off x="4120773" y="3984292"/>
            <a:ext cx="2291722" cy="1010267"/>
            <a:chOff x="4592729" y="1916848"/>
            <a:chExt cx="3712249" cy="1296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ángulo 34"/>
                <p:cNvSpPr/>
                <p:nvPr/>
              </p:nvSpPr>
              <p:spPr>
                <a:xfrm>
                  <a:off x="4592729" y="1916849"/>
                  <a:ext cx="3449151" cy="1227315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sz="3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3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AR" sz="3000" b="0" dirty="0" smtClean="0">
                    <a:solidFill>
                      <a:schemeClr val="tx2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5" name="Rectángulo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729" y="1916849"/>
                  <a:ext cx="3449151" cy="12273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bject 4"/>
            <p:cNvSpPr/>
            <p:nvPr/>
          </p:nvSpPr>
          <p:spPr>
            <a:xfrm>
              <a:off x="4618410" y="1916848"/>
              <a:ext cx="3686568" cy="1296072"/>
            </a:xfrm>
            <a:custGeom>
              <a:avLst/>
              <a:gdLst/>
              <a:ahLst/>
              <a:cxnLst/>
              <a:rect l="l" t="t" r="r" b="b"/>
              <a:pathLst>
                <a:path w="1713229" h="809116">
                  <a:moveTo>
                    <a:pt x="1707514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803528"/>
                  </a:lnTo>
                  <a:lnTo>
                    <a:pt x="5715" y="809116"/>
                  </a:lnTo>
                  <a:lnTo>
                    <a:pt x="1707514" y="809116"/>
                  </a:lnTo>
                  <a:lnTo>
                    <a:pt x="1712710" y="804037"/>
                  </a:lnTo>
                  <a:lnTo>
                    <a:pt x="8509" y="804037"/>
                  </a:lnTo>
                  <a:lnTo>
                    <a:pt x="5080" y="800734"/>
                  </a:lnTo>
                  <a:lnTo>
                    <a:pt x="5080" y="8508"/>
                  </a:lnTo>
                  <a:lnTo>
                    <a:pt x="8509" y="5079"/>
                  </a:lnTo>
                  <a:lnTo>
                    <a:pt x="1712594" y="5079"/>
                  </a:lnTo>
                  <a:lnTo>
                    <a:pt x="1707514" y="0"/>
                  </a:lnTo>
                  <a:close/>
                </a:path>
                <a:path w="1713229" h="809116">
                  <a:moveTo>
                    <a:pt x="1712594" y="5079"/>
                  </a:moveTo>
                  <a:lnTo>
                    <a:pt x="1704721" y="5079"/>
                  </a:lnTo>
                  <a:lnTo>
                    <a:pt x="1708150" y="8508"/>
                  </a:lnTo>
                  <a:lnTo>
                    <a:pt x="1708150" y="800734"/>
                  </a:lnTo>
                  <a:lnTo>
                    <a:pt x="1704721" y="804037"/>
                  </a:lnTo>
                  <a:lnTo>
                    <a:pt x="1712710" y="804037"/>
                  </a:lnTo>
                  <a:lnTo>
                    <a:pt x="1713229" y="803528"/>
                  </a:lnTo>
                  <a:lnTo>
                    <a:pt x="1713229" y="5714"/>
                  </a:lnTo>
                  <a:lnTo>
                    <a:pt x="1712594" y="5079"/>
                  </a:lnTo>
                  <a:close/>
                </a:path>
                <a:path w="1713229" h="809116">
                  <a:moveTo>
                    <a:pt x="1701927" y="10159"/>
                  </a:moveTo>
                  <a:lnTo>
                    <a:pt x="11303" y="10159"/>
                  </a:lnTo>
                  <a:lnTo>
                    <a:pt x="10160" y="11302"/>
                  </a:lnTo>
                  <a:lnTo>
                    <a:pt x="10160" y="797813"/>
                  </a:lnTo>
                  <a:lnTo>
                    <a:pt x="11303" y="798957"/>
                  </a:lnTo>
                  <a:lnTo>
                    <a:pt x="1701927" y="798957"/>
                  </a:lnTo>
                  <a:lnTo>
                    <a:pt x="1703070" y="797813"/>
                  </a:lnTo>
                  <a:lnTo>
                    <a:pt x="1703070" y="783716"/>
                  </a:lnTo>
                  <a:lnTo>
                    <a:pt x="25400" y="783716"/>
                  </a:lnTo>
                  <a:lnTo>
                    <a:pt x="25400" y="25400"/>
                  </a:lnTo>
                  <a:lnTo>
                    <a:pt x="1703070" y="25400"/>
                  </a:lnTo>
                  <a:lnTo>
                    <a:pt x="1703070" y="11302"/>
                  </a:lnTo>
                  <a:lnTo>
                    <a:pt x="1701927" y="10159"/>
                  </a:lnTo>
                  <a:close/>
                </a:path>
                <a:path w="1713229" h="809116">
                  <a:moveTo>
                    <a:pt x="1703070" y="25400"/>
                  </a:moveTo>
                  <a:lnTo>
                    <a:pt x="1687829" y="25400"/>
                  </a:lnTo>
                  <a:lnTo>
                    <a:pt x="1687829" y="783716"/>
                  </a:lnTo>
                  <a:lnTo>
                    <a:pt x="1703070" y="783716"/>
                  </a:lnTo>
                  <a:lnTo>
                    <a:pt x="1703070" y="254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38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359400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234680" y="836712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AR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Resumen</a:t>
            </a:r>
          </a:p>
        </p:txBody>
      </p:sp>
      <p:sp>
        <p:nvSpPr>
          <p:cNvPr id="23" name="object 6"/>
          <p:cNvSpPr txBox="1"/>
          <p:nvPr/>
        </p:nvSpPr>
        <p:spPr>
          <a:xfrm>
            <a:off x="278632" y="1916832"/>
            <a:ext cx="3390900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 indent="-274320">
              <a:buClr>
                <a:srgbClr val="4F81BC"/>
              </a:buClr>
              <a:buSzPct val="83333"/>
              <a:buFont typeface="Wingdings"/>
              <a:buChar char=""/>
              <a:tabLst>
                <a:tab pos="287020" algn="l"/>
                <a:tab pos="708660" algn="l"/>
                <a:tab pos="1430020" algn="l"/>
                <a:tab pos="2484755" algn="l"/>
              </a:tabLst>
            </a:pPr>
            <a:r>
              <a:rPr sz="2400" dirty="0">
                <a:latin typeface="Calibri"/>
                <a:cs typeface="Calibri"/>
              </a:rPr>
              <a:t>Si	só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úan	</a:t>
            </a:r>
            <a:r>
              <a:rPr sz="2400" spc="-15" dirty="0">
                <a:latin typeface="Calibri"/>
                <a:cs typeface="Calibri"/>
              </a:rPr>
              <a:t>fue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as</a:t>
            </a:r>
          </a:p>
        </p:txBody>
      </p:sp>
      <p:sp>
        <p:nvSpPr>
          <p:cNvPr id="24" name="object 7"/>
          <p:cNvSpPr txBox="1"/>
          <p:nvPr/>
        </p:nvSpPr>
        <p:spPr>
          <a:xfrm>
            <a:off x="3856019" y="1916832"/>
            <a:ext cx="177482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8"/>
          <p:cNvSpPr txBox="1"/>
          <p:nvPr/>
        </p:nvSpPr>
        <p:spPr>
          <a:xfrm>
            <a:off x="5817788" y="1916832"/>
            <a:ext cx="115633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7160686" y="1916832"/>
            <a:ext cx="1378585" cy="393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440690" algn="l"/>
              </a:tabLst>
            </a:pPr>
            <a:r>
              <a:rPr sz="2400" dirty="0">
                <a:latin typeface="Calibri"/>
                <a:cs typeface="Calibri"/>
              </a:rPr>
              <a:t>la	</a:t>
            </a:r>
            <a:r>
              <a:rPr sz="2400" spc="-15" dirty="0">
                <a:latin typeface="Calibri"/>
                <a:cs typeface="Calibri"/>
              </a:rPr>
              <a:t>ene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gía</a:t>
            </a:r>
          </a:p>
        </p:txBody>
      </p:sp>
      <p:sp>
        <p:nvSpPr>
          <p:cNvPr id="27" name="object 10"/>
          <p:cNvSpPr txBox="1"/>
          <p:nvPr/>
        </p:nvSpPr>
        <p:spPr>
          <a:xfrm>
            <a:off x="234680" y="2310532"/>
            <a:ext cx="6390005" cy="1720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7020"/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áni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5" dirty="0">
                <a:latin typeface="Calibri"/>
                <a:cs typeface="Calibri"/>
              </a:rPr>
              <a:t> se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2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81"/>
              </a:spcBef>
            </a:pPr>
            <a:endParaRPr sz="1000" dirty="0"/>
          </a:p>
          <a:p>
            <a:pPr marL="287020" indent="-274320">
              <a:buClr>
                <a:srgbClr val="4F81BC"/>
              </a:buClr>
              <a:buSzPct val="85416"/>
              <a:buFont typeface="Wingdings"/>
              <a:buChar char=""/>
              <a:tabLst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Si</a:t>
            </a:r>
            <a:r>
              <a:rPr sz="2400" spc="-15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túan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fue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 err="1">
                <a:latin typeface="Calibri"/>
                <a:cs typeface="Calibri"/>
              </a:rPr>
              <a:t>c</a:t>
            </a:r>
            <a:r>
              <a:rPr sz="2400" dirty="0" err="1">
                <a:latin typeface="Calibri"/>
                <a:cs typeface="Calibri"/>
              </a:rPr>
              <a:t>on</a:t>
            </a:r>
            <a:r>
              <a:rPr sz="2400" spc="-10" dirty="0" err="1">
                <a:latin typeface="Calibri"/>
                <a:cs typeface="Calibri"/>
              </a:rPr>
              <a:t>s</a:t>
            </a:r>
            <a:r>
              <a:rPr sz="2400" spc="-15" dirty="0" err="1">
                <a:latin typeface="Calibri"/>
                <a:cs typeface="Calibri"/>
              </a:rPr>
              <a:t>e</a:t>
            </a:r>
            <a:r>
              <a:rPr sz="2400" spc="20" dirty="0" err="1">
                <a:latin typeface="Calibri"/>
                <a:cs typeface="Calibri"/>
              </a:rPr>
              <a:t>r</a:t>
            </a:r>
            <a:r>
              <a:rPr sz="2400" spc="-55" dirty="0" err="1">
                <a:latin typeface="Calibri"/>
                <a:cs typeface="Calibri"/>
              </a:rPr>
              <a:t>v</a:t>
            </a:r>
            <a:r>
              <a:rPr sz="2400" spc="-25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ti</a:t>
            </a:r>
            <a:r>
              <a:rPr sz="2400" spc="-40" dirty="0" err="1">
                <a:latin typeface="Calibri"/>
                <a:cs typeface="Calibri"/>
              </a:rPr>
              <a:t>v</a:t>
            </a:r>
            <a:r>
              <a:rPr sz="2400" dirty="0" err="1">
                <a:latin typeface="Calibri"/>
                <a:cs typeface="Calibri"/>
              </a:rPr>
              <a:t>as</a:t>
            </a:r>
            <a:r>
              <a:rPr sz="2400" dirty="0" smtClean="0">
                <a:latin typeface="Calibri"/>
                <a:cs typeface="Calibri"/>
              </a:rPr>
              <a:t>.</a:t>
            </a:r>
            <a:endParaRPr lang="es-AR" sz="2400" dirty="0" smtClean="0">
              <a:latin typeface="Calibri"/>
              <a:cs typeface="Calibri"/>
            </a:endParaRPr>
          </a:p>
          <a:p>
            <a:pPr marL="287020" indent="-274320">
              <a:buClr>
                <a:srgbClr val="4F81BC"/>
              </a:buClr>
              <a:buSzPct val="85416"/>
              <a:buFont typeface="Wingdings"/>
              <a:buChar char=""/>
              <a:tabLst>
                <a:tab pos="287020" algn="l"/>
              </a:tabLst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4F81BC"/>
              </a:buClr>
              <a:buFont typeface="Wingdings"/>
              <a:buChar char=""/>
            </a:pPr>
            <a:endParaRPr sz="550" dirty="0"/>
          </a:p>
          <a:p>
            <a:pPr marL="287020" indent="-274320">
              <a:buClr>
                <a:srgbClr val="4F81BC"/>
              </a:buClr>
              <a:buSzPct val="85416"/>
              <a:buFont typeface="Wingdings"/>
              <a:buChar char=""/>
              <a:tabLst>
                <a:tab pos="287020" algn="l"/>
              </a:tabLst>
            </a:pPr>
            <a:r>
              <a:rPr sz="2400" spc="-7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en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apid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z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 </a:t>
            </a:r>
            <a:r>
              <a:rPr sz="2400" spc="-15" dirty="0">
                <a:latin typeface="Calibri"/>
                <a:cs typeface="Calibri"/>
              </a:rPr>
              <a:t>se 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túa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abaj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31" name="object 14"/>
          <p:cNvSpPr/>
          <p:nvPr/>
        </p:nvSpPr>
        <p:spPr>
          <a:xfrm>
            <a:off x="4170218" y="2362094"/>
            <a:ext cx="4029455" cy="452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6"/>
          <p:cNvSpPr/>
          <p:nvPr/>
        </p:nvSpPr>
        <p:spPr>
          <a:xfrm>
            <a:off x="6701595" y="4030746"/>
            <a:ext cx="1206500" cy="822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17"/>
          <p:cNvSpPr/>
          <p:nvPr/>
        </p:nvSpPr>
        <p:spPr>
          <a:xfrm>
            <a:off x="5186978" y="3142540"/>
            <a:ext cx="2417953" cy="5603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36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 conocemos la fuerza actuante (F) y el intervalo de tiempo en el cual actúa (</a:t>
            </a:r>
            <a:r>
              <a:rPr lang="es-EC" sz="3000" dirty="0" err="1"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s-EC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podemos conocer las variables cinemáticas, posición y velocidad al cabo de ese intervalo de tiempo. 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1983" y="3428068"/>
            <a:ext cx="112332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actuante </a:t>
            </a:r>
            <a:r>
              <a:rPr lang="es-EC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s-EC" sz="3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el movimiento es rectilíneo, entonces el movimiento será MRUV y podemos escribir su ecuación horaria.  </a:t>
            </a: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5687301" y="6153556"/>
                <a:ext cx="4601743" cy="668516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</m:acc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den>
                      </m:f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0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AR" sz="2000" dirty="0"/>
                            <m:t>) </m:t>
                          </m:r>
                        </m:e>
                        <m:sup>
                          <m:r>
                            <a:rPr lang="es-AR" sz="20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01" y="6153556"/>
                <a:ext cx="4601743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5908607" y="5502613"/>
                <a:ext cx="3630040" cy="514115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sz="25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5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s-ES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s-AR" sz="25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acc>
                      <m:sSub>
                        <m:sSubPr>
                          <m:ctrlPr>
                            <a:rPr lang="es-ES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(</m:t>
                          </m:r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/>
                      </m:sSub>
                      <m:r>
                        <a:rPr lang="es-AR" sz="25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s-AR" sz="25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25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s-AR" sz="2500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607" y="5502613"/>
                <a:ext cx="3630040" cy="514115"/>
              </a:xfrm>
              <a:prstGeom prst="rect">
                <a:avLst/>
              </a:prstGeom>
              <a:blipFill>
                <a:blip r:embed="rId5"/>
                <a:stretch>
                  <a:fillRect b="-6742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0"/>
              <p:cNvSpPr txBox="1"/>
              <p:nvPr/>
            </p:nvSpPr>
            <p:spPr>
              <a:xfrm>
                <a:off x="6816080" y="4819972"/>
                <a:ext cx="1594603" cy="52322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2800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4819972"/>
                <a:ext cx="15946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indent="-457200" algn="just">
              <a:buClrTx/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Cuando las fuerzas no son constantes a lo largo del tiempo, obtener la evolución del movimiento de la partícula utilizando la segunda Ley de Newton es mas dificultoso.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91983" y="3428068"/>
            <a:ext cx="11233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SzPct val="68000"/>
              <a:buFont typeface="Wingdings" panose="05000000000000000000" pitchFamily="2" charset="2"/>
              <a:buChar char="v"/>
            </a:pPr>
            <a:r>
              <a:rPr lang="es-EC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Debemos recurrir a otros métodos mas sencillos para poder  determinar las variables cinemáticas.  </a:t>
            </a:r>
            <a:endParaRPr lang="es-EC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38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58674" y="1663850"/>
            <a:ext cx="11233248" cy="435287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marR="12700" indent="-457200" algn="just">
              <a:buClrTx/>
              <a:buFont typeface="Wingdings" panose="05000000000000000000" pitchFamily="2" charset="2"/>
              <a:buChar char="v"/>
            </a:pPr>
            <a:r>
              <a:rPr lang="es-AR" sz="25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El</a:t>
            </a:r>
            <a:r>
              <a:rPr lang="es-AR" sz="2500" spc="24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traba</a:t>
            </a:r>
            <a:r>
              <a:rPr lang="es-AR" sz="2500" b="1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j</a:t>
            </a:r>
            <a:r>
              <a:rPr lang="es-AR" sz="2500" b="1" i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o (W)</a:t>
            </a:r>
            <a:r>
              <a:rPr lang="es-AR" sz="2500" spc="250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dirty="0">
                <a:solidFill>
                  <a:srgbClr val="2E2B1F"/>
                </a:solidFill>
                <a:latin typeface="Times New Roman"/>
                <a:cs typeface="Times New Roman"/>
              </a:rPr>
              <a:t>i</a:t>
            </a:r>
            <a:r>
              <a:rPr lang="es-AR" sz="2500" spc="-4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plica</a:t>
            </a:r>
            <a:r>
              <a:rPr lang="es-AR" sz="2500" spc="254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fu</a:t>
            </a:r>
            <a:r>
              <a:rPr lang="es-AR" sz="2500" b="1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lang="es-AR" sz="2500" b="1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lang="es-AR" sz="2500" b="1" i="1" spc="-30" dirty="0" smtClean="0">
                <a:solidFill>
                  <a:srgbClr val="2E2B1F"/>
                </a:solidFill>
                <a:latin typeface="Times New Roman"/>
                <a:cs typeface="Times New Roman"/>
              </a:rPr>
              <a:t>z</a:t>
            </a:r>
            <a:r>
              <a:rPr lang="es-AR" sz="2500" b="1" i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a (F)</a:t>
            </a:r>
            <a:r>
              <a:rPr lang="es-AR" sz="2500" b="1" i="1" spc="2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i="1" spc="-15" dirty="0">
                <a:solidFill>
                  <a:srgbClr val="2E2B1F"/>
                </a:solidFill>
                <a:latin typeface="Times New Roman"/>
                <a:cs typeface="Times New Roman"/>
              </a:rPr>
              <a:t>y</a:t>
            </a:r>
            <a:r>
              <a:rPr lang="es-AR" sz="2500" b="1" i="1" spc="24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r>
              <a:rPr lang="es-AR" sz="2500" b="1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espla</a:t>
            </a:r>
            <a:r>
              <a:rPr lang="es-AR" sz="2500" b="1" i="1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z</a:t>
            </a:r>
            <a:r>
              <a:rPr lang="es-AR" sz="2500" b="1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lang="es-AR" sz="2500" b="1" i="1" spc="-15" dirty="0" smtClean="0">
                <a:solidFill>
                  <a:srgbClr val="2E2B1F"/>
                </a:solidFill>
                <a:latin typeface="Times New Roman"/>
                <a:cs typeface="Times New Roman"/>
              </a:rPr>
              <a:t>mi</a:t>
            </a:r>
            <a:r>
              <a:rPr lang="es-AR" sz="2500" b="1" i="1" spc="-20" dirty="0" smtClean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r>
              <a:rPr lang="es-AR" sz="2500" b="1" i="1" spc="-5" dirty="0" smtClean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lang="es-AR" sz="2500" b="1" i="1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t</a:t>
            </a:r>
            <a:r>
              <a:rPr lang="es-AR" sz="2500" b="1" i="1" dirty="0" smtClean="0">
                <a:solidFill>
                  <a:srgbClr val="2E2B1F"/>
                </a:solidFill>
                <a:latin typeface="Times New Roman"/>
                <a:cs typeface="Times New Roman"/>
              </a:rPr>
              <a:t>o (s)</a:t>
            </a:r>
            <a:r>
              <a:rPr lang="es-AR" sz="2500" spc="-10" dirty="0" smtClean="0">
                <a:solidFill>
                  <a:srgbClr val="2E2B1F"/>
                </a:solidFill>
                <a:latin typeface="Times New Roman"/>
                <a:cs typeface="Times New Roman"/>
              </a:rPr>
              <a:t>,</a:t>
            </a:r>
            <a:r>
              <a:rPr lang="es-AR" sz="2500" spc="245" dirty="0" smtClean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y</a:t>
            </a:r>
            <a:r>
              <a:rPr lang="es-AR" sz="2500" spc="26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usa</a:t>
            </a:r>
            <a:r>
              <a:rPr lang="es-AR" sz="2500" spc="-4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lang="es-AR" sz="2500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s la </a:t>
            </a:r>
            <a:r>
              <a:rPr lang="es-AR" sz="25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palabra </a:t>
            </a:r>
            <a:r>
              <a:rPr lang="es-AR" sz="25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i="1" spc="-10" dirty="0">
                <a:solidFill>
                  <a:srgbClr val="2E2B1F"/>
                </a:solidFill>
                <a:latin typeface="Times New Roman"/>
                <a:cs typeface="Times New Roman"/>
              </a:rPr>
              <a:t>trabajo </a:t>
            </a:r>
            <a:r>
              <a:rPr lang="es-AR" sz="2500" b="1" i="1" spc="10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para </a:t>
            </a:r>
            <a:r>
              <a:rPr lang="es-AR" sz="2500" spc="8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desc</a:t>
            </a:r>
            <a:r>
              <a:rPr lang="es-AR" sz="2500" spc="-20" dirty="0">
                <a:solidFill>
                  <a:srgbClr val="2E2B1F"/>
                </a:solidFill>
                <a:latin typeface="Times New Roman"/>
                <a:cs typeface="Times New Roman"/>
              </a:rPr>
              <a:t>r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ibir </a:t>
            </a:r>
            <a:r>
              <a:rPr lang="es-AR" sz="25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b="1" spc="-15" dirty="0">
                <a:solidFill>
                  <a:srgbClr val="2E2B1F"/>
                </a:solidFill>
                <a:latin typeface="Times New Roman"/>
                <a:cs typeface="Times New Roman"/>
              </a:rPr>
              <a:t>cu</a:t>
            </a:r>
            <a:r>
              <a:rPr lang="es-AR" sz="2500" b="1" spc="-5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lang="es-AR" sz="25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ntitativ</a:t>
            </a:r>
            <a:r>
              <a:rPr lang="es-AR" sz="2500" b="1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r>
              <a:rPr lang="es-AR" sz="2500" b="1" spc="-3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lang="es-AR" sz="2500" b="1" spc="-10" dirty="0">
                <a:solidFill>
                  <a:srgbClr val="2E2B1F"/>
                </a:solidFill>
                <a:latin typeface="Times New Roman"/>
                <a:cs typeface="Times New Roman"/>
              </a:rPr>
              <a:t>ente </a:t>
            </a:r>
            <a:r>
              <a:rPr lang="es-AR" sz="2500" b="1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lo </a:t>
            </a:r>
            <a:r>
              <a:rPr lang="es-AR" sz="2500" spc="9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que </a:t>
            </a:r>
            <a:r>
              <a:rPr lang="es-AR" sz="2500" spc="8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s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e </a:t>
            </a:r>
            <a:r>
              <a:rPr lang="es-AR" sz="2500" spc="9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logra cuand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lang="es-AR" sz="25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una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fuerza</a:t>
            </a:r>
            <a:r>
              <a:rPr lang="es-AR" sz="2500" spc="2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40" dirty="0">
                <a:solidFill>
                  <a:srgbClr val="2E2B1F"/>
                </a:solidFill>
                <a:latin typeface="Times New Roman"/>
                <a:cs typeface="Times New Roman"/>
              </a:rPr>
              <a:t>m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ue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ve</a:t>
            </a:r>
            <a:r>
              <a:rPr lang="es-AR" sz="2500" spc="1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u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n</a:t>
            </a:r>
            <a:r>
              <a:rPr lang="es-AR" sz="2500" spc="-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5" dirty="0">
                <a:solidFill>
                  <a:srgbClr val="2E2B1F"/>
                </a:solidFill>
                <a:latin typeface="Times New Roman"/>
                <a:cs typeface="Times New Roman"/>
              </a:rPr>
              <a:t>o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bjeto cierta</a:t>
            </a:r>
            <a:r>
              <a:rPr lang="es-AR" sz="2500" spc="5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lang="es-AR" sz="2500" spc="-10" dirty="0">
                <a:solidFill>
                  <a:srgbClr val="2E2B1F"/>
                </a:solidFill>
                <a:latin typeface="Times New Roman"/>
                <a:cs typeface="Times New Roman"/>
              </a:rPr>
              <a:t>distancia.</a:t>
            </a:r>
            <a:endParaRPr lang="es-AR" sz="2500" dirty="0">
              <a:latin typeface="Times New Roman"/>
              <a:cs typeface="Times New Roman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258674" y="4077072"/>
            <a:ext cx="1101254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ct val="50000"/>
              </a:spcBef>
              <a:buSzPct val="68000"/>
              <a:buFont typeface="Wingdings" panose="05000000000000000000" pitchFamily="2" charset="2"/>
              <a:buChar char="v"/>
            </a:pPr>
            <a:r>
              <a:rPr lang="es-ES_tradnl" altLang="es-AR" sz="2500" dirty="0">
                <a:cs typeface="Times New Roman" panose="02020603050405020304" pitchFamily="18" charset="0"/>
              </a:rPr>
              <a:t>Para una fuerza constante paralela al desplazamiento que es rectilíneo, se define el trabajo como:</a:t>
            </a:r>
            <a:endParaRPr lang="es-ES" altLang="es-AR" sz="2500" dirty="0">
              <a:cs typeface="Times New Roman" panose="02020603050405020304" pitchFamily="18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287688" y="5073476"/>
            <a:ext cx="7672387" cy="1739900"/>
            <a:chOff x="1787526" y="5453360"/>
            <a:chExt cx="7672387" cy="1739900"/>
          </a:xfrm>
        </p:grpSpPr>
        <p:grpSp>
          <p:nvGrpSpPr>
            <p:cNvPr id="10" name="Group 113"/>
            <p:cNvGrpSpPr>
              <a:grpSpLocks/>
            </p:cNvGrpSpPr>
            <p:nvPr/>
          </p:nvGrpSpPr>
          <p:grpSpPr bwMode="auto">
            <a:xfrm>
              <a:off x="2551113" y="6824960"/>
              <a:ext cx="1778000" cy="368300"/>
              <a:chOff x="1160" y="1813"/>
              <a:chExt cx="1120" cy="232"/>
            </a:xfrm>
          </p:grpSpPr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1160" y="1813"/>
                <a:ext cx="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>
                <a:off x="2280" y="1821"/>
                <a:ext cx="0" cy="1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" name="Line 59"/>
              <p:cNvSpPr>
                <a:spLocks noChangeShapeType="1"/>
              </p:cNvSpPr>
              <p:nvPr/>
            </p:nvSpPr>
            <p:spPr bwMode="auto">
              <a:xfrm>
                <a:off x="1160" y="1886"/>
                <a:ext cx="112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14" name="Object 62"/>
              <p:cNvGraphicFramePr>
                <a:graphicFrameLocks noChangeAspect="1"/>
              </p:cNvGraphicFramePr>
              <p:nvPr/>
            </p:nvGraphicFramePr>
            <p:xfrm>
              <a:off x="1658" y="1912"/>
              <a:ext cx="107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" name="Ecuación" r:id="rId5" imgW="114201" imgH="139579" progId="Equation.3">
                      <p:embed/>
                    </p:oleObj>
                  </mc:Choice>
                  <mc:Fallback>
                    <p:oleObj name="Ecuación" r:id="rId5" imgW="114201" imgH="139579" progId="Equation.3">
                      <p:embed/>
                      <p:pic>
                        <p:nvPicPr>
                          <p:cNvPr id="0" name="Picture 4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8" y="1912"/>
                            <a:ext cx="107" cy="1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" name="Group 112"/>
            <p:cNvGrpSpPr>
              <a:grpSpLocks/>
            </p:cNvGrpSpPr>
            <p:nvPr/>
          </p:nvGrpSpPr>
          <p:grpSpPr bwMode="auto">
            <a:xfrm>
              <a:off x="2441576" y="5453360"/>
              <a:ext cx="2251075" cy="1012825"/>
              <a:chOff x="1091" y="949"/>
              <a:chExt cx="1418" cy="638"/>
            </a:xfrm>
          </p:grpSpPr>
          <p:grpSp>
            <p:nvGrpSpPr>
              <p:cNvPr id="19" name="Group 111"/>
              <p:cNvGrpSpPr>
                <a:grpSpLocks/>
              </p:cNvGrpSpPr>
              <p:nvPr/>
            </p:nvGrpSpPr>
            <p:grpSpPr bwMode="auto">
              <a:xfrm>
                <a:off x="1160" y="1231"/>
                <a:ext cx="1349" cy="356"/>
                <a:chOff x="1160" y="1231"/>
                <a:chExt cx="1349" cy="356"/>
              </a:xfrm>
            </p:grpSpPr>
            <p:sp>
              <p:nvSpPr>
                <p:cNvPr id="22" name="Rectangle 51"/>
                <p:cNvSpPr>
                  <a:spLocks noChangeArrowheads="1"/>
                </p:cNvSpPr>
                <p:nvPr/>
              </p:nvSpPr>
              <p:spPr bwMode="auto">
                <a:xfrm>
                  <a:off x="2083" y="1231"/>
                  <a:ext cx="426" cy="324"/>
                </a:xfrm>
                <a:prstGeom prst="rect">
                  <a:avLst/>
                </a:prstGeom>
                <a:noFill/>
                <a:ln w="19050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23" name="Line 56"/>
                <p:cNvSpPr>
                  <a:spLocks noChangeShapeType="1"/>
                </p:cNvSpPr>
                <p:nvPr/>
              </p:nvSpPr>
              <p:spPr bwMode="auto">
                <a:xfrm>
                  <a:off x="1160" y="1381"/>
                  <a:ext cx="1120" cy="0"/>
                </a:xfrm>
                <a:prstGeom prst="line">
                  <a:avLst/>
                </a:prstGeom>
                <a:noFill/>
                <a:ln w="19050">
                  <a:solidFill>
                    <a:srgbClr val="FFCC00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4" name="Oval 55"/>
                <p:cNvSpPr>
                  <a:spLocks noChangeArrowheads="1"/>
                </p:cNvSpPr>
                <p:nvPr/>
              </p:nvSpPr>
              <p:spPr bwMode="auto">
                <a:xfrm>
                  <a:off x="2252" y="1351"/>
                  <a:ext cx="62" cy="6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2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80" y="1375"/>
                  <a:ext cx="24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_tradnl" altLang="es-AR" sz="1600" i="0">
                      <a:latin typeface="Arial" panose="020B0604020202020204" pitchFamily="34" charset="0"/>
                    </a:rPr>
                    <a:t>B</a:t>
                  </a:r>
                  <a:endParaRPr lang="es-ES" altLang="es-AR" sz="1600" i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Text Box 66"/>
              <p:cNvSpPr txBox="1">
                <a:spLocks noChangeArrowheads="1"/>
              </p:cNvSpPr>
              <p:nvPr/>
            </p:nvSpPr>
            <p:spPr bwMode="auto">
              <a:xfrm>
                <a:off x="1091" y="949"/>
                <a:ext cx="86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_tradnl" altLang="es-AR" sz="1600" i="0">
                    <a:latin typeface="Arial" panose="020B0604020202020204" pitchFamily="34" charset="0"/>
                  </a:rPr>
                  <a:t>Movimiento</a:t>
                </a:r>
                <a:endParaRPr lang="es-ES" altLang="es-AR" sz="1600" i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>
                <a:off x="1902" y="1064"/>
                <a:ext cx="45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1787526" y="5734347"/>
              <a:ext cx="7672387" cy="1006475"/>
              <a:chOff x="1787526" y="5734347"/>
              <a:chExt cx="7672387" cy="1006475"/>
            </a:xfrm>
          </p:grpSpPr>
          <p:grpSp>
            <p:nvGrpSpPr>
              <p:cNvPr id="15" name="Group 114"/>
              <p:cNvGrpSpPr>
                <a:grpSpLocks/>
              </p:cNvGrpSpPr>
              <p:nvPr/>
            </p:nvGrpSpPr>
            <p:grpSpPr bwMode="auto">
              <a:xfrm>
                <a:off x="4329113" y="5734347"/>
                <a:ext cx="877888" cy="404813"/>
                <a:chOff x="2280" y="1126"/>
                <a:chExt cx="553" cy="255"/>
              </a:xfrm>
            </p:grpSpPr>
            <p:sp>
              <p:nvSpPr>
                <p:cNvPr id="16" name="Line 60"/>
                <p:cNvSpPr>
                  <a:spLocks noChangeShapeType="1"/>
                </p:cNvSpPr>
                <p:nvPr/>
              </p:nvSpPr>
              <p:spPr bwMode="auto">
                <a:xfrm>
                  <a:off x="2280" y="1381"/>
                  <a:ext cx="553" cy="0"/>
                </a:xfrm>
                <a:prstGeom prst="line">
                  <a:avLst/>
                </a:prstGeom>
                <a:noFill/>
                <a:ln w="19050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aphicFrame>
              <p:nvGraphicFramePr>
                <p:cNvPr id="17" name="Object 63"/>
                <p:cNvGraphicFramePr>
                  <a:graphicFrameLocks noChangeAspect="1"/>
                </p:cNvGraphicFramePr>
                <p:nvPr/>
              </p:nvGraphicFramePr>
              <p:xfrm>
                <a:off x="2629" y="1126"/>
                <a:ext cx="155" cy="19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28" name="Ecuación" r:id="rId7" imgW="164957" imgH="203024" progId="Equation.3">
                        <p:embed/>
                      </p:oleObj>
                    </mc:Choice>
                    <mc:Fallback>
                      <p:oleObj name="Ecuación" r:id="rId7" imgW="164957" imgH="203024" progId="Equation.3">
                        <p:embed/>
                        <p:pic>
                          <p:nvPicPr>
                            <p:cNvPr id="0" name="Picture 4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29" y="1126"/>
                              <a:ext cx="155" cy="19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6" name="Text Box 70"/>
              <p:cNvSpPr txBox="1">
                <a:spLocks noChangeArrowheads="1"/>
              </p:cNvSpPr>
              <p:nvPr/>
            </p:nvSpPr>
            <p:spPr bwMode="auto">
              <a:xfrm>
                <a:off x="5400676" y="5953422"/>
                <a:ext cx="2930525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ES_tradnl" altLang="es-AR" sz="1600" i="0">
                    <a:latin typeface="Arial" panose="020B0604020202020204" pitchFamily="34" charset="0"/>
                  </a:rPr>
                  <a:t>Trabajo=Fuerza </a:t>
                </a:r>
                <a:r>
                  <a:rPr lang="es-ES_tradnl" altLang="es-AR" sz="1600" i="0">
                    <a:latin typeface="Arial" panose="020B0604020202020204" pitchFamily="34" charset="0"/>
                    <a:sym typeface="Symbol" panose="05050102010706020507" pitchFamily="18" charset="2"/>
                  </a:rPr>
                  <a:t> distancia</a:t>
                </a:r>
                <a:endParaRPr lang="es-ES" altLang="es-AR" sz="1600" i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7" name="Group 115"/>
              <p:cNvGrpSpPr>
                <a:grpSpLocks/>
              </p:cNvGrpSpPr>
              <p:nvPr/>
            </p:nvGrpSpPr>
            <p:grpSpPr bwMode="auto">
              <a:xfrm>
                <a:off x="8185151" y="5986760"/>
                <a:ext cx="1274762" cy="269875"/>
                <a:chOff x="4709" y="1285"/>
                <a:chExt cx="803" cy="170"/>
              </a:xfrm>
            </p:grpSpPr>
            <p:graphicFrame>
              <p:nvGraphicFramePr>
                <p:cNvPr id="28" name="Object 69"/>
                <p:cNvGraphicFramePr>
                  <a:graphicFrameLocks noChangeAspect="1"/>
                </p:cNvGraphicFramePr>
                <p:nvPr/>
              </p:nvGraphicFramePr>
              <p:xfrm>
                <a:off x="5047" y="1285"/>
                <a:ext cx="465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29" name="Ecuación" r:id="rId9" imgW="494870" imgH="177646" progId="Equation.3">
                        <p:embed/>
                      </p:oleObj>
                    </mc:Choice>
                    <mc:Fallback>
                      <p:oleObj name="Ecuación" r:id="rId9" imgW="494870" imgH="177646" progId="Equation.3">
                        <p:embed/>
                        <p:pic>
                          <p:nvPicPr>
                            <p:cNvPr id="0" name="Picture 4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47" y="1285"/>
                              <a:ext cx="465" cy="1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AutoShape 71"/>
                <p:cNvSpPr>
                  <a:spLocks noChangeArrowheads="1"/>
                </p:cNvSpPr>
                <p:nvPr/>
              </p:nvSpPr>
              <p:spPr bwMode="auto">
                <a:xfrm>
                  <a:off x="4709" y="1342"/>
                  <a:ext cx="284" cy="56"/>
                </a:xfrm>
                <a:prstGeom prst="rightArrow">
                  <a:avLst>
                    <a:gd name="adj1" fmla="val 50000"/>
                    <a:gd name="adj2" fmla="val 126786"/>
                  </a:avLst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grpSp>
            <p:nvGrpSpPr>
              <p:cNvPr id="68" name="Group 110"/>
              <p:cNvGrpSpPr>
                <a:grpSpLocks/>
              </p:cNvGrpSpPr>
              <p:nvPr/>
            </p:nvGrpSpPr>
            <p:grpSpPr bwMode="auto">
              <a:xfrm>
                <a:off x="1787526" y="5901035"/>
                <a:ext cx="3419475" cy="839787"/>
                <a:chOff x="679" y="1231"/>
                <a:chExt cx="2154" cy="529"/>
              </a:xfrm>
            </p:grpSpPr>
            <p:sp>
              <p:nvSpPr>
                <p:cNvPr id="6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066" y="1382"/>
                  <a:ext cx="19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_tradnl" altLang="es-AR" sz="1600" i="0">
                      <a:latin typeface="Arial" panose="020B0604020202020204" pitchFamily="34" charset="0"/>
                    </a:rPr>
                    <a:t>A</a:t>
                  </a:r>
                  <a:endParaRPr lang="es-ES" altLang="es-AR" sz="1600" i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0" name="Group 109"/>
                <p:cNvGrpSpPr>
                  <a:grpSpLocks/>
                </p:cNvGrpSpPr>
                <p:nvPr/>
              </p:nvGrpSpPr>
              <p:grpSpPr bwMode="auto">
                <a:xfrm>
                  <a:off x="679" y="1231"/>
                  <a:ext cx="2154" cy="529"/>
                  <a:chOff x="679" y="1231"/>
                  <a:chExt cx="2154" cy="529"/>
                </a:xfrm>
              </p:grpSpPr>
              <p:grpSp>
                <p:nvGrpSpPr>
                  <p:cNvPr id="71" name="Group 108"/>
                  <p:cNvGrpSpPr>
                    <a:grpSpLocks/>
                  </p:cNvGrpSpPr>
                  <p:nvPr/>
                </p:nvGrpSpPr>
                <p:grpSpPr bwMode="auto">
                  <a:xfrm>
                    <a:off x="679" y="1231"/>
                    <a:ext cx="2154" cy="529"/>
                    <a:chOff x="679" y="1231"/>
                    <a:chExt cx="2154" cy="529"/>
                  </a:xfrm>
                </p:grpSpPr>
                <p:sp>
                  <p:nvSpPr>
                    <p:cNvPr id="73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55" y="1231"/>
                      <a:ext cx="426" cy="32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CC3300"/>
                      </a:solidFill>
                      <a:prstDash val="dash"/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AR"/>
                    </a:p>
                  </p:txBody>
                </p:sp>
                <p:sp>
                  <p:nvSpPr>
                    <p:cNvPr id="74" name="Rectangle 52" descr="Diagonal hacia arriba ancha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9" y="1570"/>
                      <a:ext cx="2154" cy="190"/>
                    </a:xfrm>
                    <a:prstGeom prst="rect">
                      <a:avLst/>
                    </a:prstGeom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AR"/>
                    </a:p>
                  </p:txBody>
                </p:sp>
                <p:sp>
                  <p:nvSpPr>
                    <p:cNvPr id="75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29" y="1350"/>
                      <a:ext cx="62" cy="6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s-AR"/>
                    </a:p>
                  </p:txBody>
                </p:sp>
              </p:grpSp>
              <p:sp>
                <p:nvSpPr>
                  <p:cNvPr id="7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686" y="1572"/>
                    <a:ext cx="214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</p:grpSp>
        </p:grpSp>
      </p:grp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268598" y="2951946"/>
            <a:ext cx="863092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ct val="50000"/>
              </a:spcBef>
              <a:buSzPct val="68000"/>
              <a:buFont typeface="Wingdings" panose="05000000000000000000" pitchFamily="2" charset="2"/>
              <a:buChar char="v"/>
            </a:pPr>
            <a:r>
              <a:rPr lang="es-ES_tradnl" altLang="es-AR" sz="2500" dirty="0" smtClean="0">
                <a:cs typeface="Times New Roman" panose="02020603050405020304" pitchFamily="18" charset="0"/>
              </a:rPr>
              <a:t>El trabajo en el SI se mide en </a:t>
            </a:r>
            <a:r>
              <a:rPr lang="es-ES_tradnl" altLang="es-AR" sz="2500" b="1" i="1" dirty="0" smtClean="0">
                <a:cs typeface="Times New Roman" panose="02020603050405020304" pitchFamily="18" charset="0"/>
              </a:rPr>
              <a:t>Joule [J], </a:t>
            </a:r>
            <a:r>
              <a:rPr lang="es-ES_tradnl" altLang="es-AR" sz="2500" dirty="0" smtClean="0">
                <a:cs typeface="Times New Roman" panose="02020603050405020304" pitchFamily="18" charset="0"/>
              </a:rPr>
              <a:t>(N*m = J)</a:t>
            </a:r>
            <a:endParaRPr lang="es-ES" altLang="es-AR" sz="2500" dirty="0">
              <a:cs typeface="Times New Roman" panose="02020603050405020304" pitchFamily="18" charset="0"/>
            </a:endParaRPr>
          </a:p>
        </p:txBody>
      </p:sp>
      <p:sp>
        <p:nvSpPr>
          <p:cNvPr id="84" name="Text Box 47"/>
          <p:cNvSpPr txBox="1">
            <a:spLocks noChangeArrowheads="1"/>
          </p:cNvSpPr>
          <p:nvPr/>
        </p:nvSpPr>
        <p:spPr bwMode="auto">
          <a:xfrm>
            <a:off x="279795" y="3573016"/>
            <a:ext cx="863092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ct val="50000"/>
              </a:spcBef>
              <a:buSzPct val="68000"/>
              <a:buFont typeface="Wingdings" panose="05000000000000000000" pitchFamily="2" charset="2"/>
              <a:buChar char="v"/>
            </a:pPr>
            <a:r>
              <a:rPr lang="es-ES_tradnl" altLang="es-AR" sz="2500" dirty="0" smtClean="0">
                <a:cs typeface="Times New Roman" panose="02020603050405020304" pitchFamily="18" charset="0"/>
              </a:rPr>
              <a:t>Es una magnitud escalar. </a:t>
            </a:r>
            <a:endParaRPr lang="es-ES" altLang="es-AR" sz="25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4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279795" y="1826480"/>
            <a:ext cx="110845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s-ES_tradnl" altLang="es-AR" sz="2500" dirty="0">
                <a:cs typeface="Times New Roman" panose="02020603050405020304" pitchFamily="18" charset="0"/>
              </a:rPr>
              <a:t>Si la fuerza constante forma un ángulo con la dirección del desplazamiento, solo la componente en la dirección del desplazamiento se usa para calcular el trabajo</a:t>
            </a:r>
            <a:endParaRPr lang="es-ES" altLang="es-AR" sz="2500" dirty="0"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1055440" y="2996952"/>
            <a:ext cx="10041184" cy="3024336"/>
            <a:chOff x="1803401" y="7802860"/>
            <a:chExt cx="8160195" cy="2152650"/>
          </a:xfrm>
        </p:grpSpPr>
        <p:sp>
          <p:nvSpPr>
            <p:cNvPr id="31" name="Line 93"/>
            <p:cNvSpPr>
              <a:spLocks noChangeShapeType="1"/>
            </p:cNvSpPr>
            <p:nvPr/>
          </p:nvSpPr>
          <p:spPr bwMode="auto">
            <a:xfrm>
              <a:off x="5183188" y="7993360"/>
              <a:ext cx="0" cy="500062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32" name="Group 117"/>
            <p:cNvGrpSpPr>
              <a:grpSpLocks/>
            </p:cNvGrpSpPr>
            <p:nvPr/>
          </p:nvGrpSpPr>
          <p:grpSpPr bwMode="auto">
            <a:xfrm>
              <a:off x="4329113" y="7871122"/>
              <a:ext cx="876300" cy="622300"/>
              <a:chOff x="2280" y="2472"/>
              <a:chExt cx="552" cy="392"/>
            </a:xfrm>
          </p:grpSpPr>
          <p:graphicFrame>
            <p:nvGraphicFramePr>
              <p:cNvPr id="33" name="Object 87"/>
              <p:cNvGraphicFramePr>
                <a:graphicFrameLocks noChangeAspect="1"/>
              </p:cNvGraphicFramePr>
              <p:nvPr/>
            </p:nvGraphicFramePr>
            <p:xfrm>
              <a:off x="2488" y="2472"/>
              <a:ext cx="157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6" name="Ecuación" r:id="rId5" imgW="164957" imgH="203024" progId="Equation.3">
                      <p:embed/>
                    </p:oleObj>
                  </mc:Choice>
                  <mc:Fallback>
                    <p:oleObj name="Ecuación" r:id="rId5" imgW="164957" imgH="203024" progId="Equation.3">
                      <p:embed/>
                      <p:pic>
                        <p:nvPicPr>
                          <p:cNvPr id="0" name="Picture 10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8" y="2472"/>
                            <a:ext cx="157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Line 92"/>
              <p:cNvSpPr>
                <a:spLocks noChangeShapeType="1"/>
              </p:cNvSpPr>
              <p:nvPr/>
            </p:nvSpPr>
            <p:spPr bwMode="auto">
              <a:xfrm flipV="1">
                <a:off x="2280" y="2534"/>
                <a:ext cx="552" cy="33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35" name="Group 122"/>
            <p:cNvGrpSpPr>
              <a:grpSpLocks/>
            </p:cNvGrpSpPr>
            <p:nvPr/>
          </p:nvGrpSpPr>
          <p:grpSpPr bwMode="auto">
            <a:xfrm>
              <a:off x="1803401" y="7802860"/>
              <a:ext cx="3790950" cy="1739900"/>
              <a:chOff x="689" y="2429"/>
              <a:chExt cx="2388" cy="1096"/>
            </a:xfrm>
          </p:grpSpPr>
          <p:sp>
            <p:nvSpPr>
              <p:cNvPr id="36" name="Line 79"/>
              <p:cNvSpPr>
                <a:spLocks noChangeShapeType="1"/>
              </p:cNvSpPr>
              <p:nvPr/>
            </p:nvSpPr>
            <p:spPr bwMode="auto">
              <a:xfrm>
                <a:off x="1160" y="2861"/>
                <a:ext cx="1917" cy="0"/>
              </a:xfrm>
              <a:prstGeom prst="line">
                <a:avLst/>
              </a:prstGeom>
              <a:noFill/>
              <a:ln w="19050">
                <a:solidFill>
                  <a:srgbClr val="FF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pSp>
            <p:nvGrpSpPr>
              <p:cNvPr id="37" name="Group 116"/>
              <p:cNvGrpSpPr>
                <a:grpSpLocks/>
              </p:cNvGrpSpPr>
              <p:nvPr/>
            </p:nvGrpSpPr>
            <p:grpSpPr bwMode="auto">
              <a:xfrm>
                <a:off x="689" y="2429"/>
                <a:ext cx="2154" cy="1096"/>
                <a:chOff x="689" y="2429"/>
                <a:chExt cx="2154" cy="1096"/>
              </a:xfrm>
            </p:grpSpPr>
            <p:sp>
              <p:nvSpPr>
                <p:cNvPr id="38" name="Rectangle 75"/>
                <p:cNvSpPr>
                  <a:spLocks noChangeArrowheads="1"/>
                </p:cNvSpPr>
                <p:nvPr/>
              </p:nvSpPr>
              <p:spPr bwMode="auto">
                <a:xfrm>
                  <a:off x="966" y="2711"/>
                  <a:ext cx="425" cy="324"/>
                </a:xfrm>
                <a:prstGeom prst="rect">
                  <a:avLst/>
                </a:prstGeom>
                <a:noFill/>
                <a:ln w="19050">
                  <a:solidFill>
                    <a:srgbClr val="CC3300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39" name="Rectangle 76"/>
                <p:cNvSpPr>
                  <a:spLocks noChangeArrowheads="1"/>
                </p:cNvSpPr>
                <p:nvPr/>
              </p:nvSpPr>
              <p:spPr bwMode="auto">
                <a:xfrm>
                  <a:off x="2093" y="2711"/>
                  <a:ext cx="426" cy="324"/>
                </a:xfrm>
                <a:prstGeom prst="rect">
                  <a:avLst/>
                </a:prstGeom>
                <a:noFill/>
                <a:ln w="19050">
                  <a:solidFill>
                    <a:srgbClr val="CC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40" name="Rectangle 77" descr="Diagonal hacia arriba ancha"/>
                <p:cNvSpPr>
                  <a:spLocks noChangeArrowheads="1"/>
                </p:cNvSpPr>
                <p:nvPr/>
              </p:nvSpPr>
              <p:spPr bwMode="auto">
                <a:xfrm>
                  <a:off x="689" y="3050"/>
                  <a:ext cx="2154" cy="190"/>
                </a:xfrm>
                <a:prstGeom prst="rect">
                  <a:avLst/>
                </a:prstGeom>
                <a:pattFill prst="wdUpDiag">
                  <a:fgClr>
                    <a:schemeClr val="bg2"/>
                  </a:fgClr>
                  <a:bgClr>
                    <a:schemeClr val="bg1"/>
                  </a:bgClr>
                </a:patt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41" name="Line 78"/>
                <p:cNvSpPr>
                  <a:spLocks noChangeShapeType="1"/>
                </p:cNvSpPr>
                <p:nvPr/>
              </p:nvSpPr>
              <p:spPr bwMode="auto">
                <a:xfrm>
                  <a:off x="696" y="3052"/>
                  <a:ext cx="21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Oval 80"/>
                <p:cNvSpPr>
                  <a:spLocks noChangeArrowheads="1"/>
                </p:cNvSpPr>
                <p:nvPr/>
              </p:nvSpPr>
              <p:spPr bwMode="auto">
                <a:xfrm>
                  <a:off x="1139" y="2830"/>
                  <a:ext cx="62" cy="6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43" name="Line 81"/>
                <p:cNvSpPr>
                  <a:spLocks noChangeShapeType="1"/>
                </p:cNvSpPr>
                <p:nvPr/>
              </p:nvSpPr>
              <p:spPr bwMode="auto">
                <a:xfrm>
                  <a:off x="1170" y="3293"/>
                  <a:ext cx="0" cy="1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4" name="Line 83"/>
                <p:cNvSpPr>
                  <a:spLocks noChangeShapeType="1"/>
                </p:cNvSpPr>
                <p:nvPr/>
              </p:nvSpPr>
              <p:spPr bwMode="auto">
                <a:xfrm>
                  <a:off x="1170" y="3366"/>
                  <a:ext cx="112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graphicFrame>
              <p:nvGraphicFramePr>
                <p:cNvPr id="45" name="Object 86"/>
                <p:cNvGraphicFramePr>
                  <a:graphicFrameLocks noChangeAspect="1"/>
                </p:cNvGraphicFramePr>
                <p:nvPr/>
              </p:nvGraphicFramePr>
              <p:xfrm>
                <a:off x="1668" y="3392"/>
                <a:ext cx="107" cy="13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37" name="Ecuación" r:id="rId7" imgW="114201" imgH="139579" progId="Equation.3">
                        <p:embed/>
                      </p:oleObj>
                    </mc:Choice>
                    <mc:Fallback>
                      <p:oleObj name="Ecuación" r:id="rId7" imgW="114201" imgH="139579" progId="Equation.3">
                        <p:embed/>
                        <p:pic>
                          <p:nvPicPr>
                            <p:cNvPr id="0" name="Picture 10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68" y="3392"/>
                              <a:ext cx="107" cy="13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076" y="2862"/>
                  <a:ext cx="19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_tradnl" altLang="es-AR" sz="1600" i="0">
                      <a:latin typeface="Arial" panose="020B0604020202020204" pitchFamily="34" charset="0"/>
                    </a:rPr>
                    <a:t>A</a:t>
                  </a:r>
                  <a:endParaRPr lang="es-ES" altLang="es-AR" sz="1600" i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101" y="2429"/>
                  <a:ext cx="86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_tradnl" altLang="es-AR" sz="1600" i="0">
                      <a:latin typeface="Arial" panose="020B0604020202020204" pitchFamily="34" charset="0"/>
                    </a:rPr>
                    <a:t>Movimiento</a:t>
                  </a:r>
                  <a:endParaRPr lang="es-ES" altLang="es-AR" sz="1600" i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Line 91"/>
                <p:cNvSpPr>
                  <a:spLocks noChangeShapeType="1"/>
                </p:cNvSpPr>
                <p:nvPr/>
              </p:nvSpPr>
              <p:spPr bwMode="auto">
                <a:xfrm>
                  <a:off x="1912" y="2544"/>
                  <a:ext cx="45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9" name="Line 82"/>
                <p:cNvSpPr>
                  <a:spLocks noChangeShapeType="1"/>
                </p:cNvSpPr>
                <p:nvPr/>
              </p:nvSpPr>
              <p:spPr bwMode="auto">
                <a:xfrm>
                  <a:off x="2290" y="3301"/>
                  <a:ext cx="0" cy="1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0" name="Oval 85"/>
                <p:cNvSpPr>
                  <a:spLocks noChangeArrowheads="1"/>
                </p:cNvSpPr>
                <p:nvPr/>
              </p:nvSpPr>
              <p:spPr bwMode="auto">
                <a:xfrm>
                  <a:off x="2262" y="2831"/>
                  <a:ext cx="62" cy="6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51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190" y="2855"/>
                  <a:ext cx="24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s-ES_tradnl" altLang="es-AR" sz="1600" i="0">
                      <a:latin typeface="Arial" panose="020B0604020202020204" pitchFamily="34" charset="0"/>
                    </a:rPr>
                    <a:t>B</a:t>
                  </a:r>
                  <a:endParaRPr lang="es-ES" altLang="es-AR" sz="1600" i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2" name="Group 118"/>
            <p:cNvGrpSpPr>
              <a:grpSpLocks/>
            </p:cNvGrpSpPr>
            <p:nvPr/>
          </p:nvGrpSpPr>
          <p:grpSpPr bwMode="auto">
            <a:xfrm>
              <a:off x="4729163" y="8126710"/>
              <a:ext cx="371475" cy="420687"/>
              <a:chOff x="2532" y="2633"/>
              <a:chExt cx="234" cy="265"/>
            </a:xfrm>
          </p:grpSpPr>
          <p:sp>
            <p:nvSpPr>
              <p:cNvPr id="53" name="Arc 95"/>
              <p:cNvSpPr>
                <a:spLocks/>
              </p:cNvSpPr>
              <p:nvPr/>
            </p:nvSpPr>
            <p:spPr bwMode="auto">
              <a:xfrm>
                <a:off x="2532" y="2701"/>
                <a:ext cx="117" cy="1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389"/>
                  <a:gd name="T1" fmla="*/ 0 h 21600"/>
                  <a:gd name="T2" fmla="*/ 21389 w 21389"/>
                  <a:gd name="T3" fmla="*/ 18586 h 21600"/>
                  <a:gd name="T4" fmla="*/ 0 w 213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89" h="21600" fill="none" extrusionOk="0">
                    <a:moveTo>
                      <a:pt x="0" y="0"/>
                    </a:moveTo>
                    <a:cubicBezTo>
                      <a:pt x="10764" y="0"/>
                      <a:pt x="19886" y="7926"/>
                      <a:pt x="21388" y="18586"/>
                    </a:cubicBezTo>
                  </a:path>
                  <a:path w="21389" h="21600" stroke="0" extrusionOk="0">
                    <a:moveTo>
                      <a:pt x="0" y="0"/>
                    </a:moveTo>
                    <a:cubicBezTo>
                      <a:pt x="10764" y="0"/>
                      <a:pt x="19886" y="7926"/>
                      <a:pt x="21388" y="185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6699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graphicFrame>
            <p:nvGraphicFramePr>
              <p:cNvPr id="54" name="Object 96"/>
              <p:cNvGraphicFramePr>
                <a:graphicFrameLocks noChangeAspect="1"/>
              </p:cNvGraphicFramePr>
              <p:nvPr/>
            </p:nvGraphicFramePr>
            <p:xfrm>
              <a:off x="2647" y="2633"/>
              <a:ext cx="119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8" name="Ecuación" r:id="rId9" imgW="126725" imgH="177415" progId="Equation.3">
                      <p:embed/>
                    </p:oleObj>
                  </mc:Choice>
                  <mc:Fallback>
                    <p:oleObj name="Ecuación" r:id="rId9" imgW="126725" imgH="177415" progId="Equation.3">
                      <p:embed/>
                      <p:pic>
                        <p:nvPicPr>
                          <p:cNvPr id="0" name="Picture 10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7" y="2633"/>
                            <a:ext cx="119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5652840"/>
                </p:ext>
              </p:extLst>
            </p:nvPr>
          </p:nvGraphicFramePr>
          <p:xfrm>
            <a:off x="5777165" y="8517161"/>
            <a:ext cx="814064" cy="343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cuación" r:id="rId11" imgW="545760" imgH="228600" progId="Equation.3">
                    <p:embed/>
                  </p:oleObj>
                </mc:Choice>
                <mc:Fallback>
                  <p:oleObj name="Ecuación" r:id="rId11" imgW="545760" imgH="228600" progId="Equation.3">
                    <p:embed/>
                    <p:pic>
                      <p:nvPicPr>
                        <p:cNvPr id="0" name="Picture 10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7165" y="8517161"/>
                          <a:ext cx="814064" cy="343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071702"/>
                </p:ext>
              </p:extLst>
            </p:nvPr>
          </p:nvGraphicFramePr>
          <p:xfrm>
            <a:off x="7018258" y="8474224"/>
            <a:ext cx="1496537" cy="386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0" name="Ecuación" r:id="rId13" imgW="1002960" imgH="253800" progId="Equation.3">
                    <p:embed/>
                  </p:oleObj>
                </mc:Choice>
                <mc:Fallback>
                  <p:oleObj name="Ecuación" r:id="rId13" imgW="1002960" imgH="253800" progId="Equation.3">
                    <p:embed/>
                    <p:pic>
                      <p:nvPicPr>
                        <p:cNvPr id="0" name="Picture 1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8258" y="8474224"/>
                          <a:ext cx="1496537" cy="386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6492847"/>
                </p:ext>
              </p:extLst>
            </p:nvPr>
          </p:nvGraphicFramePr>
          <p:xfrm>
            <a:off x="9019230" y="8434676"/>
            <a:ext cx="944366" cy="383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Ecuación" r:id="rId15" imgW="634680" imgH="253800" progId="Equation.3">
                    <p:embed/>
                  </p:oleObj>
                </mc:Choice>
                <mc:Fallback>
                  <p:oleObj name="Ecuación" r:id="rId15" imgW="634680" imgH="253800" progId="Equation.3">
                    <p:embed/>
                    <p:pic>
                      <p:nvPicPr>
                        <p:cNvPr id="0" name="Picture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9230" y="8434676"/>
                          <a:ext cx="944366" cy="383051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" name="Group 120"/>
            <p:cNvGrpSpPr>
              <a:grpSpLocks/>
            </p:cNvGrpSpPr>
            <p:nvPr/>
          </p:nvGrpSpPr>
          <p:grpSpPr bwMode="auto">
            <a:xfrm>
              <a:off x="5916614" y="7923510"/>
              <a:ext cx="1819276" cy="798512"/>
              <a:chOff x="3280" y="2505"/>
              <a:chExt cx="1146" cy="503"/>
            </a:xfrm>
          </p:grpSpPr>
          <p:sp>
            <p:nvSpPr>
              <p:cNvPr id="59" name="AutoShape 98"/>
              <p:cNvSpPr>
                <a:spLocks noChangeArrowheads="1"/>
              </p:cNvSpPr>
              <p:nvPr/>
            </p:nvSpPr>
            <p:spPr bwMode="auto">
              <a:xfrm>
                <a:off x="3686" y="2952"/>
                <a:ext cx="284" cy="56"/>
              </a:xfrm>
              <a:prstGeom prst="rightArrow">
                <a:avLst>
                  <a:gd name="adj1" fmla="val 50000"/>
                  <a:gd name="adj2" fmla="val 126786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60" name="Text Box 99"/>
              <p:cNvSpPr txBox="1">
                <a:spLocks noChangeArrowheads="1"/>
              </p:cNvSpPr>
              <p:nvPr/>
            </p:nvSpPr>
            <p:spPr bwMode="auto">
              <a:xfrm>
                <a:off x="3280" y="2505"/>
                <a:ext cx="73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87325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1052513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430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335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s-ES_tradnl" altLang="es-AR" sz="1600" i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Como</a:t>
                </a:r>
                <a:endParaRPr lang="es-ES_tradnl" altLang="es-AR" sz="1800" b="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61" name="Object 100"/>
              <p:cNvGraphicFramePr>
                <a:graphicFrameLocks noChangeAspect="1"/>
              </p:cNvGraphicFramePr>
              <p:nvPr/>
            </p:nvGraphicFramePr>
            <p:xfrm>
              <a:off x="3694" y="2509"/>
              <a:ext cx="73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2" name="Ecuación" r:id="rId17" imgW="787320" imgH="228600" progId="Equation.3">
                      <p:embed/>
                    </p:oleObj>
                  </mc:Choice>
                  <mc:Fallback>
                    <p:oleObj name="Ecuación" r:id="rId17" imgW="787320" imgH="228600" progId="Equation.3">
                      <p:embed/>
                      <p:pic>
                        <p:nvPicPr>
                          <p:cNvPr id="0" name="Picture 10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4" y="2509"/>
                            <a:ext cx="73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AutoShape 104"/>
              <p:cNvSpPr>
                <a:spLocks noChangeArrowheads="1"/>
              </p:cNvSpPr>
              <p:nvPr/>
            </p:nvSpPr>
            <p:spPr bwMode="auto">
              <a:xfrm>
                <a:off x="3827" y="2675"/>
                <a:ext cx="64" cy="276"/>
              </a:xfrm>
              <a:prstGeom prst="downArrow">
                <a:avLst>
                  <a:gd name="adj1" fmla="val 50000"/>
                  <a:gd name="adj2" fmla="val 107813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grpSp>
          <p:nvGrpSpPr>
            <p:cNvPr id="63" name="Group 121"/>
            <p:cNvGrpSpPr>
              <a:grpSpLocks/>
            </p:cNvGrpSpPr>
            <p:nvPr/>
          </p:nvGrpSpPr>
          <p:grpSpPr bwMode="auto">
            <a:xfrm>
              <a:off x="8013701" y="7912397"/>
              <a:ext cx="1865312" cy="800100"/>
              <a:chOff x="4601" y="2498"/>
              <a:chExt cx="1175" cy="504"/>
            </a:xfrm>
          </p:grpSpPr>
          <p:sp>
            <p:nvSpPr>
              <p:cNvPr id="64" name="AutoShape 102"/>
              <p:cNvSpPr>
                <a:spLocks noChangeArrowheads="1"/>
              </p:cNvSpPr>
              <p:nvPr/>
            </p:nvSpPr>
            <p:spPr bwMode="auto">
              <a:xfrm>
                <a:off x="4917" y="2946"/>
                <a:ext cx="284" cy="56"/>
              </a:xfrm>
              <a:prstGeom prst="rightArrow">
                <a:avLst>
                  <a:gd name="adj1" fmla="val 50000"/>
                  <a:gd name="adj2" fmla="val 126786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65" name="Text Box 105"/>
              <p:cNvSpPr txBox="1">
                <a:spLocks noChangeArrowheads="1"/>
              </p:cNvSpPr>
              <p:nvPr/>
            </p:nvSpPr>
            <p:spPr bwMode="auto">
              <a:xfrm>
                <a:off x="4601" y="2498"/>
                <a:ext cx="1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187325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1052513" indent="-1873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430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43351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25000"/>
                  </a:spcBef>
                </a:pPr>
                <a:r>
                  <a:rPr lang="es-ES_tradnl" altLang="es-AR" sz="1600" i="0">
                    <a:solidFill>
                      <a:srgbClr val="00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Producto escalar</a:t>
                </a:r>
                <a:endParaRPr lang="es-ES_tradnl" altLang="es-AR" sz="1800" b="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utoShape 106"/>
              <p:cNvSpPr>
                <a:spLocks noChangeArrowheads="1"/>
              </p:cNvSpPr>
              <p:nvPr/>
            </p:nvSpPr>
            <p:spPr bwMode="auto">
              <a:xfrm>
                <a:off x="4971" y="2683"/>
                <a:ext cx="64" cy="276"/>
              </a:xfrm>
              <a:prstGeom prst="downArrow">
                <a:avLst>
                  <a:gd name="adj1" fmla="val 50000"/>
                  <a:gd name="adj2" fmla="val 107813"/>
                </a:avLst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</p:grp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6048376" y="8996660"/>
              <a:ext cx="2714625" cy="958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  <a:buFontTx/>
                <a:buChar char="•"/>
              </a:pP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Si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 = 90º</a:t>
              </a: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 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W = 0</a:t>
              </a:r>
            </a:p>
            <a:p>
              <a:pPr>
                <a:spcBef>
                  <a:spcPct val="25000"/>
                </a:spcBef>
                <a:buFontTx/>
                <a:buChar char="•"/>
              </a:pP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Si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90º 0º</a:t>
              </a: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 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W  0</a:t>
              </a:r>
            </a:p>
            <a:p>
              <a:pPr>
                <a:spcBef>
                  <a:spcPct val="25000"/>
                </a:spcBef>
                <a:buFontTx/>
                <a:buChar char="•"/>
              </a:pP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Si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180º90º</a:t>
              </a:r>
              <a:r>
                <a:rPr lang="es-ES_tradnl" altLang="es-AR" sz="1600" i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   </a:t>
              </a:r>
              <a:r>
                <a:rPr lang="es-ES_tradnl" altLang="es-AR" sz="1600" i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sym typeface="Symbol" panose="05050102010706020507" pitchFamily="18" charset="2"/>
                </a:rPr>
                <a:t>W  0</a:t>
              </a:r>
            </a:p>
          </p:txBody>
        </p:sp>
        <p:grpSp>
          <p:nvGrpSpPr>
            <p:cNvPr id="76" name="Group 119"/>
            <p:cNvGrpSpPr>
              <a:grpSpLocks/>
            </p:cNvGrpSpPr>
            <p:nvPr/>
          </p:nvGrpSpPr>
          <p:grpSpPr bwMode="auto">
            <a:xfrm>
              <a:off x="4329111" y="8453735"/>
              <a:ext cx="1054100" cy="379413"/>
              <a:chOff x="2280" y="2839"/>
              <a:chExt cx="664" cy="239"/>
            </a:xfrm>
          </p:grpSpPr>
          <p:graphicFrame>
            <p:nvGraphicFramePr>
              <p:cNvPr id="77" name="Object 94"/>
              <p:cNvGraphicFramePr>
                <a:graphicFrameLocks noChangeAspect="1"/>
              </p:cNvGraphicFramePr>
              <p:nvPr/>
            </p:nvGraphicFramePr>
            <p:xfrm>
              <a:off x="2776" y="2839"/>
              <a:ext cx="16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3" name="Ecuación" r:id="rId19" imgW="177480" imgH="253800" progId="Equation.3">
                      <p:embed/>
                    </p:oleObj>
                  </mc:Choice>
                  <mc:Fallback>
                    <p:oleObj name="Ecuación" r:id="rId19" imgW="177480" imgH="253800" progId="Equation.3">
                      <p:embed/>
                      <p:pic>
                        <p:nvPicPr>
                          <p:cNvPr id="0" name="Picture 10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6" y="2839"/>
                            <a:ext cx="168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Line 84"/>
              <p:cNvSpPr>
                <a:spLocks noChangeShapeType="1"/>
              </p:cNvSpPr>
              <p:nvPr/>
            </p:nvSpPr>
            <p:spPr bwMode="auto">
              <a:xfrm>
                <a:off x="2280" y="2861"/>
                <a:ext cx="553" cy="0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79" name="Group 134"/>
            <p:cNvGrpSpPr>
              <a:grpSpLocks/>
            </p:cNvGrpSpPr>
            <p:nvPr/>
          </p:nvGrpSpPr>
          <p:grpSpPr bwMode="auto">
            <a:xfrm>
              <a:off x="2616201" y="8174335"/>
              <a:ext cx="1709737" cy="306387"/>
              <a:chOff x="1201" y="2663"/>
              <a:chExt cx="1077" cy="193"/>
            </a:xfrm>
          </p:grpSpPr>
          <p:sp>
            <p:nvSpPr>
              <p:cNvPr id="80" name="Line 130"/>
              <p:cNvSpPr>
                <a:spLocks noChangeShapeType="1"/>
              </p:cNvSpPr>
              <p:nvPr/>
            </p:nvSpPr>
            <p:spPr bwMode="auto">
              <a:xfrm>
                <a:off x="1201" y="2855"/>
                <a:ext cx="107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graphicFrame>
            <p:nvGraphicFramePr>
              <p:cNvPr id="81" name="Object 133"/>
              <p:cNvGraphicFramePr>
                <a:graphicFrameLocks noChangeAspect="1"/>
              </p:cNvGraphicFramePr>
              <p:nvPr/>
            </p:nvGraphicFramePr>
            <p:xfrm>
              <a:off x="1693" y="2663"/>
              <a:ext cx="133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4" name="Ecuación" r:id="rId21" imgW="114151" imgH="164885" progId="Equation.3">
                      <p:embed/>
                    </p:oleObj>
                  </mc:Choice>
                  <mc:Fallback>
                    <p:oleObj name="Ecuación" r:id="rId21" imgW="114151" imgH="164885" progId="Equation.3">
                      <p:embed/>
                      <p:pic>
                        <p:nvPicPr>
                          <p:cNvPr id="0" name="Picture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3" y="2663"/>
                            <a:ext cx="133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235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72"/>
          <p:cNvSpPr txBox="1">
            <a:spLocks noChangeArrowheads="1"/>
          </p:cNvSpPr>
          <p:nvPr/>
        </p:nvSpPr>
        <p:spPr bwMode="auto">
          <a:xfrm>
            <a:off x="279795" y="1628800"/>
            <a:ext cx="110845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00013" indent="-100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s-ES_tradnl" altLang="es-AR" sz="2500" dirty="0" smtClean="0">
                <a:cs typeface="Times New Roman" panose="02020603050405020304" pitchFamily="18" charset="0"/>
              </a:rPr>
              <a:t>En una gráfica Fuerza vs desplazamiento, el área bajo la curva representa el trabajo</a:t>
            </a:r>
            <a:endParaRPr lang="es-ES" altLang="es-AR" sz="2500" dirty="0"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19" y="2490574"/>
            <a:ext cx="7288337" cy="41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37040" y="1681998"/>
            <a:ext cx="6626225" cy="1077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>
              <a:spcBef>
                <a:spcPct val="50000"/>
              </a:spcBef>
            </a:pPr>
            <a:r>
              <a:rPr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Resolución de </a:t>
            </a:r>
            <a:r>
              <a:rPr sz="25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  <a:endParaRPr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33078" y="2126317"/>
            <a:ext cx="10821013" cy="4471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265" indent="-457200" algn="just">
              <a:lnSpc>
                <a:spcPct val="150000"/>
              </a:lnSpc>
              <a:buSzPct val="84848"/>
              <a:buFont typeface="+mj-lt"/>
              <a:buAutoNum type="arabicPeriod"/>
              <a:tabLst>
                <a:tab pos="372110" algn="l"/>
              </a:tabLst>
            </a:pPr>
            <a:r>
              <a:rPr lang="es-A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Dibujar el diagrama del cuerpo libre.</a:t>
            </a:r>
          </a:p>
          <a:p>
            <a:pPr marL="469265" indent="-457200" algn="just">
              <a:lnSpc>
                <a:spcPct val="150000"/>
              </a:lnSpc>
              <a:buSzPct val="84848"/>
              <a:buFont typeface="+mj-lt"/>
              <a:buAutoNum type="arabicPeriod"/>
              <a:tabLst>
                <a:tab pos="372110" algn="l"/>
              </a:tabLst>
            </a:pPr>
            <a:r>
              <a:rPr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Elegir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de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coordenadas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50000"/>
              </a:lnSpc>
              <a:buSzPct val="84848"/>
              <a:buFont typeface="+mj-lt"/>
              <a:buAutoNum type="arabicPeriod"/>
              <a:tabLst>
                <a:tab pos="372110" algn="l"/>
              </a:tabLst>
            </a:pPr>
            <a:r>
              <a:rPr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Aplicar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leyes de Newton para </a:t>
            </a:r>
            <a:r>
              <a:rPr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determinar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cualquier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desconocida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50000"/>
              </a:lnSpc>
              <a:buSzPct val="84848"/>
              <a:buFont typeface="+mj-lt"/>
              <a:buAutoNum type="arabicPeriod"/>
              <a:tabLst>
                <a:tab pos="372110" algn="l"/>
              </a:tabLst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Encontrar el trabajo realizado por dicha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50000"/>
              </a:lnSpc>
              <a:buSzPct val="84848"/>
              <a:buFont typeface="+mj-lt"/>
              <a:buAutoNum type="arabicPeriod"/>
              <a:tabLst>
                <a:tab pos="372110" algn="l"/>
              </a:tabLst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encontrar el trabajo neto, se puede:</a:t>
            </a:r>
          </a:p>
          <a:p>
            <a:pPr marL="372110" marR="621665" algn="just">
              <a:lnSpc>
                <a:spcPct val="150000"/>
              </a:lnSpc>
              <a:spcBef>
                <a:spcPts val="80"/>
              </a:spcBef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Encontrar la fuerza neta y calcular el trabajo que realiza o</a:t>
            </a:r>
          </a:p>
          <a:p>
            <a:pPr marL="372110" algn="just">
              <a:lnSpc>
                <a:spcPct val="150000"/>
              </a:lnSpc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Encontrar el trabajo hecho por cada </a:t>
            </a:r>
            <a:r>
              <a:rPr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A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sumarlos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17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positoGT\Downloads\IMG_6635.JPG"/>
          <p:cNvPicPr>
            <a:picLocks noChangeAspect="1" noChangeArrowheads="1"/>
          </p:cNvPicPr>
          <p:nvPr/>
        </p:nvPicPr>
        <p:blipFill rotWithShape="1">
          <a:blip r:embed="rId3" cstate="print"/>
          <a:srcRect t="18401" b="18830"/>
          <a:stretch/>
        </p:blipFill>
        <p:spPr bwMode="auto">
          <a:xfrm>
            <a:off x="279795" y="116632"/>
            <a:ext cx="2000232" cy="720080"/>
          </a:xfrm>
          <a:prstGeom prst="rect">
            <a:avLst/>
          </a:prstGeom>
          <a:noFill/>
        </p:spPr>
      </p:pic>
      <p:cxnSp>
        <p:nvCxnSpPr>
          <p:cNvPr id="9" name="8 Conector recto"/>
          <p:cNvCxnSpPr/>
          <p:nvPr/>
        </p:nvCxnSpPr>
        <p:spPr>
          <a:xfrm flipV="1">
            <a:off x="263352" y="829498"/>
            <a:ext cx="11754024" cy="7214"/>
          </a:xfrm>
          <a:prstGeom prst="line">
            <a:avLst/>
          </a:prstGeom>
          <a:ln w="3492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" name="AutoShape 2" descr="Resultado de imagen para cara de pregunt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63352" y="1011273"/>
            <a:ext cx="11228570" cy="68953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s-EC" sz="3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Trabajo</a:t>
            </a:r>
            <a:endParaRPr lang="es-EC" sz="300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37040" y="1559317"/>
            <a:ext cx="6626225" cy="1077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s-AR" sz="25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endParaRPr sz="2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7"/>
          <p:cNvSpPr txBox="1"/>
          <p:nvPr/>
        </p:nvSpPr>
        <p:spPr>
          <a:xfrm>
            <a:off x="263352" y="2069852"/>
            <a:ext cx="11680336" cy="927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sz="2000" dirty="0">
                <a:latin typeface="Times New Roman"/>
                <a:cs typeface="Times New Roman"/>
              </a:rPr>
              <a:t>Un traba</a:t>
            </a:r>
            <a:r>
              <a:rPr sz="2000" spc="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caj</a:t>
            </a:r>
            <a:r>
              <a:rPr sz="2000" spc="5" dirty="0">
                <a:latin typeface="Times New Roman"/>
                <a:cs typeface="Times New Roman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 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ade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 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cue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da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apli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 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erza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9</a:t>
            </a:r>
            <a:r>
              <a:rPr sz="2000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coefic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ón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nét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za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nto)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 caj</a:t>
            </a:r>
            <a:r>
              <a:rPr sz="2000" spc="5" dirty="0">
                <a:latin typeface="Times New Roman"/>
                <a:cs typeface="Times New Roman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 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iso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 </a:t>
            </a:r>
            <a:r>
              <a:rPr sz="2000" spc="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1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él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ue</a:t>
            </a:r>
            <a:r>
              <a:rPr sz="2000" spc="5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caj</a:t>
            </a:r>
            <a:r>
              <a:rPr sz="2000" spc="5" dirty="0">
                <a:latin typeface="Times New Roman"/>
                <a:cs typeface="Times New Roman"/>
              </a:rPr>
              <a:t>ó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 u</a:t>
            </a:r>
            <a:r>
              <a:rPr sz="2000" spc="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velocidad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co</a:t>
            </a:r>
            <a:r>
              <a:rPr sz="2000" spc="5" dirty="0" err="1">
                <a:latin typeface="Times New Roman"/>
                <a:cs typeface="Times New Roman"/>
              </a:rPr>
              <a:t>n</a:t>
            </a:r>
            <a:r>
              <a:rPr sz="2000" dirty="0" err="1">
                <a:latin typeface="Times New Roman"/>
                <a:cs typeface="Times New Roman"/>
              </a:rPr>
              <a:t>st</a:t>
            </a:r>
            <a:r>
              <a:rPr sz="2000" spc="-10" dirty="0" err="1">
                <a:latin typeface="Times New Roman"/>
                <a:cs typeface="Times New Roman"/>
              </a:rPr>
              <a:t>a</a:t>
            </a:r>
            <a:r>
              <a:rPr sz="2000" dirty="0" err="1">
                <a:latin typeface="Times New Roman"/>
                <a:cs typeface="Times New Roman"/>
              </a:rPr>
              <a:t>nte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 err="1" smtClean="0">
                <a:latin typeface="Times New Roman"/>
                <a:cs typeface="Times New Roman"/>
              </a:rPr>
              <a:t>u</a:t>
            </a:r>
            <a:r>
              <a:rPr sz="2000" spc="10" dirty="0" err="1" smtClean="0">
                <a:latin typeface="Times New Roman"/>
                <a:cs typeface="Times New Roman"/>
              </a:rPr>
              <a:t>n</a:t>
            </a:r>
            <a:r>
              <a:rPr sz="2000" dirty="0" err="1" smtClean="0">
                <a:latin typeface="Times New Roman"/>
                <a:cs typeface="Times New Roman"/>
              </a:rPr>
              <a:t>a</a:t>
            </a:r>
            <a:r>
              <a:rPr lang="es-AR" sz="2000" dirty="0" smtClean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distanc</a:t>
            </a:r>
            <a:r>
              <a:rPr lang="es-AR" sz="2000" spc="-10" dirty="0">
                <a:latin typeface="Times New Roman"/>
                <a:cs typeface="Times New Roman"/>
              </a:rPr>
              <a:t>i</a:t>
            </a:r>
            <a:r>
              <a:rPr lang="es-AR" sz="2000" dirty="0">
                <a:latin typeface="Times New Roman"/>
                <a:cs typeface="Times New Roman"/>
              </a:rPr>
              <a:t>a</a:t>
            </a:r>
            <a:r>
              <a:rPr lang="es-AR" sz="2000" spc="-35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de</a:t>
            </a:r>
            <a:r>
              <a:rPr lang="es-AR" sz="2000" spc="-5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7</a:t>
            </a:r>
            <a:r>
              <a:rPr lang="es-AR" sz="2000" spc="-5" dirty="0">
                <a:latin typeface="Times New Roman"/>
                <a:cs typeface="Times New Roman"/>
              </a:rPr>
              <a:t> </a:t>
            </a:r>
            <a:r>
              <a:rPr lang="es-AR" sz="2000" spc="-25" dirty="0">
                <a:latin typeface="Times New Roman"/>
                <a:cs typeface="Times New Roman"/>
              </a:rPr>
              <a:t>m</a:t>
            </a:r>
            <a:r>
              <a:rPr lang="es-AR" sz="2000" dirty="0">
                <a:latin typeface="Times New Roman"/>
                <a:cs typeface="Times New Roman"/>
              </a:rPr>
              <a:t>,</a:t>
            </a:r>
            <a:r>
              <a:rPr lang="es-AR" sz="2000" spc="20" dirty="0">
                <a:latin typeface="Times New Roman"/>
                <a:cs typeface="Times New Roman"/>
              </a:rPr>
              <a:t> </a:t>
            </a:r>
            <a:r>
              <a:rPr lang="es-AR" sz="2000" spc="5" dirty="0">
                <a:latin typeface="Times New Roman"/>
                <a:cs typeface="Times New Roman"/>
              </a:rPr>
              <a:t>¿</a:t>
            </a:r>
            <a:r>
              <a:rPr lang="es-AR" sz="2000" dirty="0">
                <a:latin typeface="Times New Roman"/>
                <a:cs typeface="Times New Roman"/>
              </a:rPr>
              <a:t>Cuál</a:t>
            </a:r>
            <a:r>
              <a:rPr lang="es-AR" sz="2000" spc="-25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es</a:t>
            </a:r>
            <a:r>
              <a:rPr lang="es-AR" sz="2000" spc="-10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el</a:t>
            </a:r>
            <a:r>
              <a:rPr lang="es-AR" sz="2000" spc="-5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trabajo</a:t>
            </a:r>
            <a:r>
              <a:rPr lang="es-AR" sz="2000" spc="-35" dirty="0">
                <a:latin typeface="Times New Roman"/>
                <a:cs typeface="Times New Roman"/>
              </a:rPr>
              <a:t> </a:t>
            </a:r>
            <a:r>
              <a:rPr lang="es-AR" sz="2000" dirty="0">
                <a:latin typeface="Times New Roman"/>
                <a:cs typeface="Times New Roman"/>
              </a:rPr>
              <a:t>tota</a:t>
            </a:r>
            <a:r>
              <a:rPr lang="es-AR" sz="2000" spc="-15" dirty="0">
                <a:latin typeface="Times New Roman"/>
                <a:cs typeface="Times New Roman"/>
              </a:rPr>
              <a:t>l</a:t>
            </a:r>
            <a:r>
              <a:rPr lang="es-AR" sz="2000" dirty="0">
                <a:latin typeface="Times New Roman"/>
                <a:cs typeface="Times New Roman"/>
              </a:rPr>
              <a:t>?</a:t>
            </a:r>
          </a:p>
          <a:p>
            <a:pPr marL="12700" marR="12700">
              <a:lnSpc>
                <a:spcPct val="100099"/>
              </a:lnSpc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8"/>
          <p:cNvSpPr txBox="1"/>
          <p:nvPr/>
        </p:nvSpPr>
        <p:spPr>
          <a:xfrm>
            <a:off x="337039" y="3096465"/>
            <a:ext cx="6087582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286980" y="3270566"/>
            <a:ext cx="1927999" cy="1315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766" y="3818180"/>
            <a:ext cx="8250058" cy="295236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36546" y="2922819"/>
            <a:ext cx="2347093" cy="30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ad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de" id="{8B16D331-2FCA-48E1-9FA1-FFFB1A3A5575}" vid="{FF0D41C3-D1AD-46F7-8112-A5768DC0AF6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D085B29875249822764A38C5F63B6" ma:contentTypeVersion="9" ma:contentTypeDescription="Create a new document." ma:contentTypeScope="" ma:versionID="4918dba928fa21087b0cc15946e9af75">
  <xsd:schema xmlns:xsd="http://www.w3.org/2001/XMLSchema" xmlns:xs="http://www.w3.org/2001/XMLSchema" xmlns:p="http://schemas.microsoft.com/office/2006/metadata/properties" xmlns:ns2="c7701c16-9229-4666-8378-fc9580d977d0" xmlns:ns3="0c2f789d-87d1-4dc9-9a51-1fd80dd83c97" targetNamespace="http://schemas.microsoft.com/office/2006/metadata/properties" ma:root="true" ma:fieldsID="e54d778eab4ad9e59304b9162d21ca12" ns2:_="" ns3:_="">
    <xsd:import namespace="c7701c16-9229-4666-8378-fc9580d977d0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01c16-9229-4666-8378-fc9580d97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EA09FD-ADC5-4343-8C1B-36B1A391B9ED}"/>
</file>

<file path=customXml/itemProps2.xml><?xml version="1.0" encoding="utf-8"?>
<ds:datastoreItem xmlns:ds="http://schemas.openxmlformats.org/officeDocument/2006/customXml" ds:itemID="{54C48797-6FF0-47F1-B8D4-BB95C4A40107}"/>
</file>

<file path=customXml/itemProps3.xml><?xml version="1.0" encoding="utf-8"?>
<ds:datastoreItem xmlns:ds="http://schemas.openxmlformats.org/officeDocument/2006/customXml" ds:itemID="{63F59991-5275-4396-84B6-058B37482CB0}"/>
</file>

<file path=docProps/app.xml><?xml version="1.0" encoding="utf-8"?>
<Properties xmlns="http://schemas.openxmlformats.org/officeDocument/2006/extended-properties" xmlns:vt="http://schemas.openxmlformats.org/officeDocument/2006/docPropsVTypes">
  <Template>Uade</Template>
  <TotalTime>13447</TotalTime>
  <Words>1346</Words>
  <Application>Microsoft Office PowerPoint</Application>
  <PresentationFormat>Panorámica</PresentationFormat>
  <Paragraphs>219</Paragraphs>
  <Slides>26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Arial</vt:lpstr>
      <vt:lpstr>Calibri</vt:lpstr>
      <vt:lpstr>Cambria Math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Uade</vt:lpstr>
      <vt:lpstr>Ecuación</vt:lpstr>
      <vt:lpstr>FÍSICA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APLICADA A LA ARQUITECTURA</dc:title>
  <dc:creator>DepositoGT</dc:creator>
  <cp:lastModifiedBy>Walid_RIV</cp:lastModifiedBy>
  <cp:revision>676</cp:revision>
  <dcterms:created xsi:type="dcterms:W3CDTF">2022-08-28T12:02:23Z</dcterms:created>
  <dcterms:modified xsi:type="dcterms:W3CDTF">2023-06-02T20:13:08Z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0x01010046FD085B29875249822764A38C5F63B6</vt:lpwstr>
  </property>
</Properties>
</file>