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24"/>
    <p:sldMasterId id="2147483679" r:id="rId25"/>
    <p:sldMasterId id="2147483691" r:id="rId26"/>
  </p:sldMasterIdLst>
  <p:notesMasterIdLst>
    <p:notesMasterId r:id="rId61"/>
  </p:notesMasterIdLst>
  <p:handoutMasterIdLst>
    <p:handoutMasterId r:id="rId62"/>
  </p:handoutMasterIdLst>
  <p:sldIdLst>
    <p:sldId id="352" r:id="rId27"/>
    <p:sldId id="353" r:id="rId28"/>
    <p:sldId id="309" r:id="rId29"/>
    <p:sldId id="337" r:id="rId30"/>
    <p:sldId id="310" r:id="rId31"/>
    <p:sldId id="316" r:id="rId32"/>
    <p:sldId id="336" r:id="rId33"/>
    <p:sldId id="338" r:id="rId34"/>
    <p:sldId id="312" r:id="rId35"/>
    <p:sldId id="339" r:id="rId36"/>
    <p:sldId id="304" r:id="rId37"/>
    <p:sldId id="299" r:id="rId38"/>
    <p:sldId id="300" r:id="rId39"/>
    <p:sldId id="301" r:id="rId40"/>
    <p:sldId id="306" r:id="rId41"/>
    <p:sldId id="307" r:id="rId42"/>
    <p:sldId id="341" r:id="rId43"/>
    <p:sldId id="342" r:id="rId44"/>
    <p:sldId id="343" r:id="rId45"/>
    <p:sldId id="344" r:id="rId46"/>
    <p:sldId id="345" r:id="rId47"/>
    <p:sldId id="349" r:id="rId48"/>
    <p:sldId id="350" r:id="rId49"/>
    <p:sldId id="351" r:id="rId50"/>
    <p:sldId id="315" r:id="rId51"/>
    <p:sldId id="346" r:id="rId52"/>
    <p:sldId id="347" r:id="rId53"/>
    <p:sldId id="348" r:id="rId54"/>
    <p:sldId id="355" r:id="rId55"/>
    <p:sldId id="356" r:id="rId56"/>
    <p:sldId id="357" r:id="rId57"/>
    <p:sldId id="358" r:id="rId58"/>
    <p:sldId id="354" r:id="rId59"/>
    <p:sldId id="33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0"/>
    <a:srgbClr val="DE253D"/>
    <a:srgbClr val="DDC8A2"/>
    <a:srgbClr val="DE243D"/>
    <a:srgbClr val="DF253E"/>
    <a:srgbClr val="FA583F"/>
    <a:srgbClr val="012E5E"/>
    <a:srgbClr val="252753"/>
    <a:srgbClr val="E9C261"/>
    <a:srgbClr val="F3D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892" autoAdjust="0"/>
  </p:normalViewPr>
  <p:slideViewPr>
    <p:cSldViewPr>
      <p:cViewPr varScale="1">
        <p:scale>
          <a:sx n="79" d="100"/>
          <a:sy n="79" d="100"/>
        </p:scale>
        <p:origin x="7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2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customXml" Target="../customXml/item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2E0C-5106-4854-A592-99AD4E3A648E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9BF7-744B-40BE-BD85-3F4B16341A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480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FB0D-5BA0-4EA6-AAAB-FBF69A674DDD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9B536-4995-4B6B-807A-65B373534B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0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9B536-4995-4B6B-807A-65B373534B64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12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69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4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90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027089"/>
            <a:ext cx="1352418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7 Imagen">
            <a:extLst>
              <a:ext uri="{FF2B5EF4-FFF2-40B4-BE49-F238E27FC236}">
                <a16:creationId xmlns:a16="http://schemas.microsoft.com/office/drawing/2014/main" id="{8A1DDF7F-481F-443C-A2A8-EE79051AFF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34" y="-27384"/>
            <a:ext cx="12202834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 userDrawn="1"/>
        </p:nvSpPr>
        <p:spPr>
          <a:xfrm>
            <a:off x="245935" y="2969546"/>
            <a:ext cx="8346343" cy="60347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4" y="6603038"/>
            <a:ext cx="12202836" cy="254963"/>
          </a:xfrm>
          <a:prstGeom prst="rect">
            <a:avLst/>
          </a:prstGeom>
        </p:spPr>
      </p:pic>
      <p:pic>
        <p:nvPicPr>
          <p:cNvPr id="5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34" y="-27384"/>
            <a:ext cx="12202834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116632"/>
            <a:ext cx="1352418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7 Imagen">
            <a:extLst>
              <a:ext uri="{FF2B5EF4-FFF2-40B4-BE49-F238E27FC236}">
                <a16:creationId xmlns:a16="http://schemas.microsoft.com/office/drawing/2014/main" id="{016AB1B6-E378-4B50-8229-8EF1D854CF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4" y="6603038"/>
            <a:ext cx="12202836" cy="2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844824"/>
            <a:ext cx="12192000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09600" y="2099788"/>
            <a:ext cx="10972800" cy="248134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E1C2D"/>
                </a:solidFill>
              </a:defRPr>
            </a:lvl1pPr>
          </a:lstStyle>
          <a:p>
            <a:r>
              <a:rPr lang="es-ES" dirty="0"/>
              <a:t>Haga clic para introducir el nombre del tema a desarrollar en la próxima sección</a:t>
            </a:r>
            <a:endParaRPr lang="es-AR" dirty="0"/>
          </a:p>
        </p:txBody>
      </p:sp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720885"/>
            <a:ext cx="12238789" cy="254963"/>
          </a:xfrm>
          <a:prstGeom prst="rect">
            <a:avLst/>
          </a:prstGeom>
        </p:spPr>
      </p:pic>
      <p:pic>
        <p:nvPicPr>
          <p:cNvPr id="13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" y="1733878"/>
            <a:ext cx="12184157" cy="254963"/>
          </a:xfrm>
          <a:prstGeom prst="rect">
            <a:avLst/>
          </a:prstGeom>
        </p:spPr>
      </p:pic>
      <p:pic>
        <p:nvPicPr>
          <p:cNvPr id="9" name="Picture 2" descr="D:\Usuarios\macarperez\AppData\Local\Microsoft\Windows\Temporary Internet Files\Content.Outlook\GHSU5JVW\Fondo blanco sloga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027089"/>
            <a:ext cx="1352418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8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June 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43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June 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6743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8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6684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42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June 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018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June 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78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18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June 2,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235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92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5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74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5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610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76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04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32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67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7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9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61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65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67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9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31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0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8E01-75DF-46BA-83F6-A0327644738B}" type="datetimeFigureOut">
              <a:rPr lang="es-AR" smtClean="0"/>
              <a:t>2/6/2024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9EE7-CB16-45BB-8776-07398E43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6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49" r:id="rId13"/>
    <p:sldLayoutId id="2147483652" r:id="rId14"/>
    <p:sldLayoutId id="214748365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5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9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prof.es/apuntes/escolar/matematicas/calculo/integrales/ejercicios-de-integrales-definidas.html" TargetMode="External"/><Relationship Id="rId2" Type="http://schemas.openxmlformats.org/officeDocument/2006/relationships/hyperlink" Target="https://es.khanacademy.org/math/ap-calculus-ab/ab-integration-new/ab-6-6/e/properties-of-integral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s://www.superprof.es/" TargetMode="External"/><Relationship Id="rId4" Type="http://schemas.openxmlformats.org/officeDocument/2006/relationships/hyperlink" Target="https://es.khanacadem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120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6978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1782061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1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 </a:t>
            </a: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CALCULO I </a:t>
            </a:r>
            <a:r>
              <a:rPr kumimoji="0" lang="es-AR" sz="1200" b="0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	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0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6984" y="4814452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6984" y="4814452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2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666A8F3-BA41-4EAC-B75E-787D68C61439}"/>
                  </a:ext>
                </a:extLst>
              </p:cNvPr>
              <p:cNvSpPr txBox="1"/>
              <p:nvPr/>
            </p:nvSpPr>
            <p:spPr>
              <a:xfrm>
                <a:off x="1199456" y="1065654"/>
                <a:ext cx="6094378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brk m:alnAt="23"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666A8F3-BA41-4EAC-B75E-787D68C6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065654"/>
                <a:ext cx="6094378" cy="72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BE147BDF-1D0F-4E47-9AA0-55352D879C5D}"/>
              </a:ext>
            </a:extLst>
          </p:cNvPr>
          <p:cNvSpPr txBox="1"/>
          <p:nvPr/>
        </p:nvSpPr>
        <p:spPr>
          <a:xfrm>
            <a:off x="764782" y="47667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1) Para demostrar sustituimos:  </a:t>
            </a:r>
            <a:r>
              <a:rPr lang="es-AR" i="1" dirty="0"/>
              <a:t>t=x-c   </a:t>
            </a:r>
            <a:r>
              <a:rPr lang="es-AR" dirty="0"/>
              <a:t>de donde </a:t>
            </a:r>
            <a:r>
              <a:rPr lang="es-AR" i="1" dirty="0" err="1"/>
              <a:t>dt</a:t>
            </a:r>
            <a:r>
              <a:rPr lang="es-AR" i="1" dirty="0"/>
              <a:t>=</a:t>
            </a:r>
            <a:r>
              <a:rPr lang="es-AR" i="1" dirty="0" err="1"/>
              <a:t>dx</a:t>
            </a:r>
            <a:endParaRPr lang="es-AR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850310-0FF7-4C9C-B79D-6AA0341C4A5C}"/>
              </a:ext>
            </a:extLst>
          </p:cNvPr>
          <p:cNvSpPr txBox="1"/>
          <p:nvPr/>
        </p:nvSpPr>
        <p:spPr>
          <a:xfrm>
            <a:off x="6600056" y="4766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Luego </a:t>
            </a:r>
            <a:r>
              <a:rPr lang="es-AR" i="1" dirty="0"/>
              <a:t>x= </a:t>
            </a:r>
            <a:r>
              <a:rPr lang="es-AR" i="1" dirty="0" err="1"/>
              <a:t>t+c</a:t>
            </a:r>
            <a:endParaRPr lang="es-AR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4A4D32-8D12-4498-A3B2-653007BB527D}"/>
              </a:ext>
            </a:extLst>
          </p:cNvPr>
          <p:cNvSpPr txBox="1"/>
          <p:nvPr/>
        </p:nvSpPr>
        <p:spPr>
          <a:xfrm>
            <a:off x="1055440" y="24208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Por otro lado sabemos que los limites: superior e inferior son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59DA99-1272-444D-88F5-491BE5B14BB4}"/>
              </a:ext>
            </a:extLst>
          </p:cNvPr>
          <p:cNvSpPr txBox="1"/>
          <p:nvPr/>
        </p:nvSpPr>
        <p:spPr>
          <a:xfrm>
            <a:off x="2639616" y="30596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Superior: x= </a:t>
            </a:r>
            <a:r>
              <a:rPr lang="es-AR" dirty="0" err="1"/>
              <a:t>b+c</a:t>
            </a:r>
            <a:r>
              <a:rPr lang="es-AR" dirty="0"/>
              <a:t>=</a:t>
            </a:r>
            <a:r>
              <a:rPr lang="es-AR" dirty="0" err="1"/>
              <a:t>t+c</a:t>
            </a:r>
            <a:r>
              <a:rPr lang="es-AR" dirty="0"/>
              <a:t>  entonces t=b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24FD5C-B0E2-40EF-8670-B97A1C62A1A3}"/>
              </a:ext>
            </a:extLst>
          </p:cNvPr>
          <p:cNvSpPr txBox="1"/>
          <p:nvPr/>
        </p:nvSpPr>
        <p:spPr>
          <a:xfrm>
            <a:off x="2711624" y="36643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Inferior: x= </a:t>
            </a:r>
            <a:r>
              <a:rPr lang="es-AR" dirty="0" err="1"/>
              <a:t>a+c</a:t>
            </a:r>
            <a:r>
              <a:rPr lang="es-AR" dirty="0"/>
              <a:t>=</a:t>
            </a:r>
            <a:r>
              <a:rPr lang="es-AR" dirty="0" err="1"/>
              <a:t>t+c</a:t>
            </a:r>
            <a:r>
              <a:rPr lang="es-AR" dirty="0"/>
              <a:t>  entonces t=a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BFCBCC-D861-47DA-83A8-5629AE50E3FE}"/>
                  </a:ext>
                </a:extLst>
              </p:cNvPr>
              <p:cNvSpPr txBox="1"/>
              <p:nvPr/>
            </p:nvSpPr>
            <p:spPr>
              <a:xfrm>
                <a:off x="2495600" y="4437112"/>
                <a:ext cx="6094378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s-A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BFCBCC-D861-47DA-83A8-5629AE50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4437112"/>
                <a:ext cx="6094378" cy="72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7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1271343" y="966472"/>
                <a:ext cx="9217024" cy="17552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AR" sz="2800" dirty="0">
                    <a:solidFill>
                      <a:schemeClr val="tx1"/>
                    </a:solidFill>
                  </a:rPr>
                  <a:t>Calcular el área  de la región por debajo de la curva </a:t>
                </a:r>
                <a14:m>
                  <m:oMath xmlns:m="http://schemas.openxmlformats.org/officeDocument/2006/math">
                    <m:r>
                      <a:rPr lang="es-A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AR" sz="2800" dirty="0">
                    <a:solidFill>
                      <a:schemeClr val="tx1"/>
                    </a:solidFill>
                  </a:rPr>
                  <a:t>, por encima del eje x desde a hasta b </a:t>
                </a:r>
              </a:p>
              <a:p>
                <a:pPr algn="just"/>
                <a:r>
                  <a:rPr lang="es-AR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43" y="966472"/>
                <a:ext cx="9217024" cy="1755230"/>
              </a:xfrm>
              <a:prstGeom prst="rect">
                <a:avLst/>
              </a:prstGeom>
              <a:blipFill>
                <a:blip r:embed="rId4"/>
                <a:stretch>
                  <a:fillRect l="-1389" r="-1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6870791A-9F92-478C-B911-E4C8555B5876}"/>
              </a:ext>
            </a:extLst>
          </p:cNvPr>
          <p:cNvPicPr/>
          <p:nvPr/>
        </p:nvPicPr>
        <p:blipFill rotWithShape="1">
          <a:blip r:embed="rId5"/>
          <a:srcRect l="23164" t="31083" r="54613" b="39995"/>
          <a:stretch/>
        </p:blipFill>
        <p:spPr bwMode="auto">
          <a:xfrm>
            <a:off x="2855640" y="2348880"/>
            <a:ext cx="5328592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57F390B-B6ED-419C-9195-75BD6C50D6CD}"/>
              </a:ext>
            </a:extLst>
          </p:cNvPr>
          <p:cNvSpPr/>
          <p:nvPr/>
        </p:nvSpPr>
        <p:spPr>
          <a:xfrm>
            <a:off x="407368" y="436591"/>
            <a:ext cx="1152127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AR" sz="3600" b="1" dirty="0">
                <a:solidFill>
                  <a:schemeClr val="tx2"/>
                </a:solidFill>
              </a:rPr>
              <a:t> </a:t>
            </a:r>
            <a:r>
              <a:rPr lang="es-AR" sz="3200" b="1" u="sng" dirty="0">
                <a:solidFill>
                  <a:schemeClr val="tx2"/>
                </a:solidFill>
              </a:rPr>
              <a:t>INTEGRAL DEFINIDA: Aplicación al cálculo de Áreas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884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407369" y="332656"/>
                <a:ext cx="5904656" cy="612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s-AR" sz="2800" dirty="0">
                    <a:solidFill>
                      <a:schemeClr val="tx2"/>
                    </a:solidFill>
                  </a:rPr>
                  <a:t>Usamos rectángulos para aproximar el área.  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s-AR" sz="2800" dirty="0">
                    <a:solidFill>
                      <a:schemeClr val="tx2"/>
                    </a:solidFill>
                  </a:rPr>
                  <a:t>Dividimos el intervalo [</a:t>
                </a:r>
                <a:r>
                  <a:rPr lang="es-AR" sz="2800" dirty="0" err="1">
                    <a:solidFill>
                      <a:schemeClr val="tx2"/>
                    </a:solidFill>
                  </a:rPr>
                  <a:t>a,b</a:t>
                </a:r>
                <a:r>
                  <a:rPr lang="es-AR" sz="2800" dirty="0">
                    <a:solidFill>
                      <a:schemeClr val="tx2"/>
                    </a:solidFill>
                  </a:rPr>
                  <a:t>] en n subintervalos de longitud ∆𝑥. </a:t>
                </a:r>
              </a:p>
              <a:p>
                <a:pPr marL="457200" indent="-457200" algn="just"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es-AR" sz="2800" dirty="0">
                    <a:solidFill>
                      <a:schemeClr val="tx2"/>
                    </a:solidFill>
                  </a:rPr>
                  <a:t> Seleccionamos un representante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2800" dirty="0">
                    <a:solidFill>
                      <a:schemeClr val="tx2"/>
                    </a:solidFill>
                  </a:rPr>
                  <a:t>  de cada uno de esos intervalos  y construimos rectángulo de base ∆𝑥  y altura </a:t>
                </a:r>
                <a14:m>
                  <m:oMath xmlns:m="http://schemas.openxmlformats.org/officeDocument/2006/math">
                    <m:r>
                      <a:rPr lang="es-A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800" dirty="0">
                  <a:solidFill>
                    <a:schemeClr val="tx2"/>
                  </a:solidFill>
                </a:endParaRPr>
              </a:p>
              <a:p>
                <a:pPr algn="just"/>
                <a:endParaRPr lang="es-AR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s-AR" sz="2800" dirty="0">
                    <a:solidFill>
                      <a:schemeClr val="tx2"/>
                    </a:solidFill>
                  </a:rPr>
                  <a:t> </a:t>
                </a:r>
                <a:r>
                  <a:rPr lang="es-AR" sz="2800" b="1" dirty="0">
                    <a:solidFill>
                      <a:schemeClr val="tx2"/>
                    </a:solidFill>
                  </a:rPr>
                  <a:t>𝐴≅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s-AR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AR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s-AR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9" y="332656"/>
                <a:ext cx="5904656" cy="6120680"/>
              </a:xfrm>
              <a:prstGeom prst="rect">
                <a:avLst/>
              </a:prstGeom>
              <a:blipFill>
                <a:blip r:embed="rId5"/>
                <a:stretch>
                  <a:fillRect l="-1860" r="-2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B1DC565F-6195-4CC1-90DA-750348C87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990" y="544555"/>
            <a:ext cx="5419974" cy="4900669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316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1">
            <a:extLst>
              <a:ext uri="{FF2B5EF4-FFF2-40B4-BE49-F238E27FC236}">
                <a16:creationId xmlns:a16="http://schemas.microsoft.com/office/drawing/2014/main" id="{7F728F1F-CAC6-41E4-8775-0E904885DB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74684"/>
            <a:ext cx="4248471" cy="3054316"/>
          </a:xfrm>
          <a:prstGeom prst="rect">
            <a:avLst/>
          </a:prstGeom>
        </p:spPr>
      </p:pic>
      <p:pic>
        <p:nvPicPr>
          <p:cNvPr id="3" name="Marcador de contenido 12">
            <a:extLst>
              <a:ext uri="{FF2B5EF4-FFF2-40B4-BE49-F238E27FC236}">
                <a16:creationId xmlns:a16="http://schemas.microsoft.com/office/drawing/2014/main" id="{A9C61EF1-85C0-481F-9339-D082D571354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387475"/>
            <a:ext cx="5256584" cy="304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034E675-C554-45EF-A44A-695B07CFDBB0}"/>
                  </a:ext>
                </a:extLst>
              </p:cNvPr>
              <p:cNvSpPr/>
              <p:nvPr/>
            </p:nvSpPr>
            <p:spPr>
              <a:xfrm>
                <a:off x="623392" y="3573016"/>
                <a:ext cx="10657184" cy="2376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Si aumentamos el número de intervalos considerados: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AR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s-AR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s-AR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chemeClr val="tx2"/>
                            </a:solidFill>
                          </a:rPr>
                          <m:t>. 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es-ES" sz="2800" dirty="0">
                    <a:solidFill>
                      <a:schemeClr val="tx2"/>
                    </a:solidFill>
                  </a:rPr>
                  <a:t>Siempre que este límite exista y su valor  no dependa del 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considerado.</a:t>
                </a:r>
              </a:p>
              <a:p>
                <a:r>
                  <a:rPr lang="es-ES" sz="2800" dirty="0">
                    <a:solidFill>
                      <a:schemeClr val="tx2"/>
                    </a:solidFill>
                  </a:rPr>
                  <a:t>En este caso afirmamos que </a:t>
                </a:r>
                <a:r>
                  <a:rPr lang="es-ES" sz="2800" i="1" dirty="0">
                    <a:solidFill>
                      <a:schemeClr val="tx2"/>
                    </a:solidFill>
                  </a:rPr>
                  <a:t>f </a:t>
                </a:r>
                <a:r>
                  <a:rPr lang="es-ES" sz="2800" dirty="0">
                    <a:solidFill>
                      <a:schemeClr val="tx2"/>
                    </a:solidFill>
                  </a:rPr>
                  <a:t>es integrable en [</a:t>
                </a:r>
                <a:r>
                  <a:rPr lang="es-ES" sz="2800" dirty="0" err="1">
                    <a:solidFill>
                      <a:schemeClr val="tx2"/>
                    </a:solidFill>
                  </a:rPr>
                  <a:t>a,b</a:t>
                </a:r>
                <a:r>
                  <a:rPr lang="es-ES" sz="2800" dirty="0">
                    <a:solidFill>
                      <a:schemeClr val="tx2"/>
                    </a:solidFill>
                  </a:rPr>
                  <a:t>]</a:t>
                </a:r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034E675-C554-45EF-A44A-695B07CF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573016"/>
                <a:ext cx="10657184" cy="2376805"/>
              </a:xfrm>
              <a:prstGeom prst="rect">
                <a:avLst/>
              </a:prstGeom>
              <a:blipFill rotWithShape="0">
                <a:blip r:embed="rId4"/>
                <a:stretch>
                  <a:fillRect l="-1144" t="-230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9C04809-7E91-45DA-8951-6B6C2544157E}"/>
                  </a:ext>
                </a:extLst>
              </p:cNvPr>
              <p:cNvSpPr/>
              <p:nvPr/>
            </p:nvSpPr>
            <p:spPr>
              <a:xfrm>
                <a:off x="839416" y="404664"/>
                <a:ext cx="9217024" cy="6449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ES" sz="3600" u="sng" dirty="0">
                  <a:solidFill>
                    <a:schemeClr val="tx2"/>
                  </a:solidFill>
                </a:endParaRPr>
              </a:p>
              <a:p>
                <a:endParaRPr lang="es-ES" sz="2800" u="sng" dirty="0"/>
              </a:p>
              <a:p>
                <a:r>
                  <a:rPr lang="es-ES" sz="3200" dirty="0">
                    <a:solidFill>
                      <a:schemeClr val="tx2"/>
                    </a:solidFill>
                  </a:rPr>
                  <a:t>Al valor de dicho límite se lo llama integral definida de </a:t>
                </a:r>
                <a14:m>
                  <m:oMath xmlns:m="http://schemas.openxmlformats.org/officeDocument/2006/math">
                    <m:r>
                      <a:rPr lang="es-AR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sz="3200" dirty="0">
                    <a:solidFill>
                      <a:schemeClr val="tx2"/>
                    </a:solidFill>
                  </a:rPr>
                  <a:t>en </a:t>
                </a:r>
                <a:r>
                  <a:rPr lang="es-ES" sz="3200" i="1" dirty="0">
                    <a:solidFill>
                      <a:schemeClr val="tx2"/>
                    </a:solidFill>
                  </a:rPr>
                  <a:t>[</a:t>
                </a:r>
                <a:r>
                  <a:rPr lang="es-ES" sz="3200" i="1" dirty="0" err="1">
                    <a:solidFill>
                      <a:schemeClr val="tx2"/>
                    </a:solidFill>
                  </a:rPr>
                  <a:t>a,b</a:t>
                </a:r>
                <a:r>
                  <a:rPr lang="es-ES" sz="3200" i="1" dirty="0">
                    <a:solidFill>
                      <a:schemeClr val="tx2"/>
                    </a:solidFill>
                  </a:rPr>
                  <a:t>]</a:t>
                </a:r>
                <a:r>
                  <a:rPr lang="es-ES" sz="3200" dirty="0">
                    <a:solidFill>
                      <a:schemeClr val="tx2"/>
                    </a:solidFill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s-AR" sz="32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tx2"/>
                              </a:solidFill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AR" sz="3200" dirty="0">
                              <a:solidFill>
                                <a:schemeClr val="tx2"/>
                              </a:solidFill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s-AR" sz="3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AR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AR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AR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3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AR" sz="3200" dirty="0">
                  <a:solidFill>
                    <a:schemeClr val="tx2"/>
                  </a:solidFill>
                </a:endParaRPr>
              </a:p>
              <a:p>
                <a:endParaRPr lang="es-ES" sz="3200" u="sng" dirty="0">
                  <a:solidFill>
                    <a:schemeClr val="tx2"/>
                  </a:solidFill>
                </a:endParaRPr>
              </a:p>
              <a:p>
                <a:r>
                  <a:rPr lang="es-ES" sz="3200" u="sng" dirty="0">
                    <a:solidFill>
                      <a:schemeClr val="tx2"/>
                    </a:solidFill>
                  </a:rPr>
                  <a:t>OBSERVACIÓN:</a:t>
                </a:r>
              </a:p>
              <a:p>
                <a:pPr algn="just"/>
                <a:r>
                  <a:rPr lang="es-ES" sz="3200" dirty="0">
                    <a:solidFill>
                      <a:schemeClr val="tx2"/>
                    </a:solidFill>
                  </a:rPr>
                  <a:t>En el caso particular en que </a:t>
                </a:r>
                <a14:m>
                  <m:oMath xmlns:m="http://schemas.openxmlformats.org/officeDocument/2006/math">
                    <m:r>
                      <a:rPr lang="es-AR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AR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3200" dirty="0">
                    <a:solidFill>
                      <a:schemeClr val="tx2"/>
                    </a:solidFill>
                  </a:rPr>
                  <a:t>dicha integral representa </a:t>
                </a:r>
                <a:r>
                  <a:rPr lang="es-ES" sz="3200" dirty="0">
                    <a:solidFill>
                      <a:schemeClr val="tx2"/>
                    </a:solidFill>
                  </a:rPr>
                  <a:t>el área  de la región por debajo de la curva </a:t>
                </a:r>
                <a14:m>
                  <m:oMath xmlns:m="http://schemas.openxmlformats.org/officeDocument/2006/math">
                    <m:r>
                      <a:rPr lang="es-AR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AR" sz="3200" dirty="0">
                    <a:solidFill>
                      <a:schemeClr val="tx2"/>
                    </a:solidFill>
                  </a:rPr>
                  <a:t>  por encima del eje x desde a hasta b</a:t>
                </a:r>
              </a:p>
              <a:p>
                <a:endParaRPr lang="es-AR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9C04809-7E91-45DA-8951-6B6C2544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04664"/>
                <a:ext cx="9217024" cy="6449073"/>
              </a:xfrm>
              <a:prstGeom prst="rect">
                <a:avLst/>
              </a:prstGeom>
              <a:blipFill>
                <a:blip r:embed="rId2"/>
                <a:stretch>
                  <a:fillRect l="-1720" r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0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-727243" y="918952"/>
                <a:ext cx="117126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Distintos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casos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para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lculo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AR" sz="2800" b="0" i="0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u="sng" smtClean="0">
                          <a:latin typeface="Cambria Math" panose="02040503050406030204" pitchFamily="18" charset="0"/>
                        </a:rPr>
                        <m:t>Areas</m:t>
                      </m:r>
                    </m:oMath>
                  </m:oMathPara>
                </a14:m>
                <a:endParaRPr lang="es-AR" sz="2800" u="sng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243" y="918952"/>
                <a:ext cx="1171262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256303"/>
            <a:ext cx="4553508" cy="20002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1384" y="1757137"/>
            <a:ext cx="457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/>
              <a:t>Caso</a:t>
            </a:r>
            <a:r>
              <a:rPr lang="en-US" sz="2000" u="sng" dirty="0"/>
              <a:t> 1</a:t>
            </a:r>
            <a:r>
              <a:rPr lang="en-US" sz="2000" dirty="0"/>
              <a:t>: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1757137"/>
            <a:ext cx="4572000" cy="187642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84445" y="4221088"/>
            <a:ext cx="93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/>
              <a:t>Caso</a:t>
            </a:r>
            <a:r>
              <a:rPr lang="en-US" sz="2000" u="sng" dirty="0"/>
              <a:t> 2</a:t>
            </a:r>
            <a:r>
              <a:rPr lang="en-US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275512" y="2749034"/>
                <a:ext cx="5437111" cy="601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512" y="2749034"/>
                <a:ext cx="5437111" cy="601255"/>
              </a:xfrm>
              <a:prstGeom prst="rect">
                <a:avLst/>
              </a:prstGeom>
              <a:blipFill>
                <a:blip r:embed="rId5"/>
                <a:stretch>
                  <a:fillRect b="-1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6849781" y="2256909"/>
                <a:ext cx="46719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primitiva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s-A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definida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81" y="2256909"/>
                <a:ext cx="4671920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4543961" y="4085709"/>
                <a:ext cx="6370014" cy="1709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0" dirty="0"/>
                  <a:t>                                                </a:t>
                </a:r>
              </a:p>
              <a:p>
                <a:endParaRPr lang="es-AR" i="1" dirty="0">
                  <a:latin typeface="Cambria Math" panose="02040503050406030204" pitchFamily="18" charset="0"/>
                </a:endParaRPr>
              </a:p>
              <a:p>
                <a:endParaRPr lang="es-AR" b="0" i="1" dirty="0">
                  <a:latin typeface="Cambria Math" panose="02040503050406030204" pitchFamily="18" charset="0"/>
                </a:endParaRPr>
              </a:p>
              <a:p>
                <a:endParaRPr lang="es-AR" i="1" dirty="0">
                  <a:latin typeface="Cambria Math" panose="02040503050406030204" pitchFamily="18" charset="0"/>
                </a:endParaRPr>
              </a:p>
              <a:p>
                <a:r>
                  <a:rPr lang="es-AR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1" y="4085709"/>
                <a:ext cx="6370014" cy="17092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8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908720"/>
            <a:ext cx="3878916" cy="25910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0340" y="1490300"/>
            <a:ext cx="678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u="sng" dirty="0" err="1"/>
              <a:t>Caso</a:t>
            </a:r>
            <a:r>
              <a:rPr lang="en-US" u="sng" dirty="0"/>
              <a:t> 3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951984" y="1916832"/>
                <a:ext cx="3202603" cy="966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Como 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s-AR" dirty="0"/>
              </a:p>
              <a:p>
                <a:r>
                  <a:rPr lang="es-AR" dirty="0" err="1"/>
                  <a:t>Area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s-A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A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916832"/>
                <a:ext cx="3202603" cy="966483"/>
              </a:xfrm>
              <a:prstGeom prst="rect">
                <a:avLst/>
              </a:prstGeom>
              <a:blipFill rotWithShape="0">
                <a:blip r:embed="rId3"/>
                <a:stretch>
                  <a:fillRect l="-4373" t="-8176" b="-83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5629701" y="29615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201561" y="45365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84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0EE88B-0AEA-4C26-8F0C-414A8FB3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0" y="692696"/>
            <a:ext cx="9421112" cy="6708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D8AF9C-CD58-4D4A-A07C-89915A58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996952"/>
            <a:ext cx="11616385" cy="32403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3F1EA5-9988-4D69-82A6-8304DD13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427" y="1268760"/>
            <a:ext cx="29750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9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06CE71-9345-434E-8F77-F0C3E8F5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6632"/>
            <a:ext cx="8486609" cy="5256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148F41-6E26-4EC6-BC68-507C580E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422722"/>
            <a:ext cx="6375042" cy="12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AF1855-B387-4685-95AC-F72F1A54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764704"/>
            <a:ext cx="9619684" cy="3265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134E67-6C48-4615-B5C8-9C7C99E7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123166"/>
            <a:ext cx="3816424" cy="24442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6EF79C-F621-456A-8B2F-59DF1BBB5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38" y="4282772"/>
            <a:ext cx="3412901" cy="21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4" y="4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004" y="1062850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061" y="656155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2306726" y="873944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all" spc="6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Batang" panose="02030600000101010101" pitchFamily="18" charset="-127"/>
                <a:cs typeface="+mj-cs"/>
              </a:rPr>
              <a:t>CÁLCULO i</a:t>
            </a:r>
            <a:endParaRPr kumimoji="0" lang="en-US" sz="3100" b="0" i="0" u="sng" strike="noStrike" kern="1200" cap="all" spc="6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839416" y="2494443"/>
            <a:ext cx="5419145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r>
              <a:rPr lang="en-US" sz="2400" b="1" dirty="0">
                <a:solidFill>
                  <a:srgbClr val="002060"/>
                </a:solidFill>
              </a:rPr>
              <a:t>CLASE 10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defRPr/>
            </a:pPr>
            <a:r>
              <a:rPr lang="en-US" sz="2400" b="1" u="sng" dirty="0">
                <a:solidFill>
                  <a:srgbClr val="002060"/>
                </a:solidFill>
              </a:rPr>
              <a:t>UNIDAD VI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s-AR" sz="2400" b="1" i="0" u="none" strike="noStrike" baseline="0" dirty="0">
                <a:solidFill>
                  <a:srgbClr val="002060"/>
                </a:solidFill>
              </a:rPr>
              <a:t>INTEGRALES DEFINIDAS </a:t>
            </a:r>
            <a:endParaRPr lang="en-US" sz="2400" b="1" dirty="0">
              <a:solidFill>
                <a:srgbClr val="002060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buFont typeface="Arial" panose="020B0604020202020204" pitchFamily="34" charset="0"/>
              <a:buChar char="•"/>
              <a:defRPr/>
            </a:pPr>
            <a:r>
              <a:rPr lang="es-MX" sz="2400" b="1" dirty="0">
                <a:solidFill>
                  <a:srgbClr val="002060"/>
                </a:solidFill>
              </a:rPr>
              <a:t>D</a:t>
            </a:r>
            <a:r>
              <a:rPr lang="es-MX" sz="2400" b="1" i="0" u="none" strike="noStrike" baseline="0" dirty="0">
                <a:solidFill>
                  <a:srgbClr val="002060"/>
                </a:solidFill>
              </a:rPr>
              <a:t>efinición, propiedades y cálculo.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  <a:buClr>
                <a:srgbClr val="4472C4"/>
              </a:buClr>
              <a:buFont typeface="Arial" panose="020B0604020202020204" pitchFamily="34" charset="0"/>
              <a:buChar char="•"/>
              <a:defRPr/>
            </a:pPr>
            <a:r>
              <a:rPr lang="es-MX" sz="2400" b="1" i="0" u="none" strike="noStrike" baseline="0" dirty="0">
                <a:solidFill>
                  <a:srgbClr val="002060"/>
                </a:solidFill>
              </a:rPr>
              <a:t>Aplicaciones. </a:t>
            </a:r>
            <a:endParaRPr lang="en-US" sz="2400" b="1" dirty="0">
              <a:solidFill>
                <a:srgbClr val="002060"/>
              </a:solidFill>
            </a:endParaRPr>
          </a:p>
          <a:p>
            <a:pPr marL="11429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429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DFont+F1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227" y="608405"/>
            <a:ext cx="3478127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1873" y="1875427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52651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3315" y="6093627"/>
            <a:ext cx="409433" cy="43502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954" y="4941172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05954" y="4941172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6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E35AF5-3496-4AF3-AA98-CD6A9E54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476672"/>
            <a:ext cx="10287531" cy="6667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00320-1A08-4967-9324-B4EEC9B2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861051"/>
            <a:ext cx="4114330" cy="41602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F4084A-EF6D-4EB3-B347-C5E47DC0BE16}"/>
              </a:ext>
            </a:extLst>
          </p:cNvPr>
          <p:cNvSpPr txBox="1"/>
          <p:nvPr/>
        </p:nvSpPr>
        <p:spPr>
          <a:xfrm>
            <a:off x="1919536" y="134076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Primero tengo que buscar los puntos de intersección entre ambos y dibujar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DFB5DF-A022-40B2-88FC-7D8B3815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428" y="2060848"/>
            <a:ext cx="4438567" cy="39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21CC7-A185-445C-BAA3-1EEF928F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48680"/>
            <a:ext cx="8802788" cy="359418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86B53-EFCA-4BA9-9353-ED50D044765F}"/>
              </a:ext>
            </a:extLst>
          </p:cNvPr>
          <p:cNvSpPr txBox="1"/>
          <p:nvPr/>
        </p:nvSpPr>
        <p:spPr>
          <a:xfrm>
            <a:off x="551384" y="465313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Si integramos en función de y=f(x)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309B69-821C-483C-BF91-D8F2E7C01270}"/>
                  </a:ext>
                </a:extLst>
              </p:cNvPr>
              <p:cNvSpPr txBox="1"/>
              <p:nvPr/>
            </p:nvSpPr>
            <p:spPr>
              <a:xfrm>
                <a:off x="695400" y="5342843"/>
                <a:ext cx="10590720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ad>
                          <m:radPr>
                            <m:degHide m:val="on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nary>
                    <m:r>
                      <a:rPr lang="es-AR" b="0" i="1" smtClean="0">
                        <a:latin typeface="Cambria Math" panose="02040503050406030204" pitchFamily="18" charset="0"/>
                      </a:rPr>
                      <m:t>−−</m:t>
                    </m:r>
                    <m:rad>
                      <m:radPr>
                        <m:degHide m:val="on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s-AR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ad>
                          <m:radPr>
                            <m:degHide m:val="on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nary>
                    <m:r>
                      <a:rPr lang="es-AR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AR" dirty="0"/>
                  <a:t>(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AR" dirty="0"/>
                  <a:t>)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nary>
                    <m:r>
                      <a:rPr lang="es-A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309B69-821C-483C-BF91-D8F2E7C0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342843"/>
                <a:ext cx="10590720" cy="379784"/>
              </a:xfrm>
              <a:prstGeom prst="rect">
                <a:avLst/>
              </a:prstGeom>
              <a:blipFill>
                <a:blip r:embed="rId3"/>
                <a:stretch>
                  <a:fillRect l="-748" t="-138095" b="-2190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79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629701" y="29615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95400" y="548680"/>
            <a:ext cx="196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Ejemplos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53474" y="1577826"/>
                <a:ext cx="7766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Calcular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rea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estas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regiones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definidas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ecuaciones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inecuaciones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4" y="1577826"/>
                <a:ext cx="7766870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695400" y="2652736"/>
                <a:ext cx="51845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a)  y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𝑒𝑗𝑒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652736"/>
                <a:ext cx="5184577" cy="369332"/>
              </a:xfrm>
              <a:prstGeom prst="rect">
                <a:avLst/>
              </a:prstGeom>
              <a:blipFill>
                <a:blip r:embed="rId3"/>
                <a:stretch>
                  <a:fillRect l="-940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8201561" y="45365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0F9A21-E428-437A-BB96-E3374846C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712" y="1975158"/>
            <a:ext cx="5531476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629701" y="29615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95400" y="548680"/>
            <a:ext cx="196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Ejemplos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28644" y="1200290"/>
                <a:ext cx="4791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Calcular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rea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estas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regiones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definidas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4" y="1200290"/>
                <a:ext cx="479169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8201561" y="45365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119336" y="2078315"/>
                <a:ext cx="42994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2078315"/>
                <a:ext cx="429947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EB186FC-27FF-4FB5-A695-50FF798A8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01" y="614966"/>
            <a:ext cx="591784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9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629701" y="29615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95400" y="548680"/>
            <a:ext cx="196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Ejemplos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28644" y="1200290"/>
                <a:ext cx="4740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Calcular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rea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estas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regiones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definidas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4" y="1200290"/>
                <a:ext cx="4740400" cy="369332"/>
              </a:xfrm>
              <a:prstGeom prst="rect">
                <a:avLst/>
              </a:prstGeom>
              <a:blipFill>
                <a:blip r:embed="rId2"/>
                <a:stretch>
                  <a:fillRect t="-10000" r="-129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8201561" y="45365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473C69F-8E1D-42FC-8AC9-D5D7300628BE}"/>
                  </a:ext>
                </a:extLst>
              </p:cNvPr>
              <p:cNvSpPr txBox="1"/>
              <p:nvPr/>
            </p:nvSpPr>
            <p:spPr>
              <a:xfrm>
                <a:off x="983432" y="2492896"/>
                <a:ext cx="319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dirty="0"/>
                  <a:t>  c)   y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473C69F-8E1D-42FC-8AC9-D5D73006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492896"/>
                <a:ext cx="3196644" cy="276999"/>
              </a:xfrm>
              <a:prstGeom prst="rect">
                <a:avLst/>
              </a:prstGeom>
              <a:blipFill>
                <a:blip r:embed="rId3"/>
                <a:stretch>
                  <a:fillRect l="-1143" t="-28889" r="-1714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B18A1B7-C496-494F-825D-2E92248EA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2823397"/>
            <a:ext cx="6787166" cy="3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9376" y="239709"/>
            <a:ext cx="1065718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2400" b="1" u="sng" dirty="0">
                <a:solidFill>
                  <a:srgbClr val="0070C0"/>
                </a:solidFill>
              </a:rPr>
              <a:t>INTEGRALES IMPROPIAS</a:t>
            </a:r>
          </a:p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En esta sección extendemos el concepto de integral definida al caso donde el intervalo es infinito y también para el caso donde </a:t>
            </a:r>
            <a:r>
              <a:rPr lang="es-MX" sz="1800" b="0" i="1" u="none" strike="noStrike" baseline="0" dirty="0">
                <a:solidFill>
                  <a:srgbClr val="231F20"/>
                </a:solidFill>
                <a:latin typeface="TimesLTStd-Italic"/>
              </a:rPr>
              <a:t>f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tiene una discontinuidad infinita en</a:t>
            </a:r>
            <a:r>
              <a:rPr lang="es-MX" sz="1800" b="0" u="none" strike="noStrike" baseline="0" dirty="0">
                <a:solidFill>
                  <a:srgbClr val="231F20"/>
                </a:solidFill>
                <a:latin typeface="TimesLTStd-Roman"/>
              </a:rPr>
              <a:t> [</a:t>
            </a:r>
            <a:r>
              <a:rPr lang="es-AR" sz="1800" b="0" u="none" strike="noStrike" baseline="0" dirty="0">
                <a:solidFill>
                  <a:srgbClr val="231F20"/>
                </a:solidFill>
                <a:latin typeface="TimesLTStd-Italic"/>
              </a:rPr>
              <a:t>a</a:t>
            </a:r>
            <a:r>
              <a:rPr lang="es-AR" sz="1800" b="0" u="none" strike="noStrike" baseline="0" dirty="0">
                <a:solidFill>
                  <a:srgbClr val="231F20"/>
                </a:solidFill>
                <a:latin typeface="TimesLTStd-Roman"/>
              </a:rPr>
              <a:t>, </a:t>
            </a:r>
            <a:r>
              <a:rPr lang="es-AR" sz="1800" b="0" u="none" strike="noStrike" baseline="0" dirty="0">
                <a:solidFill>
                  <a:srgbClr val="231F20"/>
                </a:solidFill>
                <a:latin typeface="TimesLTStd-Italic"/>
              </a:rPr>
              <a:t>b]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79376" y="1340768"/>
            <a:ext cx="10110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u="sng" dirty="0" err="1"/>
              <a:t>Definición</a:t>
            </a:r>
            <a:r>
              <a:rPr lang="en-US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03512" y="1481999"/>
                <a:ext cx="8955785" cy="149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Sea f una función continua en el </a:t>
                </a:r>
                <a:r>
                  <a:rPr lang="en-US" dirty="0" err="1"/>
                  <a:t>intervalo</a:t>
                </a:r>
                <a:r>
                  <a:rPr lang="en-US" dirty="0"/>
                  <a:t>  [a; +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se define: </a:t>
                </a:r>
              </a:p>
              <a:p>
                <a:r>
                  <a:rPr lang="en-US" sz="2400" dirty="0"/>
                  <a:t>                                           </a:t>
                </a:r>
              </a:p>
              <a:p>
                <a:r>
                  <a:rPr lang="en-US" sz="2400" dirty="0"/>
                  <a:t>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s-A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AR" sz="36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→+</m:t>
                                </m:r>
                                <m: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s-AR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AR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nary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3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481999"/>
                <a:ext cx="8955785" cy="1499128"/>
              </a:xfrm>
              <a:prstGeom prst="rect">
                <a:avLst/>
              </a:prstGeom>
              <a:blipFill>
                <a:blip r:embed="rId2"/>
                <a:stretch>
                  <a:fillRect l="-1565" t="-52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79376" y="4049145"/>
                <a:ext cx="11377264" cy="1490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/>
                  <a:t>Si el límite existe y es finito, se dirá que la integral converge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mite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existe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infinito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integral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diverge</m:t>
                    </m:r>
                  </m:oMath>
                </a14:m>
                <a:endParaRPr lang="es-AR" dirty="0"/>
              </a:p>
              <a:p>
                <a:pPr marL="342900" indent="-342900">
                  <a:buAutoNum type="arabicParenR"/>
                </a:pPr>
                <a:r>
                  <a:rPr lang="es-AR" dirty="0"/>
                  <a:t>Si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[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, dicha integral representa el área comprendida entre la función y el eje x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Si f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continua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nary>
                      <m:nary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integral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converge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cuando</m:t>
                    </m:r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ambas integrales convergen.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049145"/>
                <a:ext cx="11377264" cy="1490857"/>
              </a:xfrm>
              <a:prstGeom prst="rect">
                <a:avLst/>
              </a:prstGeom>
              <a:blipFill>
                <a:blip r:embed="rId3"/>
                <a:stretch>
                  <a:fillRect l="-1286" t="-5306" b="-367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8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85E1DB-4D5F-4E68-95DD-E24692E0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92696"/>
            <a:ext cx="3614671" cy="2358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F05C8F-6E5F-4CCC-8107-877B4D87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67" y="425215"/>
            <a:ext cx="8292173" cy="57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240F1B-AFAE-47C8-A934-51A6F91F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32656"/>
            <a:ext cx="8121830" cy="24102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75A984-67DB-44DA-B7F6-33AB7A61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5" y="3140968"/>
            <a:ext cx="8303104" cy="8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9DCE4C-E9CB-498E-B7E6-317B2F24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805"/>
            <a:ext cx="7632847" cy="67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4071C-4DFA-47ED-8843-3E248641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2656"/>
            <a:ext cx="9000000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51384" y="455751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CÁLCULO DE LA INTEGRAL DEFINIDA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9416" y="1332253"/>
            <a:ext cx="105131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400" u="sng" dirty="0"/>
              <a:t>Regla de Barrow: </a:t>
            </a:r>
            <a:r>
              <a:rPr lang="es-MX" sz="2400" b="0" i="0" dirty="0">
                <a:solidFill>
                  <a:srgbClr val="222222"/>
                </a:solidFill>
                <a:effectLst/>
              </a:rPr>
              <a:t>La integral definida de una función continua f(x) en un intervalo cerrado [a, b] es igual a la diferencia entre los valores que toma una función primitiva F(x), en los extremos de dicho intervalo</a:t>
            </a:r>
            <a:endParaRPr lang="en-US" sz="2400" u="sng" dirty="0"/>
          </a:p>
        </p:txBody>
      </p:sp>
      <p:sp>
        <p:nvSpPr>
          <p:cNvPr id="2" name="CuadroTexto 1"/>
          <p:cNvSpPr txBox="1"/>
          <p:nvPr/>
        </p:nvSpPr>
        <p:spPr>
          <a:xfrm>
            <a:off x="5629701" y="2961564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063618" y="2643488"/>
                <a:ext cx="7056524" cy="604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AR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AR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AR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AR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nary>
                    <m:r>
                      <a:rPr lang="es-AR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AR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AR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+mj-lt"/>
                  </a:rPr>
                  <a:t>  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18" y="2643488"/>
                <a:ext cx="7056524" cy="604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18126A0-AEE8-4B85-8359-9A8FDB8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4" y="4077072"/>
            <a:ext cx="10927531" cy="21395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D95B08-0FDD-4C97-BA20-ED7D914BB6F7}"/>
              </a:ext>
            </a:extLst>
          </p:cNvPr>
          <p:cNvSpPr txBox="1"/>
          <p:nvPr/>
        </p:nvSpPr>
        <p:spPr>
          <a:xfrm>
            <a:off x="632234" y="3707740"/>
            <a:ext cx="460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Veamos algunas propiedades:</a:t>
            </a:r>
          </a:p>
        </p:txBody>
      </p:sp>
    </p:spTree>
    <p:extLst>
      <p:ext uri="{BB962C8B-B14F-4D97-AF65-F5344CB8AC3E}">
        <p14:creationId xmlns:p14="http://schemas.microsoft.com/office/powerpoint/2010/main" val="1351131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98F302-6693-4C0F-BDED-B846EEF4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32656"/>
            <a:ext cx="8344623" cy="57840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45E00C-289D-43F5-BED9-AA28EE1D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238" y="476672"/>
            <a:ext cx="3264762" cy="53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D030D5-55A0-4C6E-8378-AB22BC45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39" y="116632"/>
            <a:ext cx="1050409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14039D-091B-4746-8733-DE371661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8640"/>
            <a:ext cx="9297206" cy="8230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CD288-5B0C-44C7-BAF7-FAEBAF19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196752"/>
            <a:ext cx="11176764" cy="36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5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EB169DE-4A24-4774-AC2F-235F60974C19}"/>
              </a:ext>
            </a:extLst>
          </p:cNvPr>
          <p:cNvSpPr txBox="1"/>
          <p:nvPr/>
        </p:nvSpPr>
        <p:spPr>
          <a:xfrm>
            <a:off x="1127448" y="620688"/>
            <a:ext cx="10225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https://es.khanacademy.org/math/ap-calculus-ab/ab-integration-new/ab-6-6/e/properties-of-integrals</a:t>
            </a:r>
            <a:endParaRPr lang="es-AR" dirty="0"/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3CB9BB-224B-4B72-A8CE-CDB98F66E010}"/>
              </a:ext>
            </a:extLst>
          </p:cNvPr>
          <p:cNvSpPr txBox="1"/>
          <p:nvPr/>
        </p:nvSpPr>
        <p:spPr>
          <a:xfrm>
            <a:off x="1118625" y="1412776"/>
            <a:ext cx="964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linkClick r:id="rId3"/>
              </a:rPr>
              <a:t>https://www.superprof.es/apuntes/escolar/matematicas/calculo/integrales/ejercicios-de-integrales-definidas.html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1638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2053176" y="92726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AEF59-F28E-467C-9EA3-92D1CFAD475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1603594" y="1628800"/>
            <a:ext cx="812071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J., ROMO M., J. H., FILIO LÓPEZ, E., y ROBLES BERNAL, M.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variable: conceptos y contextos. 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Cuarta edición.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F., Cengage </a:t>
            </a:r>
            <a:r>
              <a:rPr lang="es-MX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2010, 554p. ISBN: 978-607-481-238-1.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THOMAS, G.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Cálculo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 variable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https://es.khanacademy.org/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https://www.superprof.es/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56" y="4238347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1818" y="4238347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4439816" y="260649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I</a:t>
            </a:r>
            <a:endParaRPr lang="es-A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00ACB0-E2AD-4AF5-A801-0CB610F7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548680"/>
            <a:ext cx="8208912" cy="19378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2B0956-17FC-4B66-B5D2-79E61A4B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486490"/>
            <a:ext cx="10568914" cy="24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ACEEB9-53EE-4E9F-B390-2133737B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0" y="437212"/>
            <a:ext cx="11881320" cy="59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866C4F-1BB0-4B47-9016-912618A7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580038"/>
            <a:ext cx="7991475" cy="2914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EE8EFF-E0FF-45F2-AEE4-6C8D30C6A511}"/>
              </a:ext>
            </a:extLst>
          </p:cNvPr>
          <p:cNvSpPr txBox="1"/>
          <p:nvPr/>
        </p:nvSpPr>
        <p:spPr>
          <a:xfrm>
            <a:off x="407368" y="3953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EJEMPLOS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404801-541C-4EC7-BB90-0200FB98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38" y="3789040"/>
            <a:ext cx="5976664" cy="29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8FEFC4-936D-45DD-9504-079F1607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260648"/>
            <a:ext cx="8206025" cy="29147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20276F-AEA4-400D-B369-6006061E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110433"/>
            <a:ext cx="7570085" cy="37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711E04-821A-4870-A256-0E7AF2C0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60648"/>
            <a:ext cx="8839865" cy="427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FA20DD-C62D-4CC0-908F-C9012060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" y="4437112"/>
            <a:ext cx="7592121" cy="2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5400" y="548680"/>
            <a:ext cx="41585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Calcular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utilizando 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301E03B-BE44-4B79-94CC-A1C56784467F}"/>
                  </a:ext>
                </a:extLst>
              </p:cNvPr>
              <p:cNvSpPr txBox="1"/>
              <p:nvPr/>
            </p:nvSpPr>
            <p:spPr>
              <a:xfrm>
                <a:off x="695400" y="1196752"/>
                <a:ext cx="7327637" cy="374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1)</a:t>
                </a:r>
                <a:r>
                  <a:rPr lang="es-A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sabiendo</a:t>
                </a:r>
                <a:r>
                  <a:rPr lang="en-US" dirty="0"/>
                  <a:t> que: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301E03B-BE44-4B79-94CC-A1C567844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196752"/>
                <a:ext cx="7327637" cy="374461"/>
              </a:xfrm>
              <a:prstGeom prst="rect">
                <a:avLst/>
              </a:prstGeom>
              <a:blipFill>
                <a:blip r:embed="rId2"/>
                <a:stretch>
                  <a:fillRect l="-3577" t="-141935" b="-2225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0B54780-10C4-4E77-AF46-DCB3C823EEB0}"/>
                  </a:ext>
                </a:extLst>
              </p:cNvPr>
              <p:cNvSpPr txBox="1"/>
              <p:nvPr/>
            </p:nvSpPr>
            <p:spPr>
              <a:xfrm>
                <a:off x="1343472" y="2060848"/>
                <a:ext cx="8411983" cy="528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  <m:sSubSup>
                          <m:sSubSup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0B54780-10C4-4E77-AF46-DCB3C823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060848"/>
                <a:ext cx="8411983" cy="528478"/>
              </a:xfrm>
              <a:prstGeom prst="rect">
                <a:avLst/>
              </a:prstGeom>
              <a:blipFill>
                <a:blip r:embed="rId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E85CAE-C2FD-487D-B367-7273B2F55FB4}"/>
                  </a:ext>
                </a:extLst>
              </p:cNvPr>
              <p:cNvSpPr txBox="1"/>
              <p:nvPr/>
            </p:nvSpPr>
            <p:spPr>
              <a:xfrm>
                <a:off x="3575720" y="3212976"/>
                <a:ext cx="2374946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E85CAE-C2FD-487D-B367-7273B2F5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3212976"/>
                <a:ext cx="2374946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B8B140B-0493-4732-BA33-856189F339C0}"/>
                  </a:ext>
                </a:extLst>
              </p:cNvPr>
              <p:cNvSpPr txBox="1"/>
              <p:nvPr/>
            </p:nvSpPr>
            <p:spPr>
              <a:xfrm>
                <a:off x="695400" y="4077072"/>
                <a:ext cx="9217024" cy="1942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r>
                  <a:rPr lang="es-A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Demostrar: </a:t>
                </a:r>
                <a:r>
                  <a:rPr lang="en-US" dirty="0"/>
                  <a:t>Sea f(x) una </a:t>
                </a:r>
                <a:r>
                  <a:rPr lang="en-US" dirty="0" err="1"/>
                  <a:t>función</a:t>
                </a:r>
                <a:r>
                  <a:rPr lang="en-US" dirty="0"/>
                  <a:t> continua [</a:t>
                </a:r>
                <a:r>
                  <a:rPr lang="en-US" dirty="0" err="1"/>
                  <a:t>a+c</a:t>
                </a:r>
                <a:r>
                  <a:rPr lang="en-US" dirty="0"/>
                  <a:t>; </a:t>
                </a:r>
                <a:r>
                  <a:rPr lang="en-US" dirty="0" err="1"/>
                  <a:t>b+c</a:t>
                </a:r>
                <a:r>
                  <a:rPr lang="en-US" dirty="0"/>
                  <a:t>]. </a:t>
                </a:r>
                <a:r>
                  <a:rPr lang="en-US" dirty="0" err="1"/>
                  <a:t>Demostrar</a:t>
                </a:r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A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A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s-A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s-AR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A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A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s-A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r>
                  <a:rPr lang="es-AR" dirty="0"/>
                  <a:t>2)  Si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dominio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entonces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𝑓𝑖𝑗𝑜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B8B140B-0493-4732-BA33-856189F33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7072"/>
                <a:ext cx="9217024" cy="1942711"/>
              </a:xfrm>
              <a:prstGeom prst="rect">
                <a:avLst/>
              </a:prstGeom>
              <a:blipFill>
                <a:blip r:embed="rId5"/>
                <a:stretch>
                  <a:fillRect l="-1984" b="-427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01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BCAC3B6-F41D-4BFA-85BF-E2B576B99A86}"/>
  <p:tag name="ATHENA.CUSTOMXMLCONTENT" val="&lt;?xml version=&quot;1.0&quot;?&gt;&lt;athena xmlns=&quot;http://schemas.microsoft.com/edu/athena&quot; version=&quot;0.1.2955.0&quot;&gt;&lt;timings duration=&quot;137734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BCAC3B6-F41D-4BFA-85BF-E2B576B99A86}"/>
  <p:tag name="ATHENA.CUSTOMXMLCONTENT" val="&lt;?xml version=&quot;1.0&quot;?&gt;&lt;athena xmlns=&quot;http://schemas.microsoft.com/edu/athena&quot; version=&quot;0.1.2955.0&quot;&gt;&lt;timings duration=&quot;137734&quot;/&gt;&lt;/athena&gt;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2955.0">
  <media streamable="true" recordStart="69832" recordEnd="127866" recordLength="337667" audioOnly="true"/>
</athena>
</file>

<file path=customXml/item10.xml><?xml version="1.0" encoding="utf-8"?>
<athena xmlns="http://schemas.microsoft.com/edu/athena" version="0.1.2955.0">
  <media streamable="true" recordStart="0" recordEnd="128151" recordLength="333752" audioOnly="true"/>
</athena>
</file>

<file path=customXml/item11.xml><?xml version="1.0" encoding="utf-8"?>
<athena xmlns="http://schemas.microsoft.com/edu/athena" version="0.1.2955.0">
  <ink scale="0.7894737">AAEAAAD/////AQAAAAAAAAAMAgAAAE9BdXRob3JQUFQsIFZlcnNpb249MC4xLjI5NTUuMCwgQ3VsdHVyZT1uZXV0cmFsLCBQdWJsaWNLZXlUb2tlbj0zMWJmMzg1NmFkMzY0ZTM1BQEAAAALSW5rTWF0dGVyVjEDAAAADUxpc3RgMStfaXRlbXMMTGlzdGAxK19zaXplD0xpc3RgMStfdmVyc2lvbgQAABdTaGFyZWQuSW5raW5nLklua0F0b21bXQIAAAAICAIAAAAJAwAAAAIAAAAXAAAABwMAAAAAAQAAAAQAAAAECUlua0F0b21WMQIAAAAJBAAAAAkFAAAADQIFBAAAAAtQZW5TdHJva2VWMQQAAAAKQXR0cmlidXRlcwVUcmFjZQlTdGFydFRpbWUEVHlwZQQEAAQPUGVuQXR0cmlidXRlc1YxAgAAAApJbmtUcmFjZVYxAgAAABAMQWN0aW9uVHlwZVYxAgAAAAIAAAAJBgAAAAkHAAAAXB8AAAAAAAAF+P///wxBY3Rpb25UeXBlVjEBAAAAB3ZhbHVlX18ACAIAAAAAAAAABQUAAAANQ2xlYXJDYW52YXNWMQIAAAAJU3RhcnRUaW1lBFR5cGUABBAMQWN0aW9uVHlwZVYxAgAAAAIAAAARnQA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SgAAAEoAAAAHCwAAAAABAAAAgAAAAAQKSW5rUG9pbnRWMQI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DTYFDAAAAApJbmtQb2ludFYxBAAAAAFYAVkOUHJlc3N1cmVGYWN0b3IJVGltZVN0YW1wAAAAAAYGCxACAAAAAAAAAAAA1T/AtLS0tLTEPwAAAD8AAAAAAAAAAAENAAAADAAAAAAAAAAAANE/wLS0tLS0xD8AAAA/LwAAAAAAAAABDgAAAAwAAAAAAAAAAADOP4B4eHh4eMg/AAAAPz4AAAAAAAAAAQ8AAAAMAAAAAAAAAAAAyj+AeHh4eHjIPwAAAD9eAAAAAAAAAAEQAAAADAAAAAAAAAAAAMY/gHh4eHh4yD8AAAA/bQAAAAAAAAABEQAAAAwAAAAAAAAAAADCP4B4eHh4eMg/AAAAP4wAAAAAAAAAARIAAAAMAAAAAAAAAAAAwj9APDw8PDzMPwAAAD/qAAAAAAAAAAETAAAADAAAAAAAAAAAALw/QDw8PDw8zD8AAAA/6gAAAAAAAAABFAAAAAwAAAAAAAAAAAC8PwAAAAAAANA/AAAAPwkBAAAAAAAAARUAAAAMAAAAAAAAAAAAtD/Q4eHh4eHRPwAAAD8ZAQAAAAAAAAEWAAAADAAAAAAAAAAAALQ/wMPDw8PD0z8AAAA/PQEAAAAAAAABFwAAAAwAAAAAAAAAAACoP4CHh4eHh9c/AAAAP00BAAAAAAAAARgAAAAMAAAAAAAAAAAAqD9QS0tLS0vbPwAAAD97AQAAAAAAAAEZAAAADAAAAAAAAAAAAKg/MC0tLS0t3T8AAAA/mwEAAAAAAAABGgAAAAwAAAAAAAAAAACoPxAPDw8PD98/AAAAP7oBAAAAAAAAARsAAAAMAAAAAAAAAAAAqD9weHh4eHjgPwAAAD/JAQAAAAAAAAEcAAAADAAAAAAAAAAAAKg/cGlpaWlp4T8AAAA/2QEAAAAAAAABHQAAAAwAAAAAAAAAAACoP0hLS0tLS+M/AAAAP/gBAAAAAAAAAR4AAAAMAAAAAAAAAAAAtD9IS0tLS0vjPwAAAD/4AQAAAAAAAAEfAAAADAAAAAAAAAAAALw/QDw8PDw85D8AAAA/FwIAAAAAAAABIAAAAAwAAAAAAAAAAADCPzAtLS0tLeU/AAAAPycCAAAAAAAAASEAAAAMAAAAAAAAAAAAwj8gHh4eHh7mPwAAAD83AgAAAAAAAAEiAAAADAAAAAAAAAAAAMY/IB4eHh4e5j8AAAA/VgIAAAAAAAABIwAAAAwAAAAAAAAAAADOP/jw8PDw8Og/AAAAP5QCAAAAAAAAASQAAAAMAAAAAAAAAAAA0T/g4eHh4eHpPwAAAD+kAgAAAAAAAAElAAAADAAAAAAAAAAAANM/4OHh4eHh6T8AAAA/swIAAAAAAAABJgAAAAwAAAAAAAAAAADVP8jDw8PDw+s/AAAAP8MCAAAAAAAAAScAAAAMAAAAAAAAAAAA1z/Iw8PDw8PrPwAAAD/TAgAAAAAAAAEoAAAADAAAAAgAAAAAANk/uLS0tLS07D8AAAA/4gIAAAAAAAABKQAAAAwAAAAAAAAAAADbP7i0tLS0tOw/AAAAP/ICAAAAAAAAASoAAAAMAAAAAAAAAAAA3T+opaWlpaXtPwAAAD8BAwAAAAAAAAErAAAADAAAAAAAAAAAAN8/qKWlpaWl7T8AAAA/EQMAAAAAAAABLAAAAAwAAAAAAAAAAIDgP5iWlpaWlu4/AAAAPyEDAAAAAAAAAS0AAAAMAAAABAAAAACA4j+YlpaWlpbuPwAAAD82AwAAAAAAAAEuAAAADAAAAAAAAAAAgOQ/mJaWlpaW7j8AAAA/VQMAAAAAAAABLwAAAAwAAAAAAAAAAIDlP5iWlpaWlu4/AAAAP3QDAAAAAAAAATAAAAAMAAAAAAAAAACA5j+YlpaWlpbuPwAAAD+jAwAAAAAAAAExAAAADAAAAAAAAAAAgOc/mJaWlpaW7j8AAAA/swMAAAAAAAABMgAAAAwAAAAAAAAAAIDoP6ilpaWlpe0/AAAAP8IDAAAAAAAAATMAAAAMAAAAAAAAAACA6T+4tLS0tLTsPwAAAD/hAwAAAAAAAAE0AAAADAAAAAAAAAAAgOk/yMPDw8PD6z8AAAA/8QMAAAAAAAABNQAAAAwAAAAAAAAAAIDqP9DS0tLS0uo/AAAAP/EDAAAAAAAAATYAAAAMAAAAAAAAAACA6z/48PDw8PDoPwAAAD/xAwAAAAAAAAE3AAAADAAAAAAAAAAAgOw/AAAAAAAA6D8AAAA/EAQAAAAAAAABOAAAAAwAAAAAAAAAAIDtPxAPDw8PD+c/AAAAPxAEAAAAAAAAATkAAAAMAAAAAAAAAACA7T8wLS0tLS3lPwAAAD8vBAAAAAAAAAE6AAAADAAAAAAAAAAAgO0/QDw8PDw85D8AAAA/TwQAAAAAAAABOwAAAAwAAAAAAAAAAIDuP0hLS0tLS+M/AAAAP08EAAAAAAAAATwAAAAMAAAAAAAAAACA7j9YWlpaWlriPwAAAD9eBAAAAAAAAAE9AAAADAAAAAAAAAAAgO4/cGlpaWlp4T8AAAA/bgQAAAAAAAABPgAAAAwAAAAAAAAAAIDuP3B4eHh4eOA/AAAAP30EAAAAAAAAAT8AAAAMAAAAAAAAAACA7j8QDw8PDw/fPwAAAD99BAAAAAAAAAFAAAAADAAAAAAAAAAAgO4/MC0tLS0t3T8AAAA/nQQAAAAAAAABQQAAAAwAAAAAAAAAAIDuP1BLS0tLS9s/AAAAP50EAAAAAAAAAUIAAAAMAAAAAAAAAACA7D+Ah4eHh4fXPwAAAD+8BAAAAAAAAAFDAAAADAAAAAAAAAAAgOw/oKWlpaWl1T8AAAA/ywQAAAAAAAABRAAAAAwAAAAAAAAAAIDrP6ClpaWlpdU/AAAAP9sEAAAAAAAAAUUAAAAMAAAAAAAAAACA6z/Aw8PDw8PTPwAAAD/rBAAAAAAAAAFGAAAADAAAAAAAAAAAgOo/wMPDw8PD0z8AAAA/6wQAAAAAAAABRwAAAAwAAAAAAAAAAIDoP9Dh4eHh4dE/AAAAPwoFAAAAAAAAAUgAAAAMAAAAAAAAAACA5j8AAAAAAADQPwAAAD8kBQAAAAAAAAFJAAAADAAAAAAAAAAAgOU/AAAAAAAA0D8AAAA/UwUAAAAAAAABSgAAAAwAAAAAAAAAAIDkPwAAAAAAANA/AAAAP4IFAAAAAAAAAUsAAAAMAAAAAAAAAACA4z8AAAAAAADQPwAAAD/ABQAAAAAAAAFMAAAADAAAAAQAAAAAgOI/QDw8PDw8zD8AAAA/3wUAAAAAAAABTQAAAAwAAAAAAAAAAIDhP4B4eHh4eMg/AAAAP+8FAAAAAAAAAU4AAAAMAAAAAAAAAACA4D+AeHh4eHjIPwAAAD8OBgAAAAAAAAFPAAAADAAAAAAAAAAAgOA/wLS0tLS0xD8AAAA/HgYAAAAAAAABUAAAAAwAAAAAAAAAAADfP8C0tLS0tMQ/AAAAP0wGAAAAAAAAAVEAAAAMAAAAAAAAAAAA3z/g8PDw8PDAPwAAAD9cBgAAAAAAAAFSAAAADAAAAAAAAAAAAN0/4PDw8PDwwD8AAAA/iwYAAAAAAAABUwAAAAwAAAAAAAAAAADdP0BaWlpaWro/AAAAP8kGAAAAAAAAAVQAAAAMAAAAAAAAAAAA3T/A0tLS0tKyPwAAAD/4BgAAAAAAAAFVAAAADAAAAAAAAAAAANs/AJaWlpaWpj8AAAA/owcAAAAAAAAL</ink>
</athena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athena xmlns="http://schemas.microsoft.com/edu/athena" version="0.1.2955.0">
  <media streamable="true" recordStart="274330" recordEnd="290885" recordLength="337667" audioOnly="true"/>
</athena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15.xml><?xml version="1.0" encoding="utf-8"?>
<athena xmlns="http://schemas.microsoft.com/edu/athena" version="0.1.2955.0">
  <media streamable="true" recordStart="198655" recordEnd="238864" recordLength="337667" audioOnly="true"/>
</athena>
</file>

<file path=customXml/item16.xml><?xml version="1.0" encoding="utf-8"?>
<athena xmlns="http://schemas.microsoft.com/edu/athena" version="0.1.2955.0">
  <media streamable="true" recordStart="0" recordEnd="63956" recordLength="337667" audioOnly="true"/>
</athena>
</file>

<file path=customXml/item17.xml><?xml version="1.0" encoding="utf-8"?>
<athena xmlns="http://schemas.microsoft.com/edu/athena" version="0.1.2955.0">
  <media streamable="true" recordStart="128151" recordEnd="265885" recordLength="333752" audioOnly="true"/>
</athena>
</file>

<file path=customXml/item18.xml><?xml version="1.0" encoding="utf-8"?>
<athena xmlns="http://schemas.microsoft.com/edu/athena" version="0.1.2955.0">
  <timings duration="128151"/>
</athena>
</file>

<file path=customXml/item19.xml><?xml version="1.0" encoding="utf-8"?>
<athena xmlns="http://schemas.microsoft.com/edu/athena" version="0.1.2955.0">
  <timings duration="36929"/>
</athena>
</file>

<file path=customXml/item2.xml><?xml version="1.0" encoding="utf-8"?>
<athena xmlns="http://schemas.microsoft.com/edu/athena" version="0.1.2955.0">
  <timings duration="7892"/>
</athena>
</file>

<file path=customXml/item20.xml><?xml version="1.0" encoding="utf-8"?>
<athena xmlns="http://schemas.microsoft.com/edu/athena" version="0.1.2955.0">
  <timings duration="137734"/>
</athena>
</file>

<file path=customXml/item21.xml><?xml version="1.0" encoding="utf-8"?>
<athena xmlns="http://schemas.microsoft.com/edu/athena" version="0.1.2955.0">
  <media streamable="true" recordStart="170853" recordEnd="198655" recordLength="337667" audioOnly="true"/>
</athena>
</file>

<file path=customXml/item22.xml><?xml version="1.0" encoding="utf-8"?>
<athena xmlns="http://schemas.microsoft.com/edu/athena" version="0.1.2955.0">
  <media streamable="true" recordStart="0" recordEnd="54751" recordLength="54751" audioOnly="true"/>
</athena>
</file>

<file path=customXml/item23.xml><?xml version="1.0" encoding="utf-8"?>
<athena xmlns="http://schemas.microsoft.com/edu/athena" version="0.1.2955.0">
  <media streamable="true" recordStart="127866" recordEnd="132578" recordLength="337667" audioOnly="true"/>
</athena>
</file>

<file path=customXml/item3.xml><?xml version="1.0" encoding="utf-8"?>
<athena xmlns="http://schemas.microsoft.com/edu/athena" version="0.1.2955.0">
  <media streamable="true" recordStart="238864" recordEnd="274330" recordLength="337667" audioOnly="true"/>
</athen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athena xmlns="http://schemas.microsoft.com/edu/athena" version="0.1.2955.0">
  <media streamable="true" recordStart="132578" recordEnd="170853" recordLength="337667" audioOnly="true"/>
</athena>
</file>

<file path=customXml/item6.xml><?xml version="1.0" encoding="utf-8"?>
<athena xmlns="http://schemas.microsoft.com/edu/athena" version="0.1.2955.0">
  <media streamable="true" recordStart="302814" recordEnd="310706" recordLength="333752" audioOnly="true"/>
</athena>
</file>

<file path=customXml/item7.xml><?xml version="1.0" encoding="utf-8"?>
<athena xmlns="http://schemas.microsoft.com/edu/athena" version="0.1.2955.0">
  <media streamable="true" recordStart="265885" recordEnd="302814" recordLength="333752" audioOnly="true"/>
</athena>
</file>

<file path=customXml/item8.xml><?xml version="1.0" encoding="utf-8"?>
<athena xmlns="http://schemas.microsoft.com/edu/athena" version="0.1.2955.0">
  <media streamable="true" recordStart="63956" recordEnd="69832" recordLength="337667" audioOnly="true"/>
</athena>
</file>

<file path=customXml/item9.xml><?xml version="1.0" encoding="utf-8"?>
<athena xmlns="http://schemas.microsoft.com/edu/athena" version="0.1.2955.0">
  <timings duration="137734"/>
</athena>
</file>

<file path=customXml/itemProps1.xml><?xml version="1.0" encoding="utf-8"?>
<ds:datastoreItem xmlns:ds="http://schemas.openxmlformats.org/officeDocument/2006/customXml" ds:itemID="{D1132DE3-F8BF-4F61-84E6-E36627B0E19B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154EB55B-09C5-4525-B454-D55BF761CD35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BEEFABC4-CDD6-4FF3-BAD6-9F2D41EE35DF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FD11207B-ED2A-438E-820A-7574DD9F1A8F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06AF4107-5283-4834-AA58-1680B3B683E2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4B376C8E-8BAB-4F8A-B545-995C0294F8BD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15.xml><?xml version="1.0" encoding="utf-8"?>
<ds:datastoreItem xmlns:ds="http://schemas.openxmlformats.org/officeDocument/2006/customXml" ds:itemID="{560A7E0A-F807-4AEA-B25E-E50E120F5925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1796338D-3076-4781-8934-2816073A04C9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BF04F320-7742-4C61-ADFC-89D971A27151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B2B3395A-66F1-4C11-BB79-C14574D1AAF4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BDFBEDC1-0F3A-4333-B26E-EED94871CAB0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0A652ECC-AB81-474A-A83B-65CEA65F0097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55D48772-543D-496F-A38D-E68A43A1F5CC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E25978B3-7FC9-4138-BB6B-B23379729894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33BFC6CB-8503-4D32-AD26-593242F3C229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D9DBA530-5E37-41B3-84D1-7F7A5EC75AF8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7832C5BD-5948-49B7-90FE-44851CF8A38A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5336ACC0-4B3C-4651-AB8A-009654623385}"/>
</file>

<file path=customXml/itemProps5.xml><?xml version="1.0" encoding="utf-8"?>
<ds:datastoreItem xmlns:ds="http://schemas.openxmlformats.org/officeDocument/2006/customXml" ds:itemID="{F839A4E2-171D-4B35-A9C6-FA51E3E8D92B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F8CCD26D-F2B0-48C8-A5DE-C71063E8C720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BDF4C118-DB63-4968-A584-58C5A60DF1FA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7A014CA1-0317-4392-A588-F7B4FB97DC42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A2DA10B7-C517-4B61-92DE-222DC773DD02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8917</TotalTime>
  <Words>859</Words>
  <Application>Microsoft Office PowerPoint</Application>
  <PresentationFormat>Panorámica</PresentationFormat>
  <Paragraphs>107</Paragraphs>
  <Slides>34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50" baseType="lpstr">
      <vt:lpstr>Amasis MT Pro Black</vt:lpstr>
      <vt:lpstr>Arial</vt:lpstr>
      <vt:lpstr>Bembo</vt:lpstr>
      <vt:lpstr>Calibri</vt:lpstr>
      <vt:lpstr>Calibri Light</vt:lpstr>
      <vt:lpstr>Cambria Math</vt:lpstr>
      <vt:lpstr>CIDFont+F1</vt:lpstr>
      <vt:lpstr>Corbel</vt:lpstr>
      <vt:lpstr>TimesLTStd-Italic</vt:lpstr>
      <vt:lpstr>TimesLTStd-Roman</vt:lpstr>
      <vt:lpstr>Wingdings</vt:lpstr>
      <vt:lpstr>Wingdings 2</vt:lpstr>
      <vt:lpstr>Office Theme</vt:lpstr>
      <vt:lpstr>Marco</vt:lpstr>
      <vt:lpstr>3_Tema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UADE</dc:creator>
  <cp:lastModifiedBy>BEJARSKY VERONICA LETICIA</cp:lastModifiedBy>
  <cp:revision>323</cp:revision>
  <dcterms:created xsi:type="dcterms:W3CDTF">2015-08-05T20:46:51Z</dcterms:created>
  <dcterms:modified xsi:type="dcterms:W3CDTF">2024-06-03T01:27:14Z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