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sldIdLst>
    <p:sldId id="256" r:id="rId7"/>
    <p:sldId id="309" r:id="rId8"/>
    <p:sldId id="311" r:id="rId9"/>
    <p:sldId id="320" r:id="rId10"/>
    <p:sldId id="284" r:id="rId11"/>
    <p:sldId id="314" r:id="rId12"/>
    <p:sldId id="319" r:id="rId13"/>
    <p:sldId id="317" r:id="rId14"/>
    <p:sldId id="318" r:id="rId15"/>
    <p:sldId id="283" r:id="rId16"/>
    <p:sldId id="312" r:id="rId17"/>
    <p:sldId id="279" r:id="rId18"/>
    <p:sldId id="313" r:id="rId19"/>
    <p:sldId id="278" r:id="rId20"/>
    <p:sldId id="280" r:id="rId21"/>
    <p:sldId id="281" r:id="rId22"/>
    <p:sldId id="325" r:id="rId23"/>
    <p:sldId id="315" r:id="rId24"/>
    <p:sldId id="286" r:id="rId25"/>
    <p:sldId id="321" r:id="rId26"/>
    <p:sldId id="323" r:id="rId27"/>
    <p:sldId id="322" r:id="rId28"/>
    <p:sldId id="324" r:id="rId29"/>
    <p:sldId id="331" r:id="rId30"/>
    <p:sldId id="332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E5F0A9-81DA-4955-B2CE-62FC9D679BE6}">
          <p14:sldIdLst>
            <p14:sldId id="256"/>
            <p14:sldId id="309"/>
            <p14:sldId id="311"/>
            <p14:sldId id="320"/>
            <p14:sldId id="284"/>
            <p14:sldId id="314"/>
            <p14:sldId id="319"/>
            <p14:sldId id="317"/>
            <p14:sldId id="318"/>
            <p14:sldId id="283"/>
            <p14:sldId id="312"/>
            <p14:sldId id="279"/>
            <p14:sldId id="313"/>
            <p14:sldId id="278"/>
            <p14:sldId id="280"/>
            <p14:sldId id="281"/>
            <p14:sldId id="325"/>
            <p14:sldId id="315"/>
            <p14:sldId id="286"/>
            <p14:sldId id="321"/>
            <p14:sldId id="323"/>
            <p14:sldId id="322"/>
            <p14:sldId id="324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9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9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2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55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7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86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80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75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25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8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6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/>
              <a:t>April 7,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11154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70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/>
              <a:t>April 7,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471869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4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65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/>
              <a:t>April 7, 2024</a:t>
            </a:fld>
            <a:endParaRPr lang="en-US" dirty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69219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/>
              <a:t>April 7,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7363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73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37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/>
              <a:t>April 7, 2024</a:t>
            </a:fld>
            <a:endParaRPr lang="en-US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44990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4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4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6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7/4/2024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230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khanacademy.org/math/algebra-home/alg-rational-expr-eq-func/alg-discontinuities-of-rational-functions/e/points-of-discontinuity-of-rational-functions" TargetMode="External"/><Relationship Id="rId2" Type="http://schemas.openxmlformats.org/officeDocument/2006/relationships/hyperlink" Target="https://es.khanacademy.org/math/algebra-home/alg-absolute-value/alg-graphs-of-absolute-value-functions/e/graphs-of-absolute-value-function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s.khanacademy.org/math/algebra/x2f8bb11595b61c86:absolute-value-piecewise-functions/x2f8bb11595b61c86:piecewise-functions/e/evaluating-piecewise-function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hyperlink" Target="https://es.khanacademy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454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258060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1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 </a:t>
            </a: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CALCULO I </a:t>
            </a:r>
            <a:r>
              <a:rPr kumimoji="0" lang="es-AR" sz="1200" b="0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	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0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0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3568" y="476658"/>
            <a:ext cx="8651304" cy="432062"/>
          </a:xfrm>
        </p:spPr>
        <p:txBody>
          <a:bodyPr>
            <a:normAutofit fontScale="90000"/>
          </a:bodyPr>
          <a:lstStyle/>
          <a:p>
            <a:pPr algn="l"/>
            <a:r>
              <a:rPr lang="es-MX" sz="24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RACIONAL</a:t>
            </a:r>
            <a:r>
              <a:rPr lang="es-MX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s-MX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br>
              <a:rPr lang="es-MX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endParaRPr lang="es-MX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497A88-EFCD-4110-99B5-17BE26B9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1"/>
            <a:ext cx="9144000" cy="54726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95245" y="622534"/>
            <a:ext cx="6927525" cy="1188950"/>
          </a:xfrm>
        </p:spPr>
        <p:txBody>
          <a:bodyPr anchor="b">
            <a:normAutofit/>
          </a:bodyPr>
          <a:lstStyle/>
          <a:p>
            <a:r>
              <a:rPr lang="es-A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CLASE 4  - </a:t>
            </a:r>
            <a:r>
              <a:rPr lang="en-US" sz="3200" b="1" dirty="0">
                <a:solidFill>
                  <a:srgbClr val="002060"/>
                </a:solidFill>
              </a:rPr>
              <a:t> FUNCIONES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s-AR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114300" indent="0" defTabSz="914400">
              <a:spcBef>
                <a:spcPts val="1000"/>
              </a:spcBef>
              <a:buClr>
                <a:srgbClr val="4472C4"/>
              </a:buClr>
              <a:buNone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racional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homográfica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d</a:t>
            </a:r>
            <a:r>
              <a:rPr lang="es-MX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efinida</a:t>
            </a:r>
            <a:r>
              <a:rPr lang="es-MX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tramos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5514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179512" y="476672"/>
            <a:ext cx="87129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HOMOGRÁFICA</a:t>
            </a:r>
            <a:r>
              <a:rPr lang="es-MX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33333"/>
                </a:solidFill>
              </a:rPr>
              <a:t>E</a:t>
            </a:r>
            <a:r>
              <a:rPr lang="es-MX" b="0" i="0" dirty="0">
                <a:solidFill>
                  <a:srgbClr val="333333"/>
                </a:solidFill>
                <a:effectLst/>
              </a:rPr>
              <a:t>s un tipo de función racional en la que el numerador y el denominador son polinomios de primer grado.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33333"/>
                </a:solidFill>
              </a:rPr>
              <a:t>Son de la forma:</a:t>
            </a:r>
            <a:endParaRPr lang="es-A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EF4ACBF-9819-4DD0-B02F-8BFFEBE2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85197"/>
            <a:ext cx="79928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a,b,c,d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∈</a:t>
            </a:r>
            <a:r>
              <a:rPr lang="es-AR" altLang="es-AR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ℝ  y  además  c≠0 (sino sería una función afín)  y 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ad≠bc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(sino se trataría de una función constante).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F86AB9-EDF0-49C0-81D9-652FFE99F640}"/>
              </a:ext>
            </a:extLst>
          </p:cNvPr>
          <p:cNvSpPr txBox="1"/>
          <p:nvPr/>
        </p:nvSpPr>
        <p:spPr>
          <a:xfrm>
            <a:off x="179512" y="4070027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b="0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Gráfica</a:t>
            </a:r>
            <a:r>
              <a:rPr lang="es-MX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es </a:t>
            </a:r>
            <a:r>
              <a:rPr lang="es-MX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hipérbola</a:t>
            </a:r>
            <a:r>
              <a:rPr lang="es-MX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compuesta de dos ramas simétricas respecto del punto de intersección de las dos asíntotas.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52FA587-29C5-402D-821D-FF5BFB04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54000"/>
            <a:ext cx="2448272" cy="100156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EA13CE8-7E3F-4C03-A22D-0334A8AE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49" y="2054812"/>
            <a:ext cx="4590431" cy="799941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9D8409EF-11A1-4AC0-8E6E-DFF91C09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987873"/>
            <a:ext cx="8712968" cy="1300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dos ramas de la hipérbola se sitúan en el primer y tercer cuadrante de las asíntotas si  k&gt;0; o en el segundo y cuarto cuadrante, si  k&lt;0.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234752" y="364598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HOMOGRÁFICA</a:t>
            </a:r>
            <a:r>
              <a:rPr lang="es-MX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C78A1E-CE77-48F3-8DB1-859D24539E54}"/>
              </a:ext>
            </a:extLst>
          </p:cNvPr>
          <p:cNvSpPr txBox="1"/>
          <p:nvPr/>
        </p:nvSpPr>
        <p:spPr>
          <a:xfrm>
            <a:off x="256388" y="10457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Asíntota Vertical</a:t>
            </a:r>
            <a:r>
              <a:rPr lang="es-A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F177295-02A2-47E3-AAE2-C54F4B57FCDE}"/>
                  </a:ext>
                </a:extLst>
              </p:cNvPr>
              <p:cNvSpPr txBox="1"/>
              <p:nvPr/>
            </p:nvSpPr>
            <p:spPr>
              <a:xfrm>
                <a:off x="2512773" y="1150490"/>
                <a:ext cx="1134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F177295-02A2-47E3-AAE2-C54F4B57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73" y="1150490"/>
                <a:ext cx="1134798" cy="276999"/>
              </a:xfrm>
              <a:prstGeom prst="rect">
                <a:avLst/>
              </a:prstGeom>
              <a:blipFill>
                <a:blip r:embed="rId2"/>
                <a:stretch>
                  <a:fillRect l="-2688" r="-4839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DF58295-47D3-4D48-B6AE-0C6427A8179E}"/>
                  </a:ext>
                </a:extLst>
              </p:cNvPr>
              <p:cNvSpPr txBox="1"/>
              <p:nvPr/>
            </p:nvSpPr>
            <p:spPr>
              <a:xfrm>
                <a:off x="4172917" y="976072"/>
                <a:ext cx="836639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DF58295-47D3-4D48-B6AE-0C6427A8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17" y="976072"/>
                <a:ext cx="836639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AEFB217A-1F2E-4283-B1E6-5794AB0107F6}"/>
              </a:ext>
            </a:extLst>
          </p:cNvPr>
          <p:cNvSpPr txBox="1"/>
          <p:nvPr/>
        </p:nvSpPr>
        <p:spPr>
          <a:xfrm>
            <a:off x="256388" y="19495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</a:rPr>
              <a:t>Asíntota Horizontal: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012A8E2-416A-499B-B1B3-62D1371D209E}"/>
                  </a:ext>
                </a:extLst>
              </p:cNvPr>
              <p:cNvSpPr txBox="1"/>
              <p:nvPr/>
            </p:nvSpPr>
            <p:spPr>
              <a:xfrm>
                <a:off x="2911205" y="1945989"/>
                <a:ext cx="621965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012A8E2-416A-499B-B1B3-62D1371D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05" y="1945989"/>
                <a:ext cx="621965" cy="47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DBBB092-5866-495E-B537-3E05A733C935}"/>
              </a:ext>
            </a:extLst>
          </p:cNvPr>
          <p:cNvSpPr/>
          <p:nvPr/>
        </p:nvSpPr>
        <p:spPr>
          <a:xfrm>
            <a:off x="2771800" y="1900929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F10A9A7-E7FD-466F-89EF-4AA791352760}"/>
              </a:ext>
            </a:extLst>
          </p:cNvPr>
          <p:cNvSpPr/>
          <p:nvPr/>
        </p:nvSpPr>
        <p:spPr>
          <a:xfrm>
            <a:off x="4103948" y="946566"/>
            <a:ext cx="10441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5FE5F-96BA-43F1-9606-2C5AC0618C1B}"/>
              </a:ext>
            </a:extLst>
          </p:cNvPr>
          <p:cNvSpPr txBox="1"/>
          <p:nvPr/>
        </p:nvSpPr>
        <p:spPr>
          <a:xfrm>
            <a:off x="256388" y="2628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</a:rPr>
              <a:t>Dominio e Imagen: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0193351-ADA8-4BA7-A4C9-EE72916F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64" y="2612766"/>
            <a:ext cx="4981575" cy="695325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9B52258-C8C1-44EE-A869-268788F8FBBB}"/>
              </a:ext>
            </a:extLst>
          </p:cNvPr>
          <p:cNvSpPr/>
          <p:nvPr/>
        </p:nvSpPr>
        <p:spPr>
          <a:xfrm>
            <a:off x="2623659" y="2762197"/>
            <a:ext cx="4907179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CC45907-7071-4443-ADBC-CDDAE3C89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73" y="4038764"/>
            <a:ext cx="7753350" cy="20002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D1DE4B6-229E-45E1-957C-D9770A1D3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60" y="715161"/>
            <a:ext cx="2448272" cy="10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EEC4FE2-E134-4F9A-8E19-93760C32E236}"/>
              </a:ext>
            </a:extLst>
          </p:cNvPr>
          <p:cNvSpPr txBox="1"/>
          <p:nvPr/>
        </p:nvSpPr>
        <p:spPr>
          <a:xfrm>
            <a:off x="7846" y="268352"/>
            <a:ext cx="871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HOMOGRÁFICA</a:t>
            </a:r>
            <a:r>
              <a:rPr lang="es-MX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r>
              <a:rPr lang="es-MX" b="1" i="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 canónica:</a:t>
            </a:r>
            <a:endParaRPr lang="es-MX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6642A6-EFBC-4A1B-8E33-F7DB55DD0F65}"/>
              </a:ext>
            </a:extLst>
          </p:cNvPr>
          <p:cNvSpPr txBox="1"/>
          <p:nvPr/>
        </p:nvSpPr>
        <p:spPr>
          <a:xfrm>
            <a:off x="179512" y="1168355"/>
            <a:ext cx="6120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r>
              <a:rPr lang="es-AR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expresar la forma canónica de la siguiente función: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24FB20-95A4-43E6-9C56-42DEA8C97F85}"/>
                  </a:ext>
                </a:extLst>
              </p:cNvPr>
              <p:cNvSpPr txBox="1"/>
              <p:nvPr/>
            </p:nvSpPr>
            <p:spPr>
              <a:xfrm>
                <a:off x="5100278" y="1842351"/>
                <a:ext cx="14722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B24FB20-95A4-43E6-9C56-42DEA8C9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8" y="1842351"/>
                <a:ext cx="147226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D876367-6109-45A8-81D6-FD5830162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360" y="2907225"/>
            <a:ext cx="1628775" cy="11049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572BA28-367F-4049-BD20-E17FB53981B8}"/>
              </a:ext>
            </a:extLst>
          </p:cNvPr>
          <p:cNvSpPr txBox="1"/>
          <p:nvPr/>
        </p:nvSpPr>
        <p:spPr>
          <a:xfrm>
            <a:off x="179512" y="2532822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AR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 la división de polinomios euclídea:</a:t>
            </a:r>
            <a:r>
              <a:rPr lang="es-MX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B5456A2-A97F-43BE-A5EA-6932433B4929}"/>
              </a:ext>
            </a:extLst>
          </p:cNvPr>
          <p:cNvSpPr txBox="1"/>
          <p:nvPr/>
        </p:nvSpPr>
        <p:spPr>
          <a:xfrm>
            <a:off x="323528" y="4149080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Luego: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55A35CF-F836-44D8-9E14-55AE72CC8721}"/>
                  </a:ext>
                </a:extLst>
              </p:cNvPr>
              <p:cNvSpPr txBox="1"/>
              <p:nvPr/>
            </p:nvSpPr>
            <p:spPr>
              <a:xfrm>
                <a:off x="1185443" y="4521162"/>
                <a:ext cx="5219692" cy="641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s-AR" sz="28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.3+8</m:t>
                        </m:r>
                      </m:num>
                      <m:den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s-AR" sz="2800" i="1" dirty="0"/>
                  <a:t> = 3+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s-AR" sz="2800" i="1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55A35CF-F836-44D8-9E14-55AE72CC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443" y="4521162"/>
                <a:ext cx="5219692" cy="64190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47D1997-54A1-4337-9AAA-6EBEED24109C}"/>
                  </a:ext>
                </a:extLst>
              </p:cNvPr>
              <p:cNvSpPr txBox="1"/>
              <p:nvPr/>
            </p:nvSpPr>
            <p:spPr>
              <a:xfrm>
                <a:off x="1754484" y="5672106"/>
                <a:ext cx="5219692" cy="611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s-AR" sz="28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s-AR" sz="2800" b="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s-AR" sz="2800" i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47D1997-54A1-4337-9AAA-6EBEED24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84" y="5672106"/>
                <a:ext cx="5219692" cy="611578"/>
              </a:xfrm>
              <a:prstGeom prst="rect">
                <a:avLst/>
              </a:prstGeom>
              <a:blipFill>
                <a:blip r:embed="rId5"/>
                <a:stretch>
                  <a:fillRect l="-117" t="-1980" b="-20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n 20">
            <a:extLst>
              <a:ext uri="{FF2B5EF4-FFF2-40B4-BE49-F238E27FC236}">
                <a16:creationId xmlns:a16="http://schemas.microsoft.com/office/drawing/2014/main" id="{269B1844-3382-444C-A185-8A049C59E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178" y="338780"/>
            <a:ext cx="2088232" cy="85427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31DA7B-78E4-4CBF-B554-CFA563DDD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168" y="52495"/>
            <a:ext cx="2486523" cy="1115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0750" t="51908" r="27227" b="13751"/>
          <a:stretch/>
        </p:blipFill>
        <p:spPr bwMode="auto">
          <a:xfrm>
            <a:off x="323528" y="1422677"/>
            <a:ext cx="834288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D4B2B5-521C-4A0A-B627-64A7F1F3C64E}"/>
              </a:ext>
            </a:extLst>
          </p:cNvPr>
          <p:cNvSpPr txBox="1"/>
          <p:nvPr/>
        </p:nvSpPr>
        <p:spPr>
          <a:xfrm>
            <a:off x="7846" y="268352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b="1" dirty="0">
                <a:solidFill>
                  <a:srgbClr val="0070C0"/>
                </a:solidFill>
                <a:latin typeface="Open Sans" panose="020B0606030504020204" pitchFamily="34" charset="0"/>
              </a:rPr>
              <a:t>RACIONAL</a:t>
            </a:r>
            <a:r>
              <a:rPr lang="es-MX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B19349-E1D1-4679-BF11-E6ADD3E10C10}"/>
              </a:ext>
            </a:extLst>
          </p:cNvPr>
          <p:cNvSpPr txBox="1"/>
          <p:nvPr/>
        </p:nvSpPr>
        <p:spPr>
          <a:xfrm>
            <a:off x="423186" y="776346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 </a:t>
            </a:r>
            <a:endParaRPr lang="es-A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 l="21221" t="30313" r="22882" b="54922"/>
          <a:stretch>
            <a:fillRect/>
          </a:stretch>
        </p:blipFill>
        <p:spPr bwMode="auto">
          <a:xfrm>
            <a:off x="539552" y="1268760"/>
            <a:ext cx="82425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8C7922-0411-4B68-A06D-A43BCF45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5" y="2712102"/>
            <a:ext cx="5345410" cy="389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6958F6-3A3F-4943-9891-3CA3E0E3C485}"/>
                  </a:ext>
                </a:extLst>
              </p:cNvPr>
              <p:cNvSpPr txBox="1"/>
              <p:nvPr/>
            </p:nvSpPr>
            <p:spPr>
              <a:xfrm>
                <a:off x="5940152" y="3199578"/>
                <a:ext cx="1210716" cy="45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s-A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6958F6-3A3F-4943-9891-3CA3E0E3C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99578"/>
                <a:ext cx="1210716" cy="458844"/>
              </a:xfrm>
              <a:prstGeom prst="rect">
                <a:avLst/>
              </a:prstGeom>
              <a:blipFill>
                <a:blip r:embed="rId4"/>
                <a:stretch>
                  <a:fillRect l="-7035" t="-73333" r="-8040" b="-6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40E3BCC-DEFB-45A0-BCE6-817F8E1C9504}"/>
              </a:ext>
            </a:extLst>
          </p:cNvPr>
          <p:cNvSpPr txBox="1"/>
          <p:nvPr/>
        </p:nvSpPr>
        <p:spPr>
          <a:xfrm>
            <a:off x="7391807" y="310583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Forma canónica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FBFAAA5-1279-4C4D-9F77-BEC51DF3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404664"/>
            <a:ext cx="9036496" cy="61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95245" y="622534"/>
            <a:ext cx="6927525" cy="1188950"/>
          </a:xfrm>
        </p:spPr>
        <p:txBody>
          <a:bodyPr anchor="b">
            <a:normAutofit/>
          </a:bodyPr>
          <a:lstStyle/>
          <a:p>
            <a:r>
              <a:rPr lang="es-A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CLASE 4  - </a:t>
            </a:r>
            <a:r>
              <a:rPr lang="en-US" sz="3200" b="1" dirty="0">
                <a:solidFill>
                  <a:srgbClr val="002060"/>
                </a:solidFill>
              </a:rPr>
              <a:t> FUNCIONES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s-AR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114300" indent="0" defTabSz="914400">
              <a:spcBef>
                <a:spcPts val="1000"/>
              </a:spcBef>
              <a:buClr>
                <a:srgbClr val="4472C4"/>
              </a:buClr>
              <a:buNone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racional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homográfica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d</a:t>
            </a:r>
            <a:r>
              <a:rPr lang="es-MX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efinida</a:t>
            </a:r>
            <a:r>
              <a:rPr lang="es-MX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tramos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14269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0C74F8-DCC0-4B05-BD4E-87ECF7348434}"/>
              </a:ext>
            </a:extLst>
          </p:cNvPr>
          <p:cNvSpPr txBox="1"/>
          <p:nvPr/>
        </p:nvSpPr>
        <p:spPr>
          <a:xfrm>
            <a:off x="0" y="274638"/>
            <a:ext cx="903649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DEFINIDA POR TRAMOS :</a:t>
            </a:r>
          </a:p>
          <a:p>
            <a:pPr algn="l"/>
            <a:r>
              <a:rPr lang="es-AR" sz="1800" b="0" i="0" u="none" strike="noStrike" baseline="0" dirty="0">
                <a:solidFill>
                  <a:srgbClr val="231F20"/>
                </a:solidFill>
                <a:latin typeface="TimesLTStd-Roman"/>
              </a:rPr>
              <a:t>Son funciones que se definen mediante diferentes formulas 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en distintos tramos de sus dominios.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EBB5802-FCAB-4A39-BB30-38AFD993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5610225" cy="1743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35C721-6F78-4A36-B570-74A0AE89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484784"/>
            <a:ext cx="2667000" cy="2257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E9EB01-F218-4436-B3B3-045253160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4" y="3957531"/>
            <a:ext cx="846772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782723" y="873940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all" spc="6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Batang" panose="02030600000101010101" pitchFamily="18" charset="-127"/>
                <a:cs typeface="+mj-cs"/>
              </a:rPr>
              <a:t>CÁLCULO i</a:t>
            </a:r>
            <a:endParaRPr kumimoji="0" lang="en-US" sz="3100" b="0" i="0" u="sng" strike="noStrike" kern="1200" cap="all" spc="6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783771" y="2524721"/>
            <a:ext cx="4264056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 4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FUNCIONES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+mn-ea"/>
                <a:cs typeface="+mn-cs"/>
              </a:rPr>
              <a:t>Función homográfica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IDFont+F1"/>
                <a:ea typeface="+mn-ea"/>
                <a:cs typeface="+mn-cs"/>
              </a:rPr>
              <a:t>Función racional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d</a:t>
            </a:r>
            <a:r>
              <a:rPr lang="es-MX" dirty="0" err="1">
                <a:solidFill>
                  <a:prstClr val="black"/>
                </a:solidFill>
                <a:latin typeface="CIDFont+F1"/>
              </a:rPr>
              <a:t>efinida</a:t>
            </a:r>
            <a:r>
              <a:rPr lang="es-MX" dirty="0">
                <a:solidFill>
                  <a:prstClr val="black"/>
                </a:solidFill>
                <a:latin typeface="CIDFont+F1"/>
              </a:rPr>
              <a:t> por tramos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DFont+F1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869" y="1875422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950" y="4941168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1950" y="4941168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0C74F8-DCC0-4B05-BD4E-87ECF7348434}"/>
              </a:ext>
            </a:extLst>
          </p:cNvPr>
          <p:cNvSpPr txBox="1"/>
          <p:nvPr/>
        </p:nvSpPr>
        <p:spPr>
          <a:xfrm>
            <a:off x="0" y="274638"/>
            <a:ext cx="87129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DEFINIDA POR TRAMOS :</a:t>
            </a:r>
          </a:p>
          <a:p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C05C28-E258-40C9-9E69-213F3C82C371}"/>
              </a:ext>
            </a:extLst>
          </p:cNvPr>
          <p:cNvSpPr txBox="1"/>
          <p:nvPr/>
        </p:nvSpPr>
        <p:spPr>
          <a:xfrm>
            <a:off x="251520" y="767080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31F20"/>
                </a:solidFill>
                <a:latin typeface="TimesLTStd-Roman"/>
              </a:rPr>
              <a:t>Un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 ejemplo de una función definida por </a:t>
            </a:r>
            <a:r>
              <a:rPr lang="es-MX" dirty="0">
                <a:solidFill>
                  <a:srgbClr val="231F20"/>
                </a:solidFill>
                <a:latin typeface="TimesLTStd-Roman"/>
              </a:rPr>
              <a:t>tramos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 es la función </a:t>
            </a:r>
            <a:r>
              <a:rPr lang="es-MX" sz="1800" b="1" i="0" u="none" strike="noStrike" baseline="0" dirty="0">
                <a:solidFill>
                  <a:srgbClr val="231F20"/>
                </a:solidFill>
                <a:latin typeface="TimesLTStd-Roman"/>
              </a:rPr>
              <a:t>valor absoluto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.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5BE1EE-2118-4E24-ADF0-3DACF755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5" y="1281633"/>
            <a:ext cx="6362700" cy="1762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1ACCA2-5631-4993-BB3A-6A356124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02" y="3140968"/>
            <a:ext cx="4508747" cy="3345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F87649-F950-4DF0-9B6E-512E9EE2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4" y="3717032"/>
            <a:ext cx="733425" cy="3905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1E30C8-E92C-40A7-BAF7-3E348CE23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677073"/>
            <a:ext cx="1285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0C74F8-DCC0-4B05-BD4E-87ECF7348434}"/>
              </a:ext>
            </a:extLst>
          </p:cNvPr>
          <p:cNvSpPr txBox="1"/>
          <p:nvPr/>
        </p:nvSpPr>
        <p:spPr>
          <a:xfrm>
            <a:off x="0" y="274638"/>
            <a:ext cx="87129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DEFINIDA POR TRAMOS :</a:t>
            </a:r>
          </a:p>
          <a:p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C05C28-E258-40C9-9E69-213F3C82C371}"/>
              </a:ext>
            </a:extLst>
          </p:cNvPr>
          <p:cNvSpPr txBox="1"/>
          <p:nvPr/>
        </p:nvSpPr>
        <p:spPr>
          <a:xfrm>
            <a:off x="251520" y="767080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Función </a:t>
            </a:r>
            <a:r>
              <a:rPr lang="es-MX" sz="1800" b="1" i="0" u="none" strike="noStrike" baseline="0" dirty="0">
                <a:solidFill>
                  <a:srgbClr val="231F20"/>
                </a:solidFill>
                <a:latin typeface="TimesLTStd-Roman"/>
              </a:rPr>
              <a:t>valor absoluto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.</a:t>
            </a:r>
            <a:endParaRPr lang="es-AR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504A9C8-9F43-4653-85D7-77DE6F5BD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28416" t="45078" r="45573" b="44674"/>
          <a:stretch/>
        </p:blipFill>
        <p:spPr bwMode="auto">
          <a:xfrm>
            <a:off x="4874839" y="338912"/>
            <a:ext cx="3600400" cy="79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A378E0A-5897-4AD6-8D04-4B0141B3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5900"/>
            <a:ext cx="8734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0C74F8-DCC0-4B05-BD4E-87ECF7348434}"/>
              </a:ext>
            </a:extLst>
          </p:cNvPr>
          <p:cNvSpPr txBox="1"/>
          <p:nvPr/>
        </p:nvSpPr>
        <p:spPr>
          <a:xfrm>
            <a:off x="0" y="274638"/>
            <a:ext cx="87129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DEFINIDA POR TRAMOS :</a:t>
            </a:r>
          </a:p>
          <a:p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C05C28-E258-40C9-9E69-213F3C82C371}"/>
              </a:ext>
            </a:extLst>
          </p:cNvPr>
          <p:cNvSpPr txBox="1"/>
          <p:nvPr/>
        </p:nvSpPr>
        <p:spPr>
          <a:xfrm>
            <a:off x="251520" y="767080"/>
            <a:ext cx="8208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Función </a:t>
            </a:r>
            <a:r>
              <a:rPr lang="es-MX" sz="1800" b="1" i="0" u="none" strike="noStrike" baseline="0" dirty="0">
                <a:solidFill>
                  <a:srgbClr val="231F20"/>
                </a:solidFill>
                <a:latin typeface="TimesLTStd-Roman"/>
              </a:rPr>
              <a:t>valor absoluto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.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AE928-3190-4F4A-BDF5-15AE0463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8" y="1422773"/>
            <a:ext cx="8167464" cy="44182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891C54-86E3-42FE-92A2-16D8B150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94" y="106520"/>
            <a:ext cx="384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0C74F8-DCC0-4B05-BD4E-87ECF7348434}"/>
              </a:ext>
            </a:extLst>
          </p:cNvPr>
          <p:cNvSpPr txBox="1"/>
          <p:nvPr/>
        </p:nvSpPr>
        <p:spPr>
          <a:xfrm>
            <a:off x="0" y="274638"/>
            <a:ext cx="87129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DEFINIDA POR TRAMOS :</a:t>
            </a:r>
          </a:p>
          <a:p>
            <a:r>
              <a:rPr lang="es-MX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C05C28-E258-40C9-9E69-213F3C82C371}"/>
              </a:ext>
            </a:extLst>
          </p:cNvPr>
          <p:cNvSpPr txBox="1"/>
          <p:nvPr/>
        </p:nvSpPr>
        <p:spPr>
          <a:xfrm>
            <a:off x="251520" y="767080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Función </a:t>
            </a:r>
            <a:r>
              <a:rPr lang="es-MX" b="1" dirty="0">
                <a:solidFill>
                  <a:srgbClr val="231F20"/>
                </a:solidFill>
                <a:latin typeface="TimesLTStd-Roman"/>
              </a:rPr>
              <a:t>escalonada:</a:t>
            </a: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función escalonada es aquella función definida a tramos y tiene la forma de una escalera que pueden ascender o descender. El ejemplo más común de función escalonada es la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parte entera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función escalón de Heaviside o función escalón unitario, y la función signo. </a:t>
            </a:r>
            <a:r>
              <a:rPr lang="es-MX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</a:t>
            </a:r>
            <a:r>
              <a:rPr lang="es-MX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función que asocia a cada número decimal su parte entera, es decir, </a:t>
            </a:r>
            <a:r>
              <a:rPr lang="es-MX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primer número menor o igual que </a:t>
            </a:r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derivada de una función escalonada es 0 en cualquier punto en que se halle definida. No puede definirse en los puntos en los que hay discontinuidades.</a:t>
            </a:r>
          </a:p>
          <a:p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EF3433-A5ED-461E-9B99-B3A0D7BD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" y="3674169"/>
            <a:ext cx="3810000" cy="8953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830491-9E69-4EF4-9C97-D28C3B9A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47" y="3391572"/>
            <a:ext cx="3734953" cy="31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185BF7D-5A1F-4DFE-80FA-F6CB1848BBB3}"/>
              </a:ext>
            </a:extLst>
          </p:cNvPr>
          <p:cNvSpPr txBox="1"/>
          <p:nvPr/>
        </p:nvSpPr>
        <p:spPr>
          <a:xfrm>
            <a:off x="395536" y="18632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AR" b="1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Grafica funciones de valor absoluto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B1ABC-CD92-4202-B02E-4D9FB3358FE4}"/>
              </a:ext>
            </a:extLst>
          </p:cNvPr>
          <p:cNvSpPr txBox="1"/>
          <p:nvPr/>
        </p:nvSpPr>
        <p:spPr>
          <a:xfrm>
            <a:off x="376139" y="2457867"/>
            <a:ext cx="77768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hlinkClick r:id="rId2"/>
              </a:rPr>
              <a:t>https://es.khanacademy.org/math/algebra-home/alg-absolute-value/alg-graphs-of-absolute-value-functions/e/graphs-of-absolute-value-functions</a:t>
            </a:r>
            <a:endParaRPr lang="es-AR" sz="1400" dirty="0"/>
          </a:p>
          <a:p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AE01B5-3FE1-4E40-A3DB-12C3E6AE16E7}"/>
              </a:ext>
            </a:extLst>
          </p:cNvPr>
          <p:cNvSpPr txBox="1"/>
          <p:nvPr/>
        </p:nvSpPr>
        <p:spPr>
          <a:xfrm>
            <a:off x="467544" y="548680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b="1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Funciones racionales: ceros, asíntotas y puntos indefinidos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2614D1-2A14-4A29-90EB-7AAE334B3C66}"/>
              </a:ext>
            </a:extLst>
          </p:cNvPr>
          <p:cNvSpPr txBox="1"/>
          <p:nvPr/>
        </p:nvSpPr>
        <p:spPr>
          <a:xfrm>
            <a:off x="467544" y="837684"/>
            <a:ext cx="79863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hlinkClick r:id="rId3"/>
              </a:rPr>
              <a:t>https://es.khanacademy.org/math/algebra-home/alg-rational-expr-eq-func/alg-discontinuities-of-rational-functions/e/points-of-discontinuity-of-rational-functions</a:t>
            </a:r>
            <a:endParaRPr lang="es-AR" sz="1400" dirty="0"/>
          </a:p>
          <a:p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A78F051-F12E-4608-ABAF-DE41D74A3C6D}"/>
              </a:ext>
            </a:extLst>
          </p:cNvPr>
          <p:cNvSpPr txBox="1"/>
          <p:nvPr/>
        </p:nvSpPr>
        <p:spPr>
          <a:xfrm>
            <a:off x="611560" y="3580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AR" b="1" i="0" dirty="0">
                <a:solidFill>
                  <a:srgbClr val="21242C"/>
                </a:solidFill>
                <a:effectLst/>
                <a:latin typeface="Lato" panose="020F0502020204030203" pitchFamily="34" charset="0"/>
              </a:rPr>
              <a:t>Evaluar funciones definidas por partes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7E0806-0265-4697-860D-8565744D765D}"/>
              </a:ext>
            </a:extLst>
          </p:cNvPr>
          <p:cNvSpPr txBox="1"/>
          <p:nvPr/>
        </p:nvSpPr>
        <p:spPr>
          <a:xfrm>
            <a:off x="376139" y="4083755"/>
            <a:ext cx="82809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hlinkClick r:id="rId4"/>
              </a:rPr>
              <a:t>https://es.khanacademy.org/math/algebra/x2f8bb11595b61c86:absolute-value-piecewise-functions/x2f8bb11595b61c86:piecewise-functions/e/evaluating-piecewise-functions</a:t>
            </a:r>
            <a:endParaRPr lang="es-AR" sz="1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56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BIBLIOGRAFÍA:</a:t>
            </a:r>
            <a:endParaRPr kumimoji="0" lang="es-AR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Básica 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STEWART, J., ROMO M., J. H., FILIO LÓPEZ, E., y ROBLES BERNAL, M. </a:t>
            </a:r>
            <a:r>
              <a:rPr kumimoji="0" lang="es-MX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Cálculo</a:t>
            </a:r>
            <a:r>
              <a:rPr kumimoji="0" lang="es-MX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una variable: conceptos y contextos.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Cuarta edición.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México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 F., Cengage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., 2010, 554p. ISBN: 978-607-481-238-1.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THOMAS, G. </a:t>
            </a:r>
            <a:r>
              <a:rPr kumimoji="0" lang="es-MX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Cálculo</a:t>
            </a:r>
            <a:r>
              <a:rPr kumimoji="0" lang="es-MX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una variable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https://es.khanacademy.org/</a:t>
            </a:r>
            <a:endParaRPr lang="es-MX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314315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438" y="4314315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2915816" y="260648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1" i="0" u="sng" strike="noStrike" kern="1200" cap="none" spc="-6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CÁLCULO I</a:t>
            </a:r>
            <a:endParaRPr kumimoji="0" lang="es-AR" sz="3000" b="0" i="0" u="sng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7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95245" y="622534"/>
            <a:ext cx="6927525" cy="1188950"/>
          </a:xfrm>
        </p:spPr>
        <p:txBody>
          <a:bodyPr anchor="b">
            <a:normAutofit/>
          </a:bodyPr>
          <a:lstStyle/>
          <a:p>
            <a:r>
              <a:rPr lang="es-AR" sz="3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CLASE 4  - </a:t>
            </a:r>
            <a:r>
              <a:rPr lang="en-US" sz="3200" b="1" dirty="0">
                <a:solidFill>
                  <a:srgbClr val="002060"/>
                </a:solidFill>
              </a:rPr>
              <a:t> FUNCIONES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s-AR" sz="3200" b="1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457200" indent="-342900" defTabSz="914400">
              <a:spcBef>
                <a:spcPts val="1000"/>
              </a:spcBef>
              <a:buClr>
                <a:srgbClr val="4472C4"/>
              </a:buClr>
              <a:buFont typeface="Wingdings" panose="05000000000000000000" pitchFamily="2" charset="2"/>
              <a:buChar char="ü"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racional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homográfica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Función d</a:t>
            </a:r>
            <a:r>
              <a:rPr lang="es-MX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efinida</a:t>
            </a:r>
            <a:r>
              <a:rPr lang="es-MX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tramos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760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3568" y="476658"/>
            <a:ext cx="8651304" cy="360054"/>
          </a:xfrm>
        </p:spPr>
        <p:txBody>
          <a:bodyPr>
            <a:normAutofit fontScale="90000"/>
          </a:bodyPr>
          <a:lstStyle/>
          <a:p>
            <a:pPr algn="l"/>
            <a:r>
              <a:rPr lang="es-MX" sz="24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RACIONAL</a:t>
            </a:r>
            <a:r>
              <a:rPr lang="es-MX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s-MX" sz="2400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s-MX" sz="2200" b="0" i="0" u="none" strike="noStrik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es-MX" sz="2200" b="1" i="0" u="none" strike="noStrik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función racional </a:t>
            </a:r>
            <a:r>
              <a:rPr lang="es-MX" sz="2200" b="0" i="0" u="none" strike="noStrik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un cociente o razón de dos polinomios </a:t>
            </a:r>
            <a:r>
              <a:rPr lang="es-AR" sz="2200" b="0" i="0" u="none" strike="noStrik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la forma:</a:t>
            </a:r>
            <a:endParaRPr lang="es-MX" sz="22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517" t="71484" r="23353" b="17688"/>
          <a:stretch>
            <a:fillRect/>
          </a:stretch>
        </p:blipFill>
        <p:spPr bwMode="auto">
          <a:xfrm>
            <a:off x="483568" y="1071195"/>
            <a:ext cx="816963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BED6ED-3975-44C8-A65D-C6848493A6DE}"/>
              </a:ext>
            </a:extLst>
          </p:cNvPr>
          <p:cNvSpPr txBox="1"/>
          <p:nvPr/>
        </p:nvSpPr>
        <p:spPr>
          <a:xfrm>
            <a:off x="320079" y="2241782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i="0" u="none" strike="noStrike" baseline="0" dirty="0">
                <a:latin typeface="TimesNewRomanPS"/>
              </a:rPr>
              <a:t>Dominio: </a:t>
            </a:r>
            <a:r>
              <a:rPr lang="es-MX" sz="1800" b="0" i="0" u="none" strike="noStrike" baseline="0" dirty="0">
                <a:latin typeface="TimesNewRomanPS"/>
              </a:rPr>
              <a:t>es el conjunto de todos los números reales excepto aquellos que anulan el denominador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B92D7C-1399-4D0F-B37C-F40767BE3620}"/>
              </a:ext>
            </a:extLst>
          </p:cNvPr>
          <p:cNvSpPr txBox="1"/>
          <p:nvPr/>
        </p:nvSpPr>
        <p:spPr>
          <a:xfrm>
            <a:off x="254969" y="2873985"/>
            <a:ext cx="72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dirty="0">
                <a:latin typeface="TimesNewRomanPS"/>
              </a:rPr>
              <a:t>Ceros:</a:t>
            </a:r>
            <a:r>
              <a:rPr lang="es-AR" dirty="0">
                <a:latin typeface="TimesNewRomanPS"/>
              </a:rPr>
              <a:t> </a:t>
            </a:r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función racional vale cero si su numerador es nulo </a:t>
            </a:r>
            <a:endParaRPr lang="es-AR" dirty="0">
              <a:latin typeface="TimesNewRomanP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9BA954-F6F2-4EB7-B5C4-06AEDB9EF6B7}"/>
              </a:ext>
            </a:extLst>
          </p:cNvPr>
          <p:cNvSpPr txBox="1"/>
          <p:nvPr/>
        </p:nvSpPr>
        <p:spPr>
          <a:xfrm>
            <a:off x="266530" y="3523444"/>
            <a:ext cx="8897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Asíntotas verticales:</a:t>
            </a:r>
          </a:p>
          <a:p>
            <a:pPr algn="l"/>
            <a:r>
              <a:rPr lang="es-MX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 asíntotas verticales son 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rectas </a:t>
            </a:r>
            <a:r>
              <a:rPr lang="es-MX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la forma x=a. las asíntotas verticales están determinadas por los valores de x que anulan el denominador.</a:t>
            </a:r>
            <a:endParaRPr lang="es-AR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C1DF81-7CF8-4373-8A39-CFA9BCD5F566}"/>
              </a:ext>
            </a:extLst>
          </p:cNvPr>
          <p:cNvSpPr txBox="1"/>
          <p:nvPr/>
        </p:nvSpPr>
        <p:spPr>
          <a:xfrm>
            <a:off x="254969" y="4700691"/>
            <a:ext cx="7557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Asíntotas horizontales:</a:t>
            </a:r>
          </a:p>
          <a:p>
            <a:pPr algn="l"/>
            <a:r>
              <a:rPr lang="es-MX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 asíntotas horizontales son rectas de la forma y=b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s-AR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94528CB-A085-4BD1-AF54-AB3AEDA4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71222"/>
            <a:ext cx="4864332" cy="373625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587226"/>
          </a:xfrm>
        </p:spPr>
        <p:txBody>
          <a:bodyPr>
            <a:normAutofit/>
          </a:bodyPr>
          <a:lstStyle/>
          <a:p>
            <a:r>
              <a:rPr lang="es-MX" sz="24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RACIONAL</a:t>
            </a:r>
            <a:endParaRPr lang="es-A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39567" t="62625" r="34975" b="24578"/>
          <a:stretch>
            <a:fillRect/>
          </a:stretch>
        </p:blipFill>
        <p:spPr bwMode="auto">
          <a:xfrm>
            <a:off x="234058" y="1080618"/>
            <a:ext cx="356716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l="37353" t="64594" r="33315" b="28516"/>
          <a:stretch>
            <a:fillRect/>
          </a:stretch>
        </p:blipFill>
        <p:spPr bwMode="auto">
          <a:xfrm>
            <a:off x="4769391" y="6165304"/>
            <a:ext cx="436162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63256AE-B503-4A5F-8072-ABE5D670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3435" t="58859" r="65939" b="35629"/>
          <a:stretch>
            <a:fillRect/>
          </a:stretch>
        </p:blipFill>
        <p:spPr bwMode="auto">
          <a:xfrm>
            <a:off x="4937316" y="64195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0F5AE98-3ABF-4724-9BA7-A9184F10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3383" t="63492" r="51380" b="30995"/>
          <a:stretch>
            <a:fillRect/>
          </a:stretch>
        </p:blipFill>
        <p:spPr bwMode="auto">
          <a:xfrm>
            <a:off x="4937316" y="542490"/>
            <a:ext cx="41044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470B487-0A12-4CBE-AFD0-2E518D81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3775" t="68913" r="62943" b="26362"/>
          <a:stretch>
            <a:fillRect/>
          </a:stretch>
        </p:blipFill>
        <p:spPr bwMode="auto">
          <a:xfrm>
            <a:off x="4966119" y="1070684"/>
            <a:ext cx="21602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2FD567-64B4-4304-885E-11A935805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78" y="2253155"/>
            <a:ext cx="4733925" cy="352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6CA8D3-0D3D-41E4-8FF6-97375050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085" y="2100755"/>
            <a:ext cx="3105150" cy="50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7846" y="268352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FUNCION RACIONAL</a:t>
            </a:r>
            <a:r>
              <a:rPr lang="es-MX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C78A1E-CE77-48F3-8DB1-859D24539E54}"/>
              </a:ext>
            </a:extLst>
          </p:cNvPr>
          <p:cNvSpPr txBox="1"/>
          <p:nvPr/>
        </p:nvSpPr>
        <p:spPr>
          <a:xfrm>
            <a:off x="256388" y="1522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Asíntota Vertical</a:t>
            </a:r>
            <a:r>
              <a:rPr lang="es-A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DF58295-47D3-4D48-B6AE-0C6427A8179E}"/>
                  </a:ext>
                </a:extLst>
              </p:cNvPr>
              <p:cNvSpPr txBox="1"/>
              <p:nvPr/>
            </p:nvSpPr>
            <p:spPr>
              <a:xfrm>
                <a:off x="2559687" y="1592729"/>
                <a:ext cx="484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DF58295-47D3-4D48-B6AE-0C6427A8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687" y="1592729"/>
                <a:ext cx="484684" cy="276999"/>
              </a:xfrm>
              <a:prstGeom prst="rect">
                <a:avLst/>
              </a:prstGeom>
              <a:blipFill>
                <a:blip r:embed="rId2"/>
                <a:stretch>
                  <a:fillRect l="-12658" t="-28261" r="-29114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AEFB217A-1F2E-4283-B1E6-5794AB0107F6}"/>
              </a:ext>
            </a:extLst>
          </p:cNvPr>
          <p:cNvSpPr txBox="1"/>
          <p:nvPr/>
        </p:nvSpPr>
        <p:spPr>
          <a:xfrm>
            <a:off x="256388" y="19495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</a:rPr>
              <a:t>Asíntota Horizontal: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012A8E2-416A-499B-B1B3-62D1371D209E}"/>
                  </a:ext>
                </a:extLst>
              </p:cNvPr>
              <p:cNvSpPr txBox="1"/>
              <p:nvPr/>
            </p:nvSpPr>
            <p:spPr>
              <a:xfrm>
                <a:off x="2725180" y="2109239"/>
                <a:ext cx="4880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0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012A8E2-416A-499B-B1B3-62D1371D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80" y="2109239"/>
                <a:ext cx="488082" cy="276999"/>
              </a:xfrm>
              <a:prstGeom prst="rect">
                <a:avLst/>
              </a:prstGeom>
              <a:blipFill>
                <a:blip r:embed="rId3"/>
                <a:stretch>
                  <a:fillRect l="-17500" t="-28889" r="-28750" b="-5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3EE5FE5F-96BA-43F1-9606-2C5AC0618C1B}"/>
              </a:ext>
            </a:extLst>
          </p:cNvPr>
          <p:cNvSpPr txBox="1"/>
          <p:nvPr/>
        </p:nvSpPr>
        <p:spPr>
          <a:xfrm>
            <a:off x="256388" y="2628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0" i="0" u="sng" dirty="0">
                <a:solidFill>
                  <a:srgbClr val="333333"/>
                </a:solidFill>
                <a:effectLst/>
              </a:rPr>
              <a:t>Dominio e Imagen: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6EA062-A8AD-49F6-89C0-D7431D9EB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7" y="3409842"/>
            <a:ext cx="2571750" cy="12001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75DDF7F-3BDA-481B-BA19-24A281E4E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836" y="922594"/>
            <a:ext cx="4860776" cy="474067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BBD5A39-2DCD-4254-899C-0A7B6A5CDFCB}"/>
              </a:ext>
            </a:extLst>
          </p:cNvPr>
          <p:cNvSpPr txBox="1"/>
          <p:nvPr/>
        </p:nvSpPr>
        <p:spPr>
          <a:xfrm>
            <a:off x="423186" y="776346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 </a:t>
            </a:r>
            <a:endParaRPr lang="es-AR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68FDED7-D8F4-48D7-9388-33D10DB60AB2}"/>
                  </a:ext>
                </a:extLst>
              </p:cNvPr>
              <p:cNvSpPr txBox="1"/>
              <p:nvPr/>
            </p:nvSpPr>
            <p:spPr>
              <a:xfrm>
                <a:off x="1936312" y="797976"/>
                <a:ext cx="1354496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sz="2000" i="1" dirty="0"/>
                  <a:t>f</a:t>
                </a:r>
                <a:r>
                  <a:rPr lang="es-AR" sz="2000" b="0" i="1" dirty="0"/>
                  <a:t>(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68FDED7-D8F4-48D7-9388-33D10DB60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12" y="797976"/>
                <a:ext cx="1354496" cy="436210"/>
              </a:xfrm>
              <a:prstGeom prst="rect">
                <a:avLst/>
              </a:prstGeom>
              <a:blipFill>
                <a:blip r:embed="rId6"/>
                <a:stretch>
                  <a:fillRect l="-11712" t="-2817" b="-211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92902" y="76617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b="1" dirty="0">
                <a:solidFill>
                  <a:srgbClr val="0070C0"/>
                </a:solidFill>
                <a:latin typeface="Open Sans" panose="020B0606030504020204" pitchFamily="34" charset="0"/>
              </a:rPr>
              <a:t>RACIONAL</a:t>
            </a:r>
            <a:r>
              <a:rPr lang="es-MX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1C7080-CCAF-4F40-80BC-D5E5A584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213" y="53897"/>
            <a:ext cx="4677519" cy="5665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9F160D-6ECE-4C69-AC0C-6DB96D73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" y="722949"/>
            <a:ext cx="5769531" cy="24459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A7B609-76DE-476F-8BC8-6A5F393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55" y="3168900"/>
            <a:ext cx="5414436" cy="36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0" y="188640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b="1" dirty="0">
                <a:solidFill>
                  <a:srgbClr val="0070C0"/>
                </a:solidFill>
                <a:latin typeface="Open Sans" panose="020B0606030504020204" pitchFamily="34" charset="0"/>
              </a:rPr>
              <a:t>RACIONAL</a:t>
            </a:r>
            <a:r>
              <a:rPr lang="es-MX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1C7080-CCAF-4F40-80BC-D5E5A584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4944"/>
            <a:ext cx="4677519" cy="5665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716EB8-C3DB-4F71-BDA6-B83688C7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29615"/>
            <a:ext cx="5328592" cy="254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F4FFDC-57D8-444E-B49D-B0A86388F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982666"/>
            <a:ext cx="5139258" cy="3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1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67A205-34B0-4356-821B-66EA9A93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00" y="2738526"/>
            <a:ext cx="5419725" cy="41052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A78EC6-6BF2-45CF-ACED-67582F2F5707}"/>
              </a:ext>
            </a:extLst>
          </p:cNvPr>
          <p:cNvSpPr txBox="1"/>
          <p:nvPr/>
        </p:nvSpPr>
        <p:spPr>
          <a:xfrm>
            <a:off x="215516" y="158576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FUNCIÓN </a:t>
            </a:r>
            <a:r>
              <a:rPr lang="es-MX" b="1" dirty="0">
                <a:solidFill>
                  <a:srgbClr val="0070C0"/>
                </a:solidFill>
                <a:latin typeface="Open Sans" panose="020B0606030504020204" pitchFamily="34" charset="0"/>
              </a:rPr>
              <a:t>RACIONAL</a:t>
            </a:r>
            <a:r>
              <a:rPr lang="es-MX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s-MX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1C7080-CCAF-4F40-80BC-D5E5A584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8576"/>
            <a:ext cx="4677519" cy="5665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DF619B-20EA-48BB-A327-0189BA5B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5" y="725149"/>
            <a:ext cx="5258632" cy="22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5259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25505-8E0D-4E2A-B8A6-2484FC3CFDCA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2.xml><?xml version="1.0" encoding="utf-8"?>
<ds:datastoreItem xmlns:ds="http://schemas.openxmlformats.org/officeDocument/2006/customXml" ds:itemID="{754A7315-2419-471B-990A-C7BB75653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527B9-15C3-4BBE-B0E6-C911FF2A231A}"/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751</Words>
  <Application>Microsoft Office PowerPoint</Application>
  <PresentationFormat>Presentación en pantalla (4:3)</PresentationFormat>
  <Paragraphs>108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16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Amasis MT Pro Black</vt:lpstr>
      <vt:lpstr>Arial</vt:lpstr>
      <vt:lpstr>Arial</vt:lpstr>
      <vt:lpstr>Bembo</vt:lpstr>
      <vt:lpstr>Calibri</vt:lpstr>
      <vt:lpstr>Calibri Light</vt:lpstr>
      <vt:lpstr>Cambria Math</vt:lpstr>
      <vt:lpstr>CIDFont+F1</vt:lpstr>
      <vt:lpstr>Corbel</vt:lpstr>
      <vt:lpstr>Lato</vt:lpstr>
      <vt:lpstr>Open Sans</vt:lpstr>
      <vt:lpstr>Times New Roman</vt:lpstr>
      <vt:lpstr>TimesLTStd-Roman</vt:lpstr>
      <vt:lpstr>TimesNewRomanPS</vt:lpstr>
      <vt:lpstr>Wingdings</vt:lpstr>
      <vt:lpstr>Wingdings 2</vt:lpstr>
      <vt:lpstr>1_Tema de Office</vt:lpstr>
      <vt:lpstr>Tema de Office</vt:lpstr>
      <vt:lpstr>Marco</vt:lpstr>
      <vt:lpstr>Bitmap Image</vt:lpstr>
      <vt:lpstr>Presentación de PowerPoint</vt:lpstr>
      <vt:lpstr>Presentación de PowerPoint</vt:lpstr>
      <vt:lpstr>CLASE 4  -  FUNCIONES </vt:lpstr>
      <vt:lpstr>FUNCIÓN RACIONAL: Una función racional es un cociente o razón de dos polinomios de la forma:</vt:lpstr>
      <vt:lpstr>FUNCIÓN RACIONAL</vt:lpstr>
      <vt:lpstr>Presentación de PowerPoint</vt:lpstr>
      <vt:lpstr>Presentación de PowerPoint</vt:lpstr>
      <vt:lpstr>Presentación de PowerPoint</vt:lpstr>
      <vt:lpstr>Presentación de PowerPoint</vt:lpstr>
      <vt:lpstr>FUNCIÓN RACIONAL:  </vt:lpstr>
      <vt:lpstr>CLASE 4  -  FUNCIONES 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CLASE 4  -  FUNCIONES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98</cp:revision>
  <dcterms:created xsi:type="dcterms:W3CDTF">2018-08-10T18:20:25Z</dcterms:created>
  <dcterms:modified xsi:type="dcterms:W3CDTF">2024-04-08T00:40:54Z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