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  <p:sldMasterId id="2147483696" r:id="rId6"/>
  </p:sldMasterIdLst>
  <p:sldIdLst>
    <p:sldId id="332" r:id="rId7"/>
    <p:sldId id="309" r:id="rId8"/>
    <p:sldId id="311" r:id="rId9"/>
    <p:sldId id="312" r:id="rId10"/>
    <p:sldId id="313" r:id="rId11"/>
    <p:sldId id="314" r:id="rId12"/>
    <p:sldId id="315" r:id="rId13"/>
    <p:sldId id="317" r:id="rId14"/>
    <p:sldId id="318" r:id="rId15"/>
    <p:sldId id="316" r:id="rId16"/>
    <p:sldId id="319" r:id="rId17"/>
    <p:sldId id="320" r:id="rId18"/>
    <p:sldId id="326" r:id="rId19"/>
    <p:sldId id="321" r:id="rId20"/>
    <p:sldId id="322" r:id="rId21"/>
    <p:sldId id="325" r:id="rId22"/>
    <p:sldId id="323" r:id="rId23"/>
    <p:sldId id="324" r:id="rId24"/>
    <p:sldId id="327" r:id="rId25"/>
    <p:sldId id="328" r:id="rId26"/>
    <p:sldId id="329" r:id="rId27"/>
    <p:sldId id="330" r:id="rId28"/>
    <p:sldId id="331" r:id="rId29"/>
    <p:sldId id="335" r:id="rId30"/>
    <p:sldId id="334" r:id="rId3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4E5F0A9-81DA-4955-B2CE-62FC9D679BE6}">
          <p14:sldIdLst>
            <p14:sldId id="332"/>
            <p14:sldId id="309"/>
            <p14:sldId id="311"/>
            <p14:sldId id="312"/>
            <p14:sldId id="313"/>
            <p14:sldId id="314"/>
            <p14:sldId id="315"/>
            <p14:sldId id="317"/>
            <p14:sldId id="318"/>
            <p14:sldId id="316"/>
            <p14:sldId id="319"/>
            <p14:sldId id="320"/>
            <p14:sldId id="326"/>
            <p14:sldId id="321"/>
            <p14:sldId id="322"/>
            <p14:sldId id="325"/>
            <p14:sldId id="323"/>
            <p14:sldId id="324"/>
            <p14:sldId id="327"/>
            <p14:sldId id="328"/>
            <p14:sldId id="329"/>
            <p14:sldId id="330"/>
            <p14:sldId id="331"/>
            <p14:sldId id="33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BD533-7613-4DE6-A78A-48F27E4A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D26817-8E16-4C46-829C-53F03215C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87390-0CB5-4539-AA0D-A50F4786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3D03AF-1E97-4289-9E38-CD5F3D06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B6B306-0583-4E9F-96D2-7AC1B0FB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9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BAD82-59AA-4AAC-8080-E8F4F866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0EBA9-3802-4A93-9D26-6069F9AA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0690F-8AA0-42DF-9F41-F2992AD7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82C80-B689-4F77-8868-26028FB4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9B8B0-859F-417E-B747-8844944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8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79ABBB-CF5A-45B4-95EB-7A30B452B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FC6D78-22DF-462F-BC14-EB1CA26EE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AD757-320C-42A9-BE7C-20487D81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641EC-201D-4053-9457-08AAEE9F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8432B1-714B-4CAB-A561-149F9253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06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April 21,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58668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4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April 21,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4973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07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April 21,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1982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April 21,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0365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4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27E81-8B52-4A41-80F0-98B13DD6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F336A-1440-4CA7-8B8F-DE0FC44B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59105-161B-4CBA-9B3F-0297E478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7B97B6-2A0E-45B6-8B0A-B4C0189D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23BE0-5369-4530-88CF-488114C1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26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April 21,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5300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60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43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5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29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417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66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43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43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18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5C16-B821-4556-932C-A43ED1EA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44570-FCD6-457E-8FC8-5F3861D9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52908A-24A1-4307-B061-AEC55942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48F038-9916-47CF-9175-63D2789E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20304-F119-4BA4-9ADF-3890D724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751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59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952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465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8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CA56E-3F51-4CF1-B4DB-7B6AD707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17BB6-613F-47F0-A6F6-BEE493F33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5FED3F-12A2-4DDF-A9E1-BC6C3FE98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69A54D-F60E-4C0F-A634-3825E232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CE0642-A6C0-4789-B7C6-308634AF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1111B3-A308-4A43-88EB-6D833F67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5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C8978-E888-4339-9F57-838ADA0C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ED3D27-07C7-4B12-88F9-C418962A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259868-C0A5-4E9C-8FF8-31387DD10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E171FE-8987-4E64-876B-3BD41CFFB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322F3C-1ECA-419B-8ECF-257B7DC3B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60E01A-E232-4A78-BA45-6D3890CA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033944-6C89-47BD-8B90-3369720D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3FBA3E-A2B4-444B-8C59-2DDB3748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7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FB0E8-F6DA-43A7-8C1C-31892EB7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5421F8-6632-4780-96BD-594B5894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AF53E6-B171-459D-9C8A-C50230C4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62CAB5-6408-4139-A6EB-B39D187B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8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8D6B4A-1470-4D7C-9BD3-6C506ED9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D7CC96-B0FC-4115-B237-FAA09A63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55CD05-E0AA-4C09-B9CE-7B44B168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8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D9E54-E55C-4788-BBAB-5AA8D77F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B110E-88A0-4839-88D3-B3112D71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2634B2-8077-4508-A584-CA60B5941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D871EB-68C0-4B85-97E3-10FE5A43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D240E6-D8C9-4C37-84AE-4318698C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F42C5-50B9-4B3E-BB12-48AE890F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2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EC009-F360-4DAF-9A0A-00E65C33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99DDCF-D660-455A-A7F3-9117792CA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E85612-4DF1-4BB2-A104-80B8CBA84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2165C8-BCAE-42A2-B1DD-A11F7CE1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CCECBE-6B6A-4993-9917-0D075298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C173D2-DE69-4656-BF4B-EC9A21F8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C88DD2-AF76-4139-94B5-E525E8FC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D7126F-02FB-453E-8BAD-D0D620C6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1D928-F4AF-4F1A-8C80-138DC55C5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560B78-802F-4F70-8671-CF99839D2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AC122-D052-40A4-8623-0AB66B502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5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6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khanacademy.org/math/algebra2/x2ec2f6f830c9fb89:trig/x2ec2f6f830c9fb89:amp-mid-period/e/amplitude-of-trig-functions" TargetMode="External"/><Relationship Id="rId2" Type="http://schemas.openxmlformats.org/officeDocument/2006/relationships/hyperlink" Target="https://es.khanacademy.org/math/algebra2/x2ec2f6f830c9fb89:trig/x2ec2f6f830c9fb89:amp-mid-period/e/midline-of-trig-fun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khanacademy.org/math/ap-calculus-ab/ab-limits-new/ab-1-11/e/continuity-at-a-point-algebraic" TargetMode="External"/><Relationship Id="rId5" Type="http://schemas.openxmlformats.org/officeDocument/2006/relationships/hyperlink" Target="https://es.khanacademy.org/math/ap-calculus-ab/ab-limits-new/ab-1-10/e/analyzing-discontinuities-graphical" TargetMode="External"/><Relationship Id="rId4" Type="http://schemas.openxmlformats.org/officeDocument/2006/relationships/hyperlink" Target="https://es.khanacademy.org/math/algebra2/x2ec2f6f830c9fb89:trig/x2ec2f6f830c9fb89:amp-mid-period/e/period-of-trig-function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hyperlink" Target="https://es.khanacademy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2332BF1-62F0-40C3-A057-6D1F03AE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119" y="5078102"/>
            <a:ext cx="5196043" cy="8162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endParaRPr lang="es-AR" sz="2100" b="1" cap="all" spc="45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s-AR" b="1" cap="all" spc="450" dirty="0">
                <a:solidFill>
                  <a:schemeClr val="bg1"/>
                </a:solidFill>
                <a:latin typeface="Amasis MT Pro Black" panose="02040A04050005020304" pitchFamily="18" charset="0"/>
                <a:cs typeface="+mj-cs"/>
              </a:rPr>
              <a:t>Mg. verónica Bejarsky </a:t>
            </a:r>
            <a:r>
              <a:rPr lang="es-AR" sz="1200" cap="all" spc="450" dirty="0">
                <a:latin typeface="+mj-lt"/>
                <a:cs typeface="+mj-cs"/>
              </a:rPr>
              <a:t>	</a:t>
            </a:r>
          </a:p>
          <a:p>
            <a:endParaRPr lang="es-AR" sz="2100" cap="all" spc="450" dirty="0">
              <a:latin typeface="+mj-lt"/>
              <a:cs typeface="+mj-cs"/>
            </a:endParaRPr>
          </a:p>
        </p:txBody>
      </p:sp>
      <p:pic>
        <p:nvPicPr>
          <p:cNvPr id="4" name="Picture 3" descr="Gráficos de formas abstractas con diferentes colores llenos de vida">
            <a:extLst>
              <a:ext uri="{FF2B5EF4-FFF2-40B4-BE49-F238E27FC236}">
                <a16:creationId xmlns:a16="http://schemas.microsoft.com/office/drawing/2014/main" id="{33A7E7AE-4626-CA4D-A210-48D4E0B3C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1" r="30747" b="2"/>
          <a:stretch/>
        </p:blipFill>
        <p:spPr>
          <a:xfrm>
            <a:off x="5454104" y="0"/>
            <a:ext cx="3689898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A247DB76-6527-4807-A527-0DEC1FF58C9F}"/>
              </a:ext>
            </a:extLst>
          </p:cNvPr>
          <p:cNvSpPr txBox="1">
            <a:spLocks/>
          </p:cNvSpPr>
          <p:nvPr/>
        </p:nvSpPr>
        <p:spPr>
          <a:xfrm>
            <a:off x="258060" y="2168425"/>
            <a:ext cx="5196043" cy="33178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110000"/>
              </a:lnSpc>
              <a:spcBef>
                <a:spcPct val="0"/>
              </a:spcBef>
              <a:defRPr/>
            </a:pPr>
            <a:endParaRPr lang="es-AR" sz="2100" b="1" cap="all" spc="450" dirty="0">
              <a:solidFill>
                <a:srgbClr val="000000">
                  <a:lumMod val="85000"/>
                  <a:lumOff val="15000"/>
                </a:srgbClr>
              </a:solidFill>
              <a:latin typeface="Bembo"/>
            </a:endParaRPr>
          </a:p>
          <a:p>
            <a:pPr defTabSz="685800">
              <a:lnSpc>
                <a:spcPct val="110000"/>
              </a:lnSpc>
              <a:spcBef>
                <a:spcPct val="0"/>
              </a:spcBef>
              <a:defRPr/>
            </a:pPr>
            <a:r>
              <a:rPr lang="es-AR" sz="5400" b="1" cap="all" spc="450" dirty="0">
                <a:solidFill>
                  <a:srgbClr val="000000">
                    <a:lumMod val="85000"/>
                    <a:lumOff val="15000"/>
                  </a:srgbClr>
                </a:solidFill>
                <a:latin typeface="Bembo"/>
              </a:rPr>
              <a:t> </a:t>
            </a:r>
            <a:r>
              <a:rPr lang="es-AR" sz="5400" b="1" cap="all" spc="450" dirty="0">
                <a:solidFill>
                  <a:srgbClr val="0070C0"/>
                </a:solidFill>
                <a:latin typeface="Bembo"/>
              </a:rPr>
              <a:t>CALCULO I </a:t>
            </a:r>
            <a:r>
              <a:rPr lang="es-AR" sz="1200" cap="all" spc="450" dirty="0">
                <a:solidFill>
                  <a:srgbClr val="000000">
                    <a:lumMod val="85000"/>
                    <a:lumOff val="15000"/>
                  </a:srgbClr>
                </a:solidFill>
                <a:latin typeface="Bembo"/>
              </a:rPr>
              <a:t>	</a:t>
            </a:r>
          </a:p>
          <a:p>
            <a:pPr defTabSz="685800">
              <a:spcBef>
                <a:spcPts val="750"/>
              </a:spcBef>
              <a:defRPr/>
            </a:pPr>
            <a:endParaRPr lang="es-AR" sz="2100" cap="all" spc="450" dirty="0">
              <a:solidFill>
                <a:srgbClr val="000000">
                  <a:lumMod val="85000"/>
                  <a:lumOff val="15000"/>
                </a:srgbClr>
              </a:solidFill>
              <a:latin typeface="Bembo"/>
            </a:endParaRP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A960CC60-72AA-4544-A89B-581DB012C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2983" y="4814451"/>
          <a:ext cx="2565797" cy="10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421440" imgH="1440360" progId="PBrush">
                  <p:embed/>
                </p:oleObj>
              </mc:Choice>
              <mc:Fallback>
                <p:oleObj name="Bitmap Image" r:id="rId3" imgW="3421440" imgH="1440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2983" y="4814451"/>
                        <a:ext cx="2565797" cy="1079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21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0DCB5FB-AEE4-4A9F-868B-7ACBC4E4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96752"/>
            <a:ext cx="6460220" cy="329756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87CFA24-7003-40F5-A419-787ED8F409F3}"/>
              </a:ext>
            </a:extLst>
          </p:cNvPr>
          <p:cNvSpPr txBox="1"/>
          <p:nvPr/>
        </p:nvSpPr>
        <p:spPr>
          <a:xfrm>
            <a:off x="939767" y="735087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0070C0"/>
                </a:solidFill>
              </a:rPr>
              <a:t>Simetría</a:t>
            </a:r>
            <a:r>
              <a:rPr lang="es-AR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CCD5AD8-F1F8-46EC-BA28-E4EFFA982E00}"/>
                  </a:ext>
                </a:extLst>
              </p:cNvPr>
              <p:cNvSpPr txBox="1"/>
              <p:nvPr/>
            </p:nvSpPr>
            <p:spPr>
              <a:xfrm>
                <a:off x="2195736" y="3397348"/>
                <a:ext cx="19123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AR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AR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s-AR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CCD5AD8-F1F8-46EC-BA28-E4EFFA982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397348"/>
                <a:ext cx="1912383" cy="369332"/>
              </a:xfrm>
              <a:prstGeom prst="rect">
                <a:avLst/>
              </a:prstGeom>
              <a:blipFill>
                <a:blip r:embed="rId3"/>
                <a:stretch>
                  <a:fillRect l="-5096" r="-5414" b="-3442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8A7CD9A-FFDE-42C7-961A-06890AEE577B}"/>
                  </a:ext>
                </a:extLst>
              </p:cNvPr>
              <p:cNvSpPr txBox="1"/>
              <p:nvPr/>
            </p:nvSpPr>
            <p:spPr>
              <a:xfrm>
                <a:off x="5724128" y="4640069"/>
                <a:ext cx="2141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AR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AR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AR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s-AR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8A7CD9A-FFDE-42C7-961A-06890AEE5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640069"/>
                <a:ext cx="2141612" cy="369332"/>
              </a:xfrm>
              <a:prstGeom prst="rect">
                <a:avLst/>
              </a:prstGeom>
              <a:blipFill>
                <a:blip r:embed="rId4"/>
                <a:stretch>
                  <a:fillRect l="-4843" r="-4558" b="-3442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502E0DED-8DFE-4127-A73F-5FC0BF624C5F}"/>
              </a:ext>
            </a:extLst>
          </p:cNvPr>
          <p:cNvSpPr txBox="1"/>
          <p:nvPr/>
        </p:nvSpPr>
        <p:spPr>
          <a:xfrm>
            <a:off x="57447" y="200543"/>
            <a:ext cx="8460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i="0" u="none" strike="noStrike" baseline="0" dirty="0">
                <a:solidFill>
                  <a:srgbClr val="0070C0"/>
                </a:solidFill>
              </a:rPr>
              <a:t>FUNCIONES TRIGONOMÉTRICAS</a:t>
            </a:r>
          </a:p>
        </p:txBody>
      </p:sp>
    </p:spTree>
    <p:extLst>
      <p:ext uri="{BB962C8B-B14F-4D97-AF65-F5344CB8AC3E}">
        <p14:creationId xmlns:p14="http://schemas.microsoft.com/office/powerpoint/2010/main" val="291369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044738-6D80-4AB2-A882-D920A3EF2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07014"/>
            <a:ext cx="3785887" cy="424847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33B69C3-3D59-4BEB-A452-A5741D6CD6CF}"/>
              </a:ext>
            </a:extLst>
          </p:cNvPr>
          <p:cNvSpPr txBox="1"/>
          <p:nvPr/>
        </p:nvSpPr>
        <p:spPr>
          <a:xfrm>
            <a:off x="503548" y="548680"/>
            <a:ext cx="81369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400" b="1" i="0" u="none" strike="noStrike" baseline="0" dirty="0">
                <a:solidFill>
                  <a:srgbClr val="0070C0"/>
                </a:solidFill>
                <a:latin typeface="OfficinaSans-Bold"/>
              </a:rPr>
              <a:t>Identidades Trigonométricas</a:t>
            </a:r>
          </a:p>
          <a:p>
            <a:pPr algn="l"/>
            <a:r>
              <a:rPr lang="es-AR" sz="2000" b="0" i="0" u="none" strike="noStrike" baseline="0" dirty="0">
                <a:solidFill>
                  <a:srgbClr val="000000"/>
                </a:solidFill>
                <a:latin typeface="TimesNewRomanPS"/>
              </a:rPr>
              <a:t>Las coordenadas de cualquier punto </a:t>
            </a:r>
            <a:r>
              <a:rPr lang="es-AR" sz="2000" b="0" i="1" u="none" strike="noStrike" baseline="0" dirty="0">
                <a:solidFill>
                  <a:srgbClr val="000000"/>
                </a:solidFill>
                <a:latin typeface="TimesNewRomanPS-Italic"/>
              </a:rPr>
              <a:t>P</a:t>
            </a:r>
            <a:r>
              <a:rPr lang="es-AR" sz="2000" b="0" i="0" u="none" strike="noStrike" baseline="0" dirty="0">
                <a:solidFill>
                  <a:srgbClr val="000000"/>
                </a:solidFill>
                <a:latin typeface="TimesNewRomanPS"/>
              </a:rPr>
              <a:t>(</a:t>
            </a:r>
            <a:r>
              <a:rPr lang="es-AR" sz="2000" b="0" i="1" u="none" strike="noStrike" baseline="0" dirty="0">
                <a:solidFill>
                  <a:srgbClr val="000000"/>
                </a:solidFill>
                <a:latin typeface="TimesNewRomanPS-Italic"/>
              </a:rPr>
              <a:t>x</a:t>
            </a:r>
            <a:r>
              <a:rPr lang="es-AR" sz="2000" b="0" i="0" u="none" strike="noStrike" baseline="0" dirty="0">
                <a:solidFill>
                  <a:srgbClr val="000000"/>
                </a:solidFill>
                <a:latin typeface="TimesNewRomanPS"/>
              </a:rPr>
              <a:t>, </a:t>
            </a:r>
            <a:r>
              <a:rPr lang="es-AR" sz="2000" b="0" i="1" u="none" strike="noStrike" baseline="0" dirty="0">
                <a:solidFill>
                  <a:srgbClr val="000000"/>
                </a:solidFill>
                <a:latin typeface="TimesNewRomanPS-Italic"/>
              </a:rPr>
              <a:t>y</a:t>
            </a:r>
            <a:r>
              <a:rPr lang="es-AR" sz="2000" b="0" i="0" u="none" strike="noStrike" baseline="0" dirty="0">
                <a:solidFill>
                  <a:srgbClr val="000000"/>
                </a:solidFill>
                <a:latin typeface="TimesNewRomanPS"/>
              </a:rPr>
              <a:t>) en el plano pueden expresarse en términos de la distancia entre el punto y origen, y el ángulo que hace el rayo </a:t>
            </a:r>
            <a:r>
              <a:rPr lang="es-AR" sz="2000" b="0" i="1" u="none" strike="noStrike" baseline="0" dirty="0">
                <a:solidFill>
                  <a:srgbClr val="000000"/>
                </a:solidFill>
                <a:latin typeface="TimesNewRomanPS-Italic"/>
              </a:rPr>
              <a:t>OP </a:t>
            </a:r>
            <a:r>
              <a:rPr lang="es-AR" sz="2000" b="0" i="0" u="none" strike="noStrike" baseline="0" dirty="0">
                <a:solidFill>
                  <a:srgbClr val="000000"/>
                </a:solidFill>
                <a:latin typeface="TimesNewRomanPS"/>
              </a:rPr>
              <a:t>con el eje </a:t>
            </a:r>
            <a:r>
              <a:rPr lang="es-AR" sz="2000" b="0" i="1" u="none" strike="noStrike" baseline="0" dirty="0">
                <a:solidFill>
                  <a:srgbClr val="000000"/>
                </a:solidFill>
                <a:latin typeface="TimesNewRomanPS-Italic"/>
              </a:rPr>
              <a:t>x </a:t>
            </a:r>
            <a:r>
              <a:rPr lang="es-AR" sz="2000" b="0" i="0" u="none" strike="noStrike" baseline="0" dirty="0">
                <a:solidFill>
                  <a:srgbClr val="000000"/>
                </a:solidFill>
                <a:latin typeface="TimesNewRomanPS"/>
              </a:rPr>
              <a:t>positivo</a:t>
            </a:r>
            <a:endParaRPr lang="es-AR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3B84B6-D3B1-4367-BD3E-A7C08F2C8A9A}"/>
              </a:ext>
            </a:extLst>
          </p:cNvPr>
          <p:cNvSpPr txBox="1"/>
          <p:nvPr/>
        </p:nvSpPr>
        <p:spPr>
          <a:xfrm>
            <a:off x="5364088" y="2420888"/>
            <a:ext cx="3456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0" i="0" u="none" strike="noStrike" baseline="0" dirty="0">
                <a:latin typeface="TimesNewRomanPS"/>
              </a:rPr>
              <a:t>Cuando r=1 podemos aplicar el teorema de Pitágoras al triángulo rectángulo</a:t>
            </a:r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FFB6AB5-AEBB-404A-908D-13207EA49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754" y="3429000"/>
            <a:ext cx="2820945" cy="5888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7B1DCB-6FC2-4CAC-90B1-35CDA4C78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808" y="4653137"/>
            <a:ext cx="3714812" cy="154381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436BDE12-DD8B-4A4D-B548-E5AFECAE0C38}"/>
              </a:ext>
            </a:extLst>
          </p:cNvPr>
          <p:cNvSpPr/>
          <p:nvPr/>
        </p:nvSpPr>
        <p:spPr>
          <a:xfrm>
            <a:off x="5454377" y="3344218"/>
            <a:ext cx="2877322" cy="6736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A728FE0-6B7D-4DD5-9A6C-8A1B56841366}"/>
              </a:ext>
            </a:extLst>
          </p:cNvPr>
          <p:cNvSpPr txBox="1"/>
          <p:nvPr/>
        </p:nvSpPr>
        <p:spPr>
          <a:xfrm>
            <a:off x="0" y="65061"/>
            <a:ext cx="8460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i="0" u="none" strike="noStrike" baseline="0" dirty="0">
                <a:solidFill>
                  <a:srgbClr val="0070C0"/>
                </a:solidFill>
              </a:rPr>
              <a:t>FUNCIONES TRIGONOMÉTRICAS</a:t>
            </a:r>
          </a:p>
        </p:txBody>
      </p:sp>
    </p:spTree>
    <p:extLst>
      <p:ext uri="{BB962C8B-B14F-4D97-AF65-F5344CB8AC3E}">
        <p14:creationId xmlns:p14="http://schemas.microsoft.com/office/powerpoint/2010/main" val="22122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764546-6A45-4637-9CB3-F0BAF308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548680"/>
            <a:ext cx="7529171" cy="14260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C4491C-1598-41D1-9034-D1DA20540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57179"/>
            <a:ext cx="6199783" cy="142607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0C32741-C351-4896-961C-9033122F2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895" y="4973395"/>
            <a:ext cx="2823973" cy="177117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F8D7788-B0E1-45A7-AE8D-6D41C224542B}"/>
              </a:ext>
            </a:extLst>
          </p:cNvPr>
          <p:cNvSpPr txBox="1"/>
          <p:nvPr/>
        </p:nvSpPr>
        <p:spPr>
          <a:xfrm>
            <a:off x="31692" y="157393"/>
            <a:ext cx="8460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i="0" u="none" strike="noStrike" baseline="0" dirty="0">
                <a:solidFill>
                  <a:srgbClr val="0070C0"/>
                </a:solidFill>
              </a:rPr>
              <a:t>FUNCIONES TRIGONOMÉTRICAS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8597B41-693B-4093-A0A9-F23EFC6A0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39" y="2187327"/>
            <a:ext cx="6360700" cy="126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61C0D65-54FA-4384-86BE-6E2088F354C1}"/>
              </a:ext>
            </a:extLst>
          </p:cNvPr>
          <p:cNvSpPr txBox="1"/>
          <p:nvPr/>
        </p:nvSpPr>
        <p:spPr>
          <a:xfrm>
            <a:off x="0" y="725883"/>
            <a:ext cx="9144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AR" sz="24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A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EJEMPLO: </a:t>
            </a:r>
            <a:r>
              <a:rPr lang="es-A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A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emostrar que sen(A - B) = sen A cos B - cos A sen B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A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Solución: </a:t>
            </a:r>
            <a:r>
              <a:rPr lang="es-A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A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tilizaremos las identidades trigonométricas básicas: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A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sen(A + B) = sen A cos B + cos A sen B</a:t>
            </a:r>
          </a:p>
          <a:p>
            <a:pPr algn="just"/>
            <a:endParaRPr lang="es-AR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A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Comencemos:</a:t>
            </a:r>
          </a:p>
          <a:p>
            <a:pPr algn="just"/>
            <a:endParaRPr lang="es-AR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A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sen(A - B) = sen(A + (-B)) </a:t>
            </a:r>
            <a:r>
              <a:rPr lang="es-AR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(usando la propiedad de suma y resta) </a:t>
            </a:r>
          </a:p>
          <a:p>
            <a:pPr algn="just"/>
            <a:r>
              <a:rPr lang="es-A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sen A cos (-B) + cos A sen (-B) </a:t>
            </a:r>
            <a:r>
              <a:rPr lang="es-AR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(usando la identidad sen(A + B)) </a:t>
            </a:r>
          </a:p>
          <a:p>
            <a:pPr algn="just"/>
            <a:r>
              <a:rPr lang="es-A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sen A cos (B) + cos A (-sen B) </a:t>
            </a:r>
            <a:r>
              <a:rPr lang="es-AR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(usando las identidades de simetría cos(-x) = cos x y sen(-x) = -sen (x)</a:t>
            </a:r>
          </a:p>
          <a:p>
            <a:pPr algn="just"/>
            <a:r>
              <a:rPr lang="es-A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sen A cos B - cos A sen B</a:t>
            </a:r>
          </a:p>
          <a:p>
            <a:pPr algn="just"/>
            <a:endParaRPr lang="es-AR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A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sen(A - B) = sen A cos B - cos A sen B</a:t>
            </a:r>
          </a:p>
          <a:p>
            <a:pPr algn="just"/>
            <a:endParaRPr lang="es-AR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66B2A0-B525-44FE-9505-964124308902}"/>
              </a:ext>
            </a:extLst>
          </p:cNvPr>
          <p:cNvSpPr txBox="1"/>
          <p:nvPr/>
        </p:nvSpPr>
        <p:spPr>
          <a:xfrm>
            <a:off x="179512" y="222807"/>
            <a:ext cx="8460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i="0" u="none" strike="noStrike" baseline="0" dirty="0">
                <a:solidFill>
                  <a:srgbClr val="0070C0"/>
                </a:solidFill>
              </a:rPr>
              <a:t>FUNCIONES TRIGONOMÉTRICAS</a:t>
            </a:r>
          </a:p>
        </p:txBody>
      </p:sp>
    </p:spTree>
    <p:extLst>
      <p:ext uri="{BB962C8B-B14F-4D97-AF65-F5344CB8AC3E}">
        <p14:creationId xmlns:p14="http://schemas.microsoft.com/office/powerpoint/2010/main" val="121360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87949478-F43E-4154-9E58-A2AF95F65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561" y="4276801"/>
            <a:ext cx="2960145" cy="25103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FB213F8-7E62-46E1-BC71-AF236812A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692696"/>
            <a:ext cx="7810500" cy="9239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754215-5837-4BC8-91C4-621D4BBA9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099" y="1616621"/>
            <a:ext cx="1970020" cy="21724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5E3323F-8595-4AF2-8676-71080F9A8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996" y="2398588"/>
            <a:ext cx="3694415" cy="65112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0F97212-0FD0-4895-9D3D-E1DB30A8E566}"/>
              </a:ext>
            </a:extLst>
          </p:cNvPr>
          <p:cNvSpPr txBox="1"/>
          <p:nvPr/>
        </p:nvSpPr>
        <p:spPr>
          <a:xfrm>
            <a:off x="341784" y="70880"/>
            <a:ext cx="8460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i="0" u="none" strike="noStrike" baseline="0" dirty="0">
                <a:solidFill>
                  <a:srgbClr val="0070C0"/>
                </a:solidFill>
              </a:rPr>
              <a:t>FUNCIONES TRIGONOMÉTRICAS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7B19A0A-3C59-4558-AAB4-07E9EB68D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84" y="3668416"/>
            <a:ext cx="71818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71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FB3623-5A69-4783-866F-FC1E9DD4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9" y="836712"/>
            <a:ext cx="9123778" cy="409971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E7C0684-05E7-47BB-8683-0A0416E2CEDB}"/>
              </a:ext>
            </a:extLst>
          </p:cNvPr>
          <p:cNvSpPr txBox="1"/>
          <p:nvPr/>
        </p:nvSpPr>
        <p:spPr>
          <a:xfrm>
            <a:off x="179512" y="188640"/>
            <a:ext cx="8460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i="0" u="none" strike="noStrike" baseline="0" dirty="0">
                <a:solidFill>
                  <a:srgbClr val="0070C0"/>
                </a:solidFill>
              </a:rPr>
              <a:t>FUNCIONES TRIGONOMÉTRICAS</a:t>
            </a:r>
          </a:p>
        </p:txBody>
      </p:sp>
    </p:spTree>
    <p:extLst>
      <p:ext uri="{BB962C8B-B14F-4D97-AF65-F5344CB8AC3E}">
        <p14:creationId xmlns:p14="http://schemas.microsoft.com/office/powerpoint/2010/main" val="342225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2EE1639-9E1C-4237-9423-EDC5FF635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8591586" cy="486856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15D74E0-5CB7-4128-815A-8B78F3BBDAA9}"/>
              </a:ext>
            </a:extLst>
          </p:cNvPr>
          <p:cNvSpPr txBox="1"/>
          <p:nvPr/>
        </p:nvSpPr>
        <p:spPr>
          <a:xfrm>
            <a:off x="179512" y="432643"/>
            <a:ext cx="8460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i="0" u="none" strike="noStrike" baseline="0" dirty="0">
                <a:solidFill>
                  <a:srgbClr val="0070C0"/>
                </a:solidFill>
              </a:rPr>
              <a:t>FUNCIONES TRIGONOMÉTRICAS</a:t>
            </a:r>
          </a:p>
        </p:txBody>
      </p:sp>
    </p:spTree>
    <p:extLst>
      <p:ext uri="{BB962C8B-B14F-4D97-AF65-F5344CB8AC3E}">
        <p14:creationId xmlns:p14="http://schemas.microsoft.com/office/powerpoint/2010/main" val="3567321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F15CEFF-6957-4647-A49B-A09DC2F2F2CB}"/>
              </a:ext>
            </a:extLst>
          </p:cNvPr>
          <p:cNvSpPr txBox="1"/>
          <p:nvPr/>
        </p:nvSpPr>
        <p:spPr>
          <a:xfrm>
            <a:off x="179512" y="222807"/>
            <a:ext cx="8460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i="0" u="none" strike="noStrike" baseline="0" dirty="0">
                <a:solidFill>
                  <a:srgbClr val="0070C0"/>
                </a:solidFill>
              </a:rPr>
              <a:t>FUNCIONES TRIGONOMÉTRICAS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EA99E88-385F-4CB0-B58C-0A0E19E0A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48237"/>
            <a:ext cx="5476703" cy="10248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CEF14DF-537A-46AF-A128-69BA5D49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3040"/>
            <a:ext cx="9110856" cy="6850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030EB1C-8F02-4535-8C71-88BA28C3E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141490"/>
            <a:ext cx="6881065" cy="90048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64D343B-7C45-4F26-B6B3-1BE6B4219E01}"/>
              </a:ext>
            </a:extLst>
          </p:cNvPr>
          <p:cNvSpPr txBox="1"/>
          <p:nvPr/>
        </p:nvSpPr>
        <p:spPr>
          <a:xfrm>
            <a:off x="1025681" y="2990200"/>
            <a:ext cx="129614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A=2</a:t>
            </a:r>
          </a:p>
          <a:p>
            <a:r>
              <a:rPr lang="es-A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B=2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lang="es-A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C=-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lang="es-A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D=-1</a:t>
            </a:r>
          </a:p>
          <a:p>
            <a:endParaRPr lang="es-A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164D2A5-4A97-4505-A48D-AD80D9AF8C0F}"/>
                  </a:ext>
                </a:extLst>
              </p:cNvPr>
              <p:cNvSpPr txBox="1"/>
              <p:nvPr/>
            </p:nvSpPr>
            <p:spPr>
              <a:xfrm>
                <a:off x="5132862" y="3041975"/>
                <a:ext cx="1668727" cy="2453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A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>
                          <a:rPr lang="es-A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s-AR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A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B=4</a:t>
                </a:r>
              </a:p>
              <a:p>
                <a:r>
                  <a:rPr lang="es-A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C=0</a:t>
                </a:r>
              </a:p>
              <a:p>
                <a:r>
                  <a:rPr lang="es-A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</a:t>
                </a:r>
                <a:r>
                  <a:rPr lang="es-AR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A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s-AR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AR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164D2A5-4A97-4505-A48D-AD80D9AF8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862" y="3041975"/>
                <a:ext cx="1668727" cy="2453364"/>
              </a:xfrm>
              <a:prstGeom prst="rect">
                <a:avLst/>
              </a:prstGeom>
              <a:blipFill>
                <a:blip r:embed="rId5"/>
                <a:stretch>
                  <a:fillRect l="-72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EC5F5851-6BED-4793-9A86-8621027C212E}"/>
              </a:ext>
            </a:extLst>
          </p:cNvPr>
          <p:cNvSpPr txBox="1"/>
          <p:nvPr/>
        </p:nvSpPr>
        <p:spPr>
          <a:xfrm>
            <a:off x="186805" y="766787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</a:rPr>
              <a:t>EJEMPLO: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BD34DC-7BCD-423B-952C-BD33507F8208}"/>
              </a:ext>
            </a:extLst>
          </p:cNvPr>
          <p:cNvSpPr txBox="1"/>
          <p:nvPr/>
        </p:nvSpPr>
        <p:spPr>
          <a:xfrm>
            <a:off x="539552" y="538496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Nota: si necesito calcular C y la frecuencia esta distribuida como por ejemplo: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0AEFC0D-4B93-4F16-ABEE-C9660C9CA6B9}"/>
                  </a:ext>
                </a:extLst>
              </p:cNvPr>
              <p:cNvSpPr txBox="1"/>
              <p:nvPr/>
            </p:nvSpPr>
            <p:spPr>
              <a:xfrm>
                <a:off x="1199502" y="5754292"/>
                <a:ext cx="1680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(3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+</m:t>
                    </m:r>
                  </m:oMath>
                </a14:m>
                <a:r>
                  <a:rPr lang="es-AR" dirty="0"/>
                  <a:t>)</a:t>
                </a: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0AEFC0D-4B93-4F16-ABEE-C9660C9CA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502" y="5754292"/>
                <a:ext cx="1680460" cy="276999"/>
              </a:xfrm>
              <a:prstGeom prst="rect">
                <a:avLst/>
              </a:prstGeom>
              <a:blipFill>
                <a:blip r:embed="rId6"/>
                <a:stretch>
                  <a:fillRect l="-5091" t="-28889" r="-7273" b="-5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896B7934-5B66-4331-B44B-8295D2AC4EFC}"/>
              </a:ext>
            </a:extLst>
          </p:cNvPr>
          <p:cNvSpPr txBox="1"/>
          <p:nvPr/>
        </p:nvSpPr>
        <p:spPr>
          <a:xfrm>
            <a:off x="539552" y="6104147"/>
            <a:ext cx="552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Debo igualar a cero y despejar el valor de 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8426F64-4AB6-44C5-8B7B-926829524521}"/>
                  </a:ext>
                </a:extLst>
              </p:cNvPr>
              <p:cNvSpPr txBox="1"/>
              <p:nvPr/>
            </p:nvSpPr>
            <p:spPr>
              <a:xfrm>
                <a:off x="5005929" y="6196480"/>
                <a:ext cx="1060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b="0" dirty="0"/>
                  <a:t>0=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(3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+</m:t>
                    </m:r>
                  </m:oMath>
                </a14:m>
                <a:r>
                  <a:rPr lang="es-AR" dirty="0"/>
                  <a:t>)</a:t>
                </a: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8426F64-4AB6-44C5-8B7B-926829524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929" y="6196480"/>
                <a:ext cx="1060162" cy="276999"/>
              </a:xfrm>
              <a:prstGeom prst="rect">
                <a:avLst/>
              </a:prstGeom>
              <a:blipFill>
                <a:blip r:embed="rId7"/>
                <a:stretch>
                  <a:fillRect l="-13218" t="-28261" r="-13218" b="-5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7F43230-F96C-45BF-B4A1-99048EC16F1E}"/>
                  </a:ext>
                </a:extLst>
              </p:cNvPr>
              <p:cNvSpPr txBox="1"/>
              <p:nvPr/>
            </p:nvSpPr>
            <p:spPr>
              <a:xfrm>
                <a:off x="6516216" y="6196479"/>
                <a:ext cx="1265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=−/3</m:t>
                    </m:r>
                  </m:oMath>
                </a14:m>
                <a:r>
                  <a:rPr lang="es-AR" dirty="0"/>
                  <a:t>= C</a:t>
                </a: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7F43230-F96C-45BF-B4A1-99048EC16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6196479"/>
                <a:ext cx="1265346" cy="276999"/>
              </a:xfrm>
              <a:prstGeom prst="rect">
                <a:avLst/>
              </a:prstGeom>
              <a:blipFill>
                <a:blip r:embed="rId8"/>
                <a:stretch>
                  <a:fillRect l="-4808" t="-28261" r="-9615" b="-5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00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B92F0F-548D-4660-BED0-A2D88CB36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8877948" cy="448487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52E6806-A618-4617-9D37-D8FA9C2EF6F7}"/>
              </a:ext>
            </a:extLst>
          </p:cNvPr>
          <p:cNvSpPr txBox="1"/>
          <p:nvPr/>
        </p:nvSpPr>
        <p:spPr>
          <a:xfrm>
            <a:off x="179512" y="222807"/>
            <a:ext cx="8460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i="0" u="none" strike="noStrike" baseline="0" dirty="0">
                <a:solidFill>
                  <a:srgbClr val="0070C0"/>
                </a:solidFill>
              </a:rPr>
              <a:t>FUNCIONES TRIGONOMÉTRICAS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E2A1B6-227F-43A8-A1AD-97592A177555}"/>
              </a:ext>
            </a:extLst>
          </p:cNvPr>
          <p:cNvSpPr txBox="1"/>
          <p:nvPr/>
        </p:nvSpPr>
        <p:spPr>
          <a:xfrm>
            <a:off x="5310745" y="5617840"/>
            <a:ext cx="792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A=2</a:t>
            </a:r>
          </a:p>
          <a:p>
            <a:r>
              <a:rPr lang="es-A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B=2</a:t>
            </a:r>
            <a:r>
              <a:rPr lang="el-G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lang="es-AR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C=-</a:t>
            </a:r>
            <a:r>
              <a:rPr lang="el-G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lang="es-AR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64FFF6E-0CCB-4AA4-A6C8-85EB9E500452}"/>
                  </a:ext>
                </a:extLst>
              </p:cNvPr>
              <p:cNvSpPr txBox="1"/>
              <p:nvPr/>
            </p:nvSpPr>
            <p:spPr>
              <a:xfrm>
                <a:off x="7308304" y="5778018"/>
                <a:ext cx="216024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A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Periodo: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AR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s-AR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m:rPr>
                        <m:nor/>
                      </m:rPr>
                      <a:rPr lang="el-GR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endParaRPr lang="es-AR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AR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64FFF6E-0CCB-4AA4-A6C8-85EB9E500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5778018"/>
                <a:ext cx="2160240" cy="677108"/>
              </a:xfrm>
              <a:prstGeom prst="rect">
                <a:avLst/>
              </a:prstGeom>
              <a:blipFill>
                <a:blip r:embed="rId3"/>
                <a:stretch>
                  <a:fillRect l="-7345" t="-1171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30C10E15-C3A7-4079-9240-A6210EBC9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7840"/>
            <a:ext cx="41052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3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42E4C8C-5A70-4E21-934B-4593885F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4" y="1325445"/>
            <a:ext cx="8908272" cy="39604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28EDD88-A364-4AD2-A93D-9362003A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7840"/>
            <a:ext cx="4105275" cy="86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1296023-0B51-4933-9E99-FE5EA539B192}"/>
                  </a:ext>
                </a:extLst>
              </p:cNvPr>
              <p:cNvSpPr txBox="1"/>
              <p:nvPr/>
            </p:nvSpPr>
            <p:spPr>
              <a:xfrm>
                <a:off x="5009169" y="5279523"/>
                <a:ext cx="1668727" cy="1709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A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B=4</a:t>
                </a:r>
              </a:p>
              <a:p>
                <a:r>
                  <a:rPr lang="es-A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C=0</a:t>
                </a:r>
              </a:p>
              <a:p>
                <a:r>
                  <a:rPr lang="es-A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</a:t>
                </a:r>
                <a:r>
                  <a:rPr lang="es-AR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1296023-0B51-4933-9E99-FE5EA539B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169" y="5279523"/>
                <a:ext cx="1668727" cy="1709122"/>
              </a:xfrm>
              <a:prstGeom prst="rect">
                <a:avLst/>
              </a:prstGeom>
              <a:blipFill>
                <a:blip r:embed="rId4"/>
                <a:stretch>
                  <a:fillRect l="-32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145652DD-0254-4BDA-9FD3-1E798B7A4505}"/>
              </a:ext>
            </a:extLst>
          </p:cNvPr>
          <p:cNvSpPr txBox="1"/>
          <p:nvPr/>
        </p:nvSpPr>
        <p:spPr>
          <a:xfrm>
            <a:off x="6444208" y="6040814"/>
            <a:ext cx="1251946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A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Periodo: </a:t>
            </a:r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B=4</a:t>
            </a:r>
          </a:p>
          <a:p>
            <a:endParaRPr lang="es-AR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2D02BC9-8E75-4F90-9030-6892C3B3BEBF}"/>
              </a:ext>
            </a:extLst>
          </p:cNvPr>
          <p:cNvSpPr txBox="1"/>
          <p:nvPr/>
        </p:nvSpPr>
        <p:spPr>
          <a:xfrm>
            <a:off x="179512" y="222807"/>
            <a:ext cx="8460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i="0" u="none" strike="noStrike" baseline="0" dirty="0">
                <a:solidFill>
                  <a:srgbClr val="0070C0"/>
                </a:solidFill>
              </a:rPr>
              <a:t>FUNCIONES TRIGONOMÉTRICAS</a:t>
            </a:r>
          </a:p>
        </p:txBody>
      </p:sp>
    </p:spTree>
    <p:extLst>
      <p:ext uri="{BB962C8B-B14F-4D97-AF65-F5344CB8AC3E}">
        <p14:creationId xmlns:p14="http://schemas.microsoft.com/office/powerpoint/2010/main" val="113959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2849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656150"/>
            <a:ext cx="4254500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2C189A9-788F-4AAE-A2CC-2711C8CDE412}"/>
              </a:ext>
            </a:extLst>
          </p:cNvPr>
          <p:cNvSpPr txBox="1">
            <a:spLocks/>
          </p:cNvSpPr>
          <p:nvPr/>
        </p:nvSpPr>
        <p:spPr>
          <a:xfrm>
            <a:off x="782723" y="873940"/>
            <a:ext cx="3789277" cy="103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sng" strike="noStrike" kern="1200" cap="all" spc="6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Batang" panose="02030600000101010101" pitchFamily="18" charset="-127"/>
                <a:cs typeface="+mj-cs"/>
              </a:rPr>
              <a:t>CÁLCULO i</a:t>
            </a:r>
            <a:endParaRPr kumimoji="0" lang="en-US" sz="3100" b="0" i="0" u="sng" strike="noStrike" kern="1200" cap="all" spc="60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Batang" panose="02030600000101010101" pitchFamily="18" charset="-127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783771" y="2524721"/>
            <a:ext cx="4264056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/>
              </a:rPr>
              <a:t>5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1800" b="1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FUNCIONES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+mn-ea"/>
                <a:cs typeface="+mn-cs"/>
              </a:rPr>
              <a:t>Función </a:t>
            </a:r>
            <a:r>
              <a:rPr lang="es-MX" dirty="0">
                <a:solidFill>
                  <a:prstClr val="black"/>
                </a:solidFill>
                <a:latin typeface="CIDFont+F1"/>
              </a:rPr>
              <a:t>trigonométrica</a:t>
            </a:r>
          </a:p>
          <a:p>
            <a:pPr marL="114300"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II: </a:t>
            </a:r>
            <a:r>
              <a:rPr kumimoji="0" lang="en-US" sz="1800" b="1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LIMITE Y CONTINUIDAD</a:t>
            </a:r>
            <a:endParaRPr lang="es-MX" dirty="0">
              <a:solidFill>
                <a:prstClr val="black"/>
              </a:solidFill>
              <a:latin typeface="CIDFont+F1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puntual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7224" y="608401"/>
            <a:ext cx="3478126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7869" y="1875422"/>
            <a:ext cx="3167439" cy="316743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9224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 hidden="1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D4AEF59-F28E-467C-9EA3-92D1CFAD475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6" name="Objeto 45">
            <a:extLst>
              <a:ext uri="{FF2B5EF4-FFF2-40B4-BE49-F238E27FC236}">
                <a16:creationId xmlns:a16="http://schemas.microsoft.com/office/drawing/2014/main" id="{959D7F43-691E-4934-B31C-7EE701746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1950" y="4941168"/>
          <a:ext cx="2565797" cy="10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421440" imgH="1440360" progId="PBrush">
                  <p:embed/>
                </p:oleObj>
              </mc:Choice>
              <mc:Fallback>
                <p:oleObj name="Bitmap Image" r:id="rId4" imgW="3421440" imgH="1440360" progId="PBrush">
                  <p:embed/>
                  <p:pic>
                    <p:nvPicPr>
                      <p:cNvPr id="46" name="Objeto 45">
                        <a:extLst>
                          <a:ext uri="{FF2B5EF4-FFF2-40B4-BE49-F238E27FC236}">
                            <a16:creationId xmlns:a16="http://schemas.microsoft.com/office/drawing/2014/main" id="{959D7F43-691E-4934-B31C-7EE701746F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1950" y="4941168"/>
                        <a:ext cx="2565797" cy="1079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41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02285" y="912012"/>
            <a:ext cx="6927525" cy="770949"/>
          </a:xfrm>
        </p:spPr>
        <p:txBody>
          <a:bodyPr anchor="b">
            <a:normAutofit fontScale="90000"/>
          </a:bodyPr>
          <a:lstStyle/>
          <a:p>
            <a:r>
              <a:rPr lang="es-AR" sz="3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CLASE 5  - 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LIMITE Y CONTINUIDAD</a:t>
            </a:r>
            <a:br>
              <a:rPr lang="es-MX" sz="1600" dirty="0">
                <a:solidFill>
                  <a:prstClr val="black"/>
                </a:solidFill>
                <a:latin typeface="CIDFont+F1"/>
              </a:rPr>
            </a:br>
            <a:br>
              <a:rPr lang="en-US" sz="3200" b="1" dirty="0">
                <a:solidFill>
                  <a:srgbClr val="002060"/>
                </a:solidFill>
              </a:rPr>
            </a:br>
            <a:endParaRPr lang="es-AR" sz="3200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4000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AR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puntual</a:t>
            </a:r>
          </a:p>
          <a:p>
            <a:pPr marL="114300" indent="0" defTabSz="914400">
              <a:spcBef>
                <a:spcPts val="1000"/>
              </a:spcBef>
              <a:buClr>
                <a:srgbClr val="4472C4"/>
              </a:buClr>
              <a:buNone/>
              <a:defRPr/>
            </a:pP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622288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6E061B0-390D-45F6-9D76-ABDEED6177C4}"/>
              </a:ext>
            </a:extLst>
          </p:cNvPr>
          <p:cNvSpPr txBox="1"/>
          <p:nvPr/>
        </p:nvSpPr>
        <p:spPr>
          <a:xfrm>
            <a:off x="179512" y="836712"/>
            <a:ext cx="86409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000" b="0" i="0" u="none" strike="noStrike" baseline="0" dirty="0">
                <a:latin typeface="TimesNewRomanPS"/>
              </a:rPr>
              <a:t>Usaremos el concepto de límites para describir la forma en que varía una función </a:t>
            </a:r>
            <a:r>
              <a:rPr lang="es-AR" sz="2000" b="0" i="1" u="none" strike="noStrike" baseline="0" dirty="0">
                <a:latin typeface="TimesNewRomanPS-Italic"/>
              </a:rPr>
              <a:t>f(x)</a:t>
            </a:r>
            <a:r>
              <a:rPr lang="es-AR" sz="2000" b="0" i="0" u="none" strike="noStrike" baseline="0" dirty="0">
                <a:latin typeface="TimesNewRomanPS"/>
              </a:rPr>
              <a:t>. Algunas funciones varían continuamente; los cambios pequeños en </a:t>
            </a:r>
            <a:r>
              <a:rPr lang="es-AR" sz="2000" b="0" i="1" u="none" strike="noStrike" baseline="0" dirty="0">
                <a:latin typeface="TimesNewRomanPS-Italic"/>
              </a:rPr>
              <a:t>x </a:t>
            </a:r>
            <a:r>
              <a:rPr lang="es-AR" sz="2000" b="0" u="none" strike="noStrike" baseline="0" dirty="0">
                <a:latin typeface="TimesNewRomanPS-Italic"/>
              </a:rPr>
              <a:t>pueden</a:t>
            </a:r>
            <a:r>
              <a:rPr lang="es-AR" sz="2000" b="0" i="1" u="none" strike="noStrike" baseline="0" dirty="0">
                <a:latin typeface="TimesNewRomanPS-Italic"/>
              </a:rPr>
              <a:t> </a:t>
            </a:r>
            <a:r>
              <a:rPr lang="es-AR" sz="2000" b="0" i="0" u="none" strike="noStrike" baseline="0" dirty="0">
                <a:latin typeface="TimesNewRomanPS"/>
              </a:rPr>
              <a:t>producir ligeras modificaciones en ƒ(</a:t>
            </a:r>
            <a:r>
              <a:rPr lang="es-AR" sz="2000" b="0" i="1" u="none" strike="noStrike" baseline="0" dirty="0">
                <a:latin typeface="TimesNewRomanPS-Italic"/>
              </a:rPr>
              <a:t>x</a:t>
            </a:r>
            <a:r>
              <a:rPr lang="es-AR" sz="2000" b="0" i="0" u="none" strike="noStrike" baseline="0" dirty="0">
                <a:latin typeface="TimesNewRomanPS"/>
              </a:rPr>
              <a:t>). Otras funciones pueden tener valores que saltan o que cambian con brusquedad.</a:t>
            </a:r>
          </a:p>
          <a:p>
            <a:pPr algn="l"/>
            <a:r>
              <a:rPr lang="es-AR" sz="2000" b="1" i="0" u="none" strike="noStrike" baseline="0" dirty="0">
                <a:latin typeface="TimesNewRomanPS"/>
              </a:rPr>
              <a:t>El concepto de límite nos proporciona un método preciso para distinguir entre estos comportamientos.</a:t>
            </a:r>
            <a:endParaRPr lang="es-AR" sz="20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078B58-73F8-4229-ACB8-F604B6F6EB92}"/>
              </a:ext>
            </a:extLst>
          </p:cNvPr>
          <p:cNvSpPr txBox="1"/>
          <p:nvPr/>
        </p:nvSpPr>
        <p:spPr>
          <a:xfrm>
            <a:off x="179512" y="222807"/>
            <a:ext cx="8460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rgbClr val="0070C0"/>
                </a:solidFill>
              </a:rPr>
              <a:t>LIMITE PUNTUAL</a:t>
            </a:r>
            <a:endParaRPr lang="es-AR" sz="2400" b="1" i="0" u="none" strike="noStrike" baseline="0" dirty="0">
              <a:solidFill>
                <a:srgbClr val="0070C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80346EF-6275-4E9A-A8B5-0C963FD2D125}"/>
              </a:ext>
            </a:extLst>
          </p:cNvPr>
          <p:cNvSpPr txBox="1"/>
          <p:nvPr/>
        </p:nvSpPr>
        <p:spPr>
          <a:xfrm>
            <a:off x="179512" y="292794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Razón de cambio y límites:</a:t>
            </a:r>
            <a:endParaRPr lang="es-A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4DDDD26-1509-452A-B5EF-D3D0F3CC1359}"/>
              </a:ext>
            </a:extLst>
          </p:cNvPr>
          <p:cNvSpPr txBox="1"/>
          <p:nvPr/>
        </p:nvSpPr>
        <p:spPr>
          <a:xfrm>
            <a:off x="179512" y="3400256"/>
            <a:ext cx="8460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0" i="0" u="none" strike="noStrike" baseline="0" dirty="0">
                <a:latin typeface="TimesNewRomanPS"/>
              </a:rPr>
              <a:t>La </a:t>
            </a:r>
            <a:r>
              <a:rPr lang="es-AR" sz="1800" b="1" i="0" u="none" strike="noStrike" baseline="0" dirty="0">
                <a:latin typeface="TimesNewRomanPS-Bold"/>
              </a:rPr>
              <a:t>velocidad promedio </a:t>
            </a:r>
            <a:r>
              <a:rPr lang="es-AR" sz="1800" b="0" i="0" u="none" strike="noStrike" baseline="0" dirty="0">
                <a:latin typeface="TimesNewRomanPS"/>
              </a:rPr>
              <a:t>que tiene un cuerpo en movimiento durante un intervalo de tiempo, se encuentra al dividir la distancia recorrida entre el lapso de tiempo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2E1264F-DCC2-4B1F-AD69-F5B0CFE3A930}"/>
                  </a:ext>
                </a:extLst>
              </p:cNvPr>
              <p:cNvSpPr txBox="1"/>
              <p:nvPr/>
            </p:nvSpPr>
            <p:spPr>
              <a:xfrm>
                <a:off x="7678613" y="3723421"/>
                <a:ext cx="961331" cy="5336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AR" sz="2400" dirty="0"/>
                  <a:t>V=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A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s-AR" sz="2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2E1264F-DCC2-4B1F-AD69-F5B0CFE3A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613" y="3723421"/>
                <a:ext cx="961331" cy="533672"/>
              </a:xfrm>
              <a:prstGeom prst="rect">
                <a:avLst/>
              </a:prstGeom>
              <a:blipFill>
                <a:blip r:embed="rId2"/>
                <a:stretch>
                  <a:fillRect l="-19745" t="-2299" b="-1954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A17307C5-80D0-4AC1-BB6D-47F073569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0" y="4726579"/>
            <a:ext cx="8653522" cy="18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7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4109787-4103-4D0D-BFEB-258DCBFCD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9" y="836712"/>
            <a:ext cx="8416473" cy="371281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8439191-B961-45E4-BD6D-FAC5852B80E2}"/>
              </a:ext>
            </a:extLst>
          </p:cNvPr>
          <p:cNvSpPr txBox="1"/>
          <p:nvPr/>
        </p:nvSpPr>
        <p:spPr>
          <a:xfrm>
            <a:off x="179512" y="222807"/>
            <a:ext cx="8460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rgbClr val="0070C0"/>
                </a:solidFill>
              </a:rPr>
              <a:t>LIMITE PUNTUAL</a:t>
            </a:r>
            <a:endParaRPr lang="es-AR" sz="2400" b="1" i="0" u="none" strike="noStrike" baseline="0" dirty="0">
              <a:solidFill>
                <a:srgbClr val="0070C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7AC3A2-A946-4F74-8B52-8904C632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40" y="4869160"/>
            <a:ext cx="8208912" cy="15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51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BA1CA8-2861-486B-8295-D72E3931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76695"/>
            <a:ext cx="3982367" cy="52665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6FDFC0-57EC-404D-AAEA-AA0FF70E3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772816"/>
            <a:ext cx="2979931" cy="12212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C79ED6-1581-4751-97A7-B685980A8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869" y="3645024"/>
            <a:ext cx="4947131" cy="96276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85480BF-BC15-45CC-915C-ADD5411EDCE3}"/>
              </a:ext>
            </a:extLst>
          </p:cNvPr>
          <p:cNvSpPr txBox="1"/>
          <p:nvPr/>
        </p:nvSpPr>
        <p:spPr>
          <a:xfrm>
            <a:off x="179512" y="222807"/>
            <a:ext cx="8460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rgbClr val="0070C0"/>
                </a:solidFill>
              </a:rPr>
              <a:t>LIMITE PUNTUAL</a:t>
            </a:r>
            <a:endParaRPr lang="es-AR" sz="2400" b="1" i="0" u="none" strike="noStrike" baseline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83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512" y="548680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AR" b="1" dirty="0">
                <a:solidFill>
                  <a:srgbClr val="21242C"/>
                </a:solidFill>
                <a:latin typeface="Lato"/>
              </a:rPr>
              <a:t>La línea media de funciones sinusoidales a partir de sus gráficas</a:t>
            </a:r>
            <a:endParaRPr lang="es-AR" b="1" i="0" dirty="0">
              <a:solidFill>
                <a:srgbClr val="21242C"/>
              </a:solidFill>
              <a:effectLst/>
              <a:latin typeface="Lato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39552" y="1052736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hlinkClick r:id="rId2"/>
              </a:rPr>
              <a:t>https://es.khanacademy.org/math/algebra2/x2ec2f6f830c9fb89:trig/x2ec2f6f830c9fb89:amp-mid-period/e/midline-of-trig-functions</a:t>
            </a:r>
            <a:endParaRPr lang="es-AR" dirty="0"/>
          </a:p>
          <a:p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467544" y="1949286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AR" b="1" dirty="0">
                <a:solidFill>
                  <a:srgbClr val="21242C"/>
                </a:solidFill>
                <a:latin typeface="Lato"/>
              </a:rPr>
              <a:t>La amplitud de funciones sinusoidales a partir de sus gráficas</a:t>
            </a:r>
            <a:endParaRPr lang="es-AR" b="1" i="0" dirty="0">
              <a:solidFill>
                <a:srgbClr val="21242C"/>
              </a:solidFill>
              <a:effectLst/>
              <a:latin typeface="Lato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7544" y="2329999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hlinkClick r:id="rId3"/>
              </a:rPr>
              <a:t>https://es.khanacademy.org/math/algebra2/x2ec2f6f830c9fb89:trig/x2ec2f6f830c9fb89:amp-mid-period/e/amplitude-of-trig-functions</a:t>
            </a:r>
            <a:endParaRPr lang="es-AR" dirty="0"/>
          </a:p>
          <a:p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467544" y="3607262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hlinkClick r:id="rId4"/>
              </a:rPr>
              <a:t>https://es.khanacademy.org/math/algebra2/x2ec2f6f830c9fb89:trig/x2ec2f6f830c9fb89:amp-mid-period/e/period-of-trig-functions</a:t>
            </a:r>
            <a:endParaRPr lang="es-AR" dirty="0"/>
          </a:p>
          <a:p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392115" y="3165226"/>
            <a:ext cx="7639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AR" b="1" dirty="0">
                <a:solidFill>
                  <a:srgbClr val="21242C"/>
                </a:solidFill>
                <a:latin typeface="Lato"/>
              </a:rPr>
              <a:t>El periodo de funciones sinusoidales a partir de sus gráficas</a:t>
            </a:r>
            <a:endParaRPr lang="es-AR" b="1" i="0" dirty="0">
              <a:solidFill>
                <a:srgbClr val="21242C"/>
              </a:solidFill>
              <a:effectLst/>
              <a:latin typeface="Lato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83568" y="4395172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AR" b="1" dirty="0">
                <a:solidFill>
                  <a:srgbClr val="21242C"/>
                </a:solidFill>
                <a:latin typeface="Lato"/>
              </a:rPr>
              <a:t>Clasifica discontinuidades</a:t>
            </a:r>
            <a:endParaRPr lang="es-AR" b="1" i="0" dirty="0">
              <a:solidFill>
                <a:srgbClr val="21242C"/>
              </a:solidFill>
              <a:effectLst/>
              <a:latin typeface="Lato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92114" y="4860234"/>
            <a:ext cx="8500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hlinkClick r:id="rId5"/>
              </a:rPr>
              <a:t>https://es.khanacademy.org/math/ap-calculus-ab/ab-limits-new/ab-1-10/e/analyzing-discontinuities-graphical</a:t>
            </a:r>
            <a:endParaRPr lang="es-AR" dirty="0"/>
          </a:p>
          <a:p>
            <a:endParaRPr lang="es-AR" dirty="0"/>
          </a:p>
        </p:txBody>
      </p:sp>
      <p:sp>
        <p:nvSpPr>
          <p:cNvPr id="12" name="Rectángulo 11"/>
          <p:cNvSpPr/>
          <p:nvPr/>
        </p:nvSpPr>
        <p:spPr>
          <a:xfrm>
            <a:off x="-396552" y="5548956"/>
            <a:ext cx="7236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AR" b="1" dirty="0">
                <a:solidFill>
                  <a:srgbClr val="21242C"/>
                </a:solidFill>
                <a:latin typeface="Lato"/>
              </a:rPr>
              <a:t>Continuidad en un punto (algebraicamente)</a:t>
            </a:r>
            <a:endParaRPr lang="es-AR" b="1" i="0" dirty="0">
              <a:solidFill>
                <a:srgbClr val="21242C"/>
              </a:solidFill>
              <a:effectLst/>
              <a:latin typeface="Lato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67544" y="6010621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hlinkClick r:id="rId6"/>
              </a:rPr>
              <a:t>https</a:t>
            </a:r>
            <a:r>
              <a:rPr lang="es-AR">
                <a:hlinkClick r:id="rId6"/>
              </a:rPr>
              <a:t>://es.khanacademy.org/math/ap-calculus-ab/ab-limits-new/ab-1-11/e/continuity-at-a-point-algebraic</a:t>
            </a:r>
            <a:endParaRPr lang="es-AR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4403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529176" y="927267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MX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BIBLIOGRAFÍA:</a:t>
            </a:r>
            <a:endParaRPr lang="es-AR" sz="16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0352" y="12252"/>
            <a:ext cx="1689994" cy="1689994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AEF59-F28E-467C-9EA3-92D1CFAD4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876BCD-D22D-4CEC-810A-81A609C609AD}"/>
              </a:ext>
            </a:extLst>
          </p:cNvPr>
          <p:cNvSpPr txBox="1"/>
          <p:nvPr/>
        </p:nvSpPr>
        <p:spPr>
          <a:xfrm>
            <a:off x="496387" y="1742987"/>
            <a:ext cx="812071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Básica </a:t>
            </a:r>
            <a:endParaRPr lang="es-A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STEWART, J., ROMO M., J. H., FILIO LÓPEZ, E., y ROBLES BERNAL, M. </a:t>
            </a:r>
            <a:r>
              <a:rPr lang="es-MX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Cálculo</a:t>
            </a:r>
            <a:r>
              <a:rPr lang="es-MX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una variable: conceptos y contextos. </a:t>
            </a: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Cuarta edición. </a:t>
            </a:r>
            <a:r>
              <a:rPr lang="es-MX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México</a:t>
            </a: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D. F., Cengage </a:t>
            </a:r>
            <a:r>
              <a:rPr lang="es-MX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2010, 554p. ISBN: 978-607-481-238-1.</a:t>
            </a:r>
          </a:p>
          <a:p>
            <a:pPr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THOMAS, G. </a:t>
            </a:r>
            <a:r>
              <a:rPr lang="es-MX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Cálculo</a:t>
            </a:r>
            <a:r>
              <a:rPr lang="es-MX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una variable</a:t>
            </a: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Duodécima edición. Naucalpan de Juárez, Estado de México: Pearson, 2010, 800p. ISBN: 978-607-32-0164-3.</a:t>
            </a:r>
          </a:p>
          <a:p>
            <a:pPr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https://es.khanacademy.org/</a:t>
            </a: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019837-F7EE-4E00-BFC8-B2C2AE1FF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4314315"/>
            <a:ext cx="1549350" cy="20282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964139-95F3-4F56-85EC-AAA64145D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438" y="4314315"/>
            <a:ext cx="1478952" cy="1981706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531B643-9C2B-4E33-98B0-01DBA861A7BF}"/>
              </a:ext>
            </a:extLst>
          </p:cNvPr>
          <p:cNvSpPr txBox="1">
            <a:spLocks/>
          </p:cNvSpPr>
          <p:nvPr/>
        </p:nvSpPr>
        <p:spPr>
          <a:xfrm>
            <a:off x="2915816" y="260648"/>
            <a:ext cx="2448272" cy="91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AR" b="1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I</a:t>
            </a:r>
            <a:endParaRPr lang="es-AR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95245" y="622534"/>
            <a:ext cx="6927525" cy="1188950"/>
          </a:xfrm>
        </p:spPr>
        <p:txBody>
          <a:bodyPr anchor="b">
            <a:normAutofit/>
          </a:bodyPr>
          <a:lstStyle/>
          <a:p>
            <a:r>
              <a:rPr lang="es-AR" sz="3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CLASE 5  - </a:t>
            </a:r>
            <a:r>
              <a:rPr lang="en-US" sz="3200" b="1" dirty="0">
                <a:solidFill>
                  <a:srgbClr val="002060"/>
                </a:solidFill>
              </a:rPr>
              <a:t> FUNCIONES</a:t>
            </a:r>
            <a:br>
              <a:rPr lang="en-US" sz="3200" b="1" dirty="0">
                <a:solidFill>
                  <a:srgbClr val="002060"/>
                </a:solidFill>
              </a:rPr>
            </a:br>
            <a:endParaRPr lang="es-AR" sz="3200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457200" indent="-342900" defTabSz="914400">
              <a:spcBef>
                <a:spcPts val="1000"/>
              </a:spcBef>
              <a:buClr>
                <a:srgbClr val="4472C4"/>
              </a:buClr>
              <a:buFont typeface="Wingdings" panose="05000000000000000000" pitchFamily="2" charset="2"/>
              <a:buChar char="ü"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Función </a:t>
            </a:r>
            <a:r>
              <a:rPr lang="es-MX" sz="2000" dirty="0">
                <a:solidFill>
                  <a:prstClr val="black"/>
                </a:solidFill>
                <a:latin typeface="CIDFont+F1"/>
              </a:rPr>
              <a:t>trigonométrica</a:t>
            </a:r>
          </a:p>
          <a:p>
            <a:pPr marL="457200" indent="-342900" defTabSz="914400">
              <a:spcBef>
                <a:spcPts val="1000"/>
              </a:spcBef>
              <a:buClr>
                <a:srgbClr val="4472C4"/>
              </a:buClr>
              <a:buFont typeface="Wingdings" panose="05000000000000000000" pitchFamily="2" charset="2"/>
              <a:buChar char="ü"/>
              <a:defRPr/>
            </a:pP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37608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35A12B8-F171-4937-AB2C-A7605C6FFCA4}"/>
              </a:ext>
            </a:extLst>
          </p:cNvPr>
          <p:cNvSpPr txBox="1"/>
          <p:nvPr/>
        </p:nvSpPr>
        <p:spPr>
          <a:xfrm>
            <a:off x="467544" y="476672"/>
            <a:ext cx="84604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i="0" u="none" strike="noStrike" baseline="0" dirty="0">
                <a:solidFill>
                  <a:srgbClr val="0070C0"/>
                </a:solidFill>
              </a:rPr>
              <a:t>FUNCIONES TRIGONOMÉTRICAS</a:t>
            </a:r>
          </a:p>
          <a:p>
            <a:pPr algn="l"/>
            <a:r>
              <a:rPr lang="es-AR" sz="1800" b="0" i="0" u="none" strike="noStrike" baseline="0" dirty="0">
                <a:latin typeface="TimesNewRomanPS"/>
              </a:rPr>
              <a:t>Las funciones trigonométricas son importantes, porque son periódicas o se repiten y, por lo tanto, éstas modelan muchos procesos naturales periódicos.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0CE524A-1123-40A4-9759-11BD189A5D30}"/>
              </a:ext>
            </a:extLst>
          </p:cNvPr>
          <p:cNvSpPr txBox="1"/>
          <p:nvPr/>
        </p:nvSpPr>
        <p:spPr>
          <a:xfrm>
            <a:off x="467544" y="16288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i="0" u="none" strike="noStrike" baseline="0" dirty="0">
                <a:solidFill>
                  <a:srgbClr val="0070C0"/>
                </a:solidFill>
                <a:latin typeface="OfficinaSans-Bold"/>
              </a:rPr>
              <a:t>Medición de los ángulos en radianes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B2014F7-D290-4155-9DBA-DFE74EB95FEC}"/>
              </a:ext>
            </a:extLst>
          </p:cNvPr>
          <p:cNvSpPr txBox="1"/>
          <p:nvPr/>
        </p:nvSpPr>
        <p:spPr>
          <a:xfrm>
            <a:off x="466092" y="1967709"/>
            <a:ext cx="7922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AR" sz="1800" b="0" i="0" u="none" strike="noStrike" baseline="0" dirty="0">
                <a:latin typeface="TimesNewRomanPS"/>
              </a:rPr>
              <a:t>Como la circunferencia del círculo es 2</a:t>
            </a:r>
            <a:r>
              <a:rPr lang="el-G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s-AR" sz="1800" b="0" i="0" u="none" strike="noStrike" baseline="0" dirty="0">
                <a:latin typeface="TimesNewRomanPS"/>
              </a:rPr>
              <a:t> y una revolución completa del círculo equivale a 360º, la relación entre radianes y grados está dada por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0C6666-E263-4898-BF1B-1A6BD214DC23}"/>
              </a:ext>
            </a:extLst>
          </p:cNvPr>
          <p:cNvSpPr txBox="1"/>
          <p:nvPr/>
        </p:nvSpPr>
        <p:spPr>
          <a:xfrm>
            <a:off x="3465004" y="2768283"/>
            <a:ext cx="221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s-AR" sz="1800" b="1" i="0" u="none" strike="noStrike" baseline="0" dirty="0">
                <a:latin typeface="Grk2k"/>
              </a:rPr>
              <a:t> </a:t>
            </a:r>
            <a:r>
              <a:rPr lang="es-AR" sz="1800" b="1" i="0" u="none" strike="noStrike" baseline="0" dirty="0">
                <a:latin typeface="TimesNewRomanPS"/>
              </a:rPr>
              <a:t>radianes </a:t>
            </a:r>
            <a:r>
              <a:rPr lang="es-AR" sz="1800" b="1" i="0" u="none" strike="noStrike" baseline="0" dirty="0">
                <a:latin typeface="Optr2k"/>
              </a:rPr>
              <a:t>= </a:t>
            </a:r>
            <a:r>
              <a:rPr lang="es-AR" sz="1800" b="1" i="0" u="none" strike="noStrike" baseline="0" dirty="0">
                <a:latin typeface="TimesNewRomanPS"/>
              </a:rPr>
              <a:t>180°</a:t>
            </a:r>
            <a:endParaRPr lang="es-AR"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156F6FA-03D4-4FCB-9B58-2A978836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0" y="3355862"/>
            <a:ext cx="4522124" cy="279384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D91E7DF-3E18-4DCD-B479-8FFCDCE4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644" y="3680815"/>
            <a:ext cx="4154332" cy="27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22B336E-817E-4BE5-ADF4-EB2F448D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2" y="908720"/>
            <a:ext cx="8878215" cy="43976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A008734-E3EC-4234-B878-010511E2C1E6}"/>
              </a:ext>
            </a:extLst>
          </p:cNvPr>
          <p:cNvSpPr txBox="1"/>
          <p:nvPr/>
        </p:nvSpPr>
        <p:spPr>
          <a:xfrm>
            <a:off x="467544" y="476672"/>
            <a:ext cx="8460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i="0" u="none" strike="noStrike" baseline="0" dirty="0">
                <a:solidFill>
                  <a:srgbClr val="0070C0"/>
                </a:solidFill>
              </a:rPr>
              <a:t>FUNCIONES TRIGONOMÉTRICAS</a:t>
            </a:r>
          </a:p>
        </p:txBody>
      </p:sp>
    </p:spTree>
    <p:extLst>
      <p:ext uri="{BB962C8B-B14F-4D97-AF65-F5344CB8AC3E}">
        <p14:creationId xmlns:p14="http://schemas.microsoft.com/office/powerpoint/2010/main" val="318541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6DEBCDD-0587-4E29-B601-668B211A1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80" y="532711"/>
            <a:ext cx="5076312" cy="329123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00B4A43-9DDB-4CFF-BEAA-59C39D12A37E}"/>
              </a:ext>
            </a:extLst>
          </p:cNvPr>
          <p:cNvSpPr txBox="1"/>
          <p:nvPr/>
        </p:nvSpPr>
        <p:spPr>
          <a:xfrm>
            <a:off x="755576" y="836712"/>
            <a:ext cx="5616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OfficinaSans-Bold"/>
              </a:rPr>
              <a:t>Las seis funciones trigonométricas básicas</a:t>
            </a:r>
            <a:endParaRPr lang="es-AR" sz="2000" dirty="0">
              <a:solidFill>
                <a:srgbClr val="0070C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FBDFEC1-6F2B-46DC-8E97-FC603EDF3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8" y="4081689"/>
            <a:ext cx="3819042" cy="25809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0801922-2E63-41CA-A0B4-BE2748DD0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719" y="4040765"/>
            <a:ext cx="4888443" cy="262182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725B108-697A-41BD-9B24-E50104657C98}"/>
              </a:ext>
            </a:extLst>
          </p:cNvPr>
          <p:cNvSpPr txBox="1"/>
          <p:nvPr/>
        </p:nvSpPr>
        <p:spPr>
          <a:xfrm>
            <a:off x="23838" y="122405"/>
            <a:ext cx="8460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i="0" u="none" strike="noStrike" baseline="0" dirty="0">
                <a:solidFill>
                  <a:srgbClr val="0070C0"/>
                </a:solidFill>
              </a:rPr>
              <a:t>FUNCIONES TRIGONOMÉTRICAS</a:t>
            </a:r>
          </a:p>
        </p:txBody>
      </p:sp>
    </p:spTree>
    <p:extLst>
      <p:ext uri="{BB962C8B-B14F-4D97-AF65-F5344CB8AC3E}">
        <p14:creationId xmlns:p14="http://schemas.microsoft.com/office/powerpoint/2010/main" val="79732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592CF4C-0991-490A-A3B5-33960B4E4B9D}"/>
              </a:ext>
            </a:extLst>
          </p:cNvPr>
          <p:cNvSpPr txBox="1"/>
          <p:nvPr/>
        </p:nvSpPr>
        <p:spPr>
          <a:xfrm>
            <a:off x="467544" y="705272"/>
            <a:ext cx="698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OfficinaSans-Bold"/>
              </a:rPr>
              <a:t>Periodicidad y gráficas de las funciones trigonométricas</a:t>
            </a:r>
            <a:endParaRPr lang="es-AR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4719E28-51EC-43C3-98CF-403563B71283}"/>
                  </a:ext>
                </a:extLst>
              </p:cNvPr>
              <p:cNvSpPr txBox="1"/>
              <p:nvPr/>
            </p:nvSpPr>
            <p:spPr>
              <a:xfrm>
                <a:off x="467544" y="1124744"/>
                <a:ext cx="792088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Periodo de una función trigonométrica: </a:t>
                </a:r>
                <a:r>
                  <a:rPr lang="es-AR" b="0" i="0" dirty="0">
                    <a:solidFill>
                      <a:srgbClr val="040C28"/>
                    </a:solidFill>
                    <a:effectLst/>
                    <a:latin typeface="Google Sans"/>
                  </a:rPr>
                  <a:t>Representa la medida del ángulo en el cual la gráfica completa un ciclo</a:t>
                </a:r>
                <a14:m>
                  <m:oMath xmlns:m="http://schemas.openxmlformats.org/officeDocument/2006/math">
                    <m:r>
                      <a:rPr lang="es-AR" b="0" i="0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𝑝𝑎𝑟𝑎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𝑠𝑒𝑛𝑜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𝑐𝑜𝑠𝑒𝑛𝑜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𝑠𝑒𝑐𝑎𝑛𝑡𝑒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𝑐𝑜𝑠𝑒𝑐𝑎𝑛𝑡𝑒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 2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AR" dirty="0"/>
                  <a:t>).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4719E28-51EC-43C3-98CF-403563B7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24744"/>
                <a:ext cx="7920880" cy="646331"/>
              </a:xfrm>
              <a:prstGeom prst="rect">
                <a:avLst/>
              </a:prstGeom>
              <a:blipFill>
                <a:blip r:embed="rId2"/>
                <a:stretch>
                  <a:fillRect l="-693" t="-5660" r="-770" b="-141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105BC0D8-AF5F-4067-AE85-B400EF6084C0}"/>
              </a:ext>
            </a:extLst>
          </p:cNvPr>
          <p:cNvSpPr txBox="1"/>
          <p:nvPr/>
        </p:nvSpPr>
        <p:spPr>
          <a:xfrm>
            <a:off x="856050" y="223807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Función Seno: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3A2E5E-88B9-4053-8B32-209A3D54BFF6}"/>
              </a:ext>
            </a:extLst>
          </p:cNvPr>
          <p:cNvSpPr txBox="1"/>
          <p:nvPr/>
        </p:nvSpPr>
        <p:spPr>
          <a:xfrm>
            <a:off x="5407630" y="2018657"/>
            <a:ext cx="34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Función Cosecante: </a:t>
            </a:r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=1/sen x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8AEEC5C-12C3-4CD5-9F75-10EE70518852}"/>
              </a:ext>
            </a:extLst>
          </p:cNvPr>
          <p:cNvSpPr txBox="1"/>
          <p:nvPr/>
        </p:nvSpPr>
        <p:spPr>
          <a:xfrm>
            <a:off x="341784" y="175498"/>
            <a:ext cx="8460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i="0" u="none" strike="noStrike" baseline="0" dirty="0">
                <a:solidFill>
                  <a:srgbClr val="0070C0"/>
                </a:solidFill>
              </a:rPr>
              <a:t>FUNCIONES TRIGONOMÉTRICAS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96E64D-E1E1-419A-A7B2-475AF0503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98" y="2708920"/>
            <a:ext cx="4383105" cy="38164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51A1E29-7286-4490-B085-E6ECEA066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839" y="2699201"/>
            <a:ext cx="3813373" cy="39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2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592CF4C-0991-490A-A3B5-33960B4E4B9D}"/>
              </a:ext>
            </a:extLst>
          </p:cNvPr>
          <p:cNvSpPr txBox="1"/>
          <p:nvPr/>
        </p:nvSpPr>
        <p:spPr>
          <a:xfrm>
            <a:off x="462042" y="677107"/>
            <a:ext cx="698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OfficinaSans-Bold"/>
              </a:rPr>
              <a:t>Periodicidad y gráficas de las funciones trigonométricas</a:t>
            </a:r>
            <a:endParaRPr lang="es-AR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4719E28-51EC-43C3-98CF-403563B71283}"/>
                  </a:ext>
                </a:extLst>
              </p:cNvPr>
              <p:cNvSpPr txBox="1"/>
              <p:nvPr/>
            </p:nvSpPr>
            <p:spPr>
              <a:xfrm>
                <a:off x="467544" y="1124744"/>
                <a:ext cx="792088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Periodo de una función trigonométrica: </a:t>
                </a:r>
                <a:r>
                  <a:rPr lang="es-AR" b="0" i="0" dirty="0">
                    <a:solidFill>
                      <a:srgbClr val="040C28"/>
                    </a:solidFill>
                    <a:effectLst/>
                    <a:latin typeface="Google Sans"/>
                  </a:rPr>
                  <a:t>Representa la medida del ángulo en el cual la gráfica completa un ciclo</a:t>
                </a:r>
                <a14:m>
                  <m:oMath xmlns:m="http://schemas.openxmlformats.org/officeDocument/2006/math">
                    <m:r>
                      <a:rPr lang="es-AR" b="0" i="0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𝑝𝑎𝑟𝑎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𝑠𝑒𝑛𝑜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𝑐𝑜𝑠𝑒𝑛𝑜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𝑠𝑒𝑐𝑎𝑛𝑡𝑒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𝑐𝑜𝑠𝑒𝑐𝑎𝑛𝑡𝑒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 2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AR" dirty="0"/>
                  <a:t>).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4719E28-51EC-43C3-98CF-403563B7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24744"/>
                <a:ext cx="7920880" cy="646331"/>
              </a:xfrm>
              <a:prstGeom prst="rect">
                <a:avLst/>
              </a:prstGeom>
              <a:blipFill>
                <a:blip r:embed="rId2"/>
                <a:stretch>
                  <a:fillRect l="-693" t="-5660" r="-770" b="-141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105BC0D8-AF5F-4067-AE85-B400EF6084C0}"/>
              </a:ext>
            </a:extLst>
          </p:cNvPr>
          <p:cNvSpPr txBox="1"/>
          <p:nvPr/>
        </p:nvSpPr>
        <p:spPr>
          <a:xfrm>
            <a:off x="806853" y="182933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Función Coseno: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3A2E5E-88B9-4053-8B32-209A3D54BFF6}"/>
              </a:ext>
            </a:extLst>
          </p:cNvPr>
          <p:cNvSpPr txBox="1"/>
          <p:nvPr/>
        </p:nvSpPr>
        <p:spPr>
          <a:xfrm>
            <a:off x="5407630" y="2018657"/>
            <a:ext cx="34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Función Secante: </a:t>
            </a:r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=1/cos x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D1C21E-6388-439B-ABC5-3019328030A7}"/>
              </a:ext>
            </a:extLst>
          </p:cNvPr>
          <p:cNvSpPr txBox="1"/>
          <p:nvPr/>
        </p:nvSpPr>
        <p:spPr>
          <a:xfrm>
            <a:off x="227464" y="155587"/>
            <a:ext cx="8460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i="0" u="none" strike="noStrike" baseline="0" dirty="0">
                <a:solidFill>
                  <a:srgbClr val="0070C0"/>
                </a:solidFill>
              </a:rPr>
              <a:t>FUNCIONES TRIGONOMÉTRICAS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0AA9C10-F344-47C9-834B-9C876F57F00F}"/>
                  </a:ext>
                </a:extLst>
              </p:cNvPr>
              <p:cNvSpPr txBox="1"/>
              <p:nvPr/>
            </p:nvSpPr>
            <p:spPr>
              <a:xfrm>
                <a:off x="1601096" y="6222598"/>
                <a:ext cx="2132507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i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AR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s-AR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s-AR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s-AR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AR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0AA9C10-F344-47C9-834B-9C876F57F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96" y="6222598"/>
                <a:ext cx="2132507" cy="470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BD6DA805-994F-4822-A769-B9E90778F5F8}"/>
              </a:ext>
            </a:extLst>
          </p:cNvPr>
          <p:cNvSpPr txBox="1"/>
          <p:nvPr/>
        </p:nvSpPr>
        <p:spPr>
          <a:xfrm>
            <a:off x="462042" y="6298270"/>
            <a:ext cx="1139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FF"/>
                </a:solidFill>
              </a:rPr>
              <a:t>NOTAR</a:t>
            </a:r>
            <a:r>
              <a:rPr lang="es-AR" dirty="0"/>
              <a:t>: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03C950-AC97-4A64-AC2B-CEA490E05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74" y="2358670"/>
            <a:ext cx="4508961" cy="382609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80F394-681F-40AB-A09A-458C0A849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421" y="2409085"/>
            <a:ext cx="3705394" cy="382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0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592CF4C-0991-490A-A3B5-33960B4E4B9D}"/>
              </a:ext>
            </a:extLst>
          </p:cNvPr>
          <p:cNvSpPr txBox="1"/>
          <p:nvPr/>
        </p:nvSpPr>
        <p:spPr>
          <a:xfrm>
            <a:off x="463711" y="635832"/>
            <a:ext cx="698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OfficinaSans-Bold"/>
              </a:rPr>
              <a:t>Periodicidad y gráficas de las funciones trigonométricas</a:t>
            </a:r>
            <a:endParaRPr lang="es-AR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4719E28-51EC-43C3-98CF-403563B71283}"/>
                  </a:ext>
                </a:extLst>
              </p:cNvPr>
              <p:cNvSpPr txBox="1"/>
              <p:nvPr/>
            </p:nvSpPr>
            <p:spPr>
              <a:xfrm>
                <a:off x="467544" y="1124744"/>
                <a:ext cx="7920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Periodo de una función </a:t>
                </a:r>
                <a14:m>
                  <m:oMath xmlns:m="http://schemas.openxmlformats.org/officeDocument/2006/math"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𝑡𝑎𝑛𝑔𝑒𝑛𝑡𝑒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𝑐𝑜𝑡𝑎𝑛𝑔𝑒𝑛𝑡𝑒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solidFill>
                          <a:srgbClr val="040C28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AR" dirty="0"/>
                  <a:t>.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4719E28-51EC-43C3-98CF-403563B7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24744"/>
                <a:ext cx="7920880" cy="369332"/>
              </a:xfrm>
              <a:prstGeom prst="rect">
                <a:avLst/>
              </a:prstGeom>
              <a:blipFill>
                <a:blip r:embed="rId2"/>
                <a:stretch>
                  <a:fillRect l="-693"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105BC0D8-AF5F-4067-AE85-B400EF6084C0}"/>
              </a:ext>
            </a:extLst>
          </p:cNvPr>
          <p:cNvSpPr txBox="1"/>
          <p:nvPr/>
        </p:nvSpPr>
        <p:spPr>
          <a:xfrm>
            <a:off x="856051" y="180417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Función Tangente: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3A2E5E-88B9-4053-8B32-209A3D54BFF6}"/>
              </a:ext>
            </a:extLst>
          </p:cNvPr>
          <p:cNvSpPr txBox="1"/>
          <p:nvPr/>
        </p:nvSpPr>
        <p:spPr>
          <a:xfrm>
            <a:off x="5407631" y="1760429"/>
            <a:ext cx="34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Función Cotangente: </a:t>
            </a:r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=1/</a:t>
            </a:r>
            <a:r>
              <a:rPr lang="es-A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tg</a:t>
            </a:r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D807BD-F740-43DD-B1BC-ECE7AEB4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" y="2262308"/>
            <a:ext cx="4343607" cy="45647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844B5CE-5770-4658-BF4A-11D6EFCC1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026" y="2216588"/>
            <a:ext cx="4343607" cy="435993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399D2C0-F534-4806-8191-A0CF2ABB170D}"/>
              </a:ext>
            </a:extLst>
          </p:cNvPr>
          <p:cNvSpPr txBox="1"/>
          <p:nvPr/>
        </p:nvSpPr>
        <p:spPr>
          <a:xfrm>
            <a:off x="166758" y="202017"/>
            <a:ext cx="8460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i="0" u="none" strike="noStrike" baseline="0" dirty="0">
                <a:solidFill>
                  <a:srgbClr val="0070C0"/>
                </a:solidFill>
              </a:rPr>
              <a:t>FUNCIONES TRIGONOMÉTRICAS</a:t>
            </a:r>
          </a:p>
        </p:txBody>
      </p:sp>
    </p:spTree>
    <p:extLst>
      <p:ext uri="{BB962C8B-B14F-4D97-AF65-F5344CB8AC3E}">
        <p14:creationId xmlns:p14="http://schemas.microsoft.com/office/powerpoint/2010/main" val="3221941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6FD085B29875249822764A38C5F63B6" ma:contentTypeVersion="10" ma:contentTypeDescription="Crear nuevo documento." ma:contentTypeScope="" ma:versionID="f185db29ca9109873144583840c09242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2667baada98eed12e5d60549b0065684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E6B0A8-B7BA-46B1-84CA-66FA6675E563}"/>
</file>

<file path=customXml/itemProps2.xml><?xml version="1.0" encoding="utf-8"?>
<ds:datastoreItem xmlns:ds="http://schemas.openxmlformats.org/officeDocument/2006/customXml" ds:itemID="{9DF25505-8E0D-4E2A-B8A6-2484FC3CFDCA}">
  <ds:schemaRefs>
    <ds:schemaRef ds:uri="http://schemas.microsoft.com/office/2006/metadata/properties"/>
    <ds:schemaRef ds:uri="http://schemas.microsoft.com/office/infopath/2007/PartnerControls"/>
    <ds:schemaRef ds:uri="1d7875e3-742a-43a4-8e07-d31e00d55eab"/>
  </ds:schemaRefs>
</ds:datastoreItem>
</file>

<file path=customXml/itemProps3.xml><?xml version="1.0" encoding="utf-8"?>
<ds:datastoreItem xmlns:ds="http://schemas.openxmlformats.org/officeDocument/2006/customXml" ds:itemID="{754A7315-2419-471B-990A-C7BB75653E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971</Words>
  <Application>Microsoft Office PowerPoint</Application>
  <PresentationFormat>Presentación en pantalla (4:3)</PresentationFormat>
  <Paragraphs>125</Paragraphs>
  <Slides>25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19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48" baseType="lpstr">
      <vt:lpstr>Amasis MT Pro Black</vt:lpstr>
      <vt:lpstr>Arial</vt:lpstr>
      <vt:lpstr>Bembo</vt:lpstr>
      <vt:lpstr>Calibri</vt:lpstr>
      <vt:lpstr>Calibri Light</vt:lpstr>
      <vt:lpstr>Cambria Math</vt:lpstr>
      <vt:lpstr>CIDFont+F1</vt:lpstr>
      <vt:lpstr>Corbel</vt:lpstr>
      <vt:lpstr>Google Sans</vt:lpstr>
      <vt:lpstr>Grk2k</vt:lpstr>
      <vt:lpstr>Lato</vt:lpstr>
      <vt:lpstr>OfficinaSans-Bold</vt:lpstr>
      <vt:lpstr>Optr2k</vt:lpstr>
      <vt:lpstr>Times New Roman</vt:lpstr>
      <vt:lpstr>TimesNewRomanPS</vt:lpstr>
      <vt:lpstr>TimesNewRomanPS-Bold</vt:lpstr>
      <vt:lpstr>TimesNewRomanPS-Italic</vt:lpstr>
      <vt:lpstr>Wingdings</vt:lpstr>
      <vt:lpstr>Wingdings 2</vt:lpstr>
      <vt:lpstr>Tema de Office</vt:lpstr>
      <vt:lpstr>Marco</vt:lpstr>
      <vt:lpstr>1_Tema de Office</vt:lpstr>
      <vt:lpstr>Bitmap Image</vt:lpstr>
      <vt:lpstr>Presentación de PowerPoint</vt:lpstr>
      <vt:lpstr>Presentación de PowerPoint</vt:lpstr>
      <vt:lpstr>CLASE 5  -  FUNCIONES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 5  -  LIMITE Y CONTINUIDAD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Matemático I</dc:title>
  <dc:creator>asd</dc:creator>
  <cp:lastModifiedBy>BEJARSKY VERONICA LETICIA</cp:lastModifiedBy>
  <cp:revision>117</cp:revision>
  <dcterms:created xsi:type="dcterms:W3CDTF">2018-08-10T18:20:25Z</dcterms:created>
  <dcterms:modified xsi:type="dcterms:W3CDTF">2024-04-21T21:54:25Z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