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  <p:sldMasterId id="2147483696" r:id="rId6"/>
  </p:sldMasterIdLst>
  <p:notesMasterIdLst>
    <p:notesMasterId r:id="rId37"/>
  </p:notesMasterIdLst>
  <p:sldIdLst>
    <p:sldId id="332" r:id="rId7"/>
    <p:sldId id="309" r:id="rId8"/>
    <p:sldId id="258" r:id="rId9"/>
    <p:sldId id="259" r:id="rId10"/>
    <p:sldId id="337" r:id="rId11"/>
    <p:sldId id="338" r:id="rId12"/>
    <p:sldId id="260" r:id="rId13"/>
    <p:sldId id="262" r:id="rId14"/>
    <p:sldId id="263" r:id="rId15"/>
    <p:sldId id="335" r:id="rId16"/>
    <p:sldId id="336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275" r:id="rId25"/>
    <p:sldId id="317" r:id="rId26"/>
    <p:sldId id="321" r:id="rId27"/>
    <p:sldId id="319" r:id="rId28"/>
    <p:sldId id="318" r:id="rId29"/>
    <p:sldId id="284" r:id="rId30"/>
    <p:sldId id="324" r:id="rId31"/>
    <p:sldId id="322" r:id="rId32"/>
    <p:sldId id="325" r:id="rId33"/>
    <p:sldId id="323" r:id="rId34"/>
    <p:sldId id="326" r:id="rId35"/>
    <p:sldId id="334" r:id="rId3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23:33:4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23:54:43.1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0T18:23:59.4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0,'0'0,"0"0,0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0T18:23:59.4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0,'0'0,"0"0,0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0T18:23:59.4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0,'0'0,"0"0,0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51021-08F1-434C-97F7-ABCCDC357E7A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0A623-80FE-4A43-BACF-6F5AE18E34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59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0A623-80FE-4A43-BACF-6F5AE18E34F2}" type="slidenum">
              <a:rPr lang="es-AR" smtClean="0"/>
              <a:t>24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D533-7613-4DE6-A78A-48F27E4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817-8E16-4C46-829C-53F03215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87390-0CB5-4539-AA0D-A50F478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D03AF-1E97-4289-9E38-CD5F3D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6B306-0583-4E9F-96D2-7AC1B0F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E81-8B52-4A41-80F0-98B13DD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F336A-1440-4CA7-8B8F-DE0FC44B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9105-161B-4CBA-9B3F-0297E47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B97B6-2A0E-45B6-8B0A-B4C0189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23BE0-5369-4530-88CF-488114C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4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5C16-B821-4556-932C-A43ED1E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570-FCD6-457E-8FC8-5F3861D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2908A-24A1-4307-B061-AEC5594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8F038-9916-47CF-9175-63D2789E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20304-F119-4BA4-9ADF-3890D72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0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A56E-3F51-4CF1-B4DB-7B6AD70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17BB6-613F-47F0-A6F6-BEE493F33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FED3F-12A2-4DDF-A9E1-BC6C3FE9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9A54D-F60E-4C0F-A634-3825E2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E0642-A6C0-4789-B7C6-308634A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111B3-A308-4A43-88EB-6D833F67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9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C8978-E888-4339-9F57-838ADA0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3D27-07C7-4B12-88F9-C418962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59868-C0A5-4E9C-8FF8-31387DD1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E171FE-8987-4E64-876B-3BD41CFF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22F3C-1ECA-419B-8ECF-257B7DC3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60E01A-E232-4A78-BA45-6D3890CA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33944-6C89-47BD-8B90-3369720D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FBA3E-A2B4-444B-8C59-2DDB374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23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B0E8-F6DA-43A7-8C1C-31892EB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5421F8-6632-4780-96BD-594B589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AF53E6-B171-459D-9C8A-C50230C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62CAB5-6408-4139-A6EB-B39D187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8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8D6B4A-1470-4D7C-9BD3-6C506ED9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CC96-B0FC-4115-B237-FAA09A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55CD05-E0AA-4C09-B9CE-7B44B16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44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9E54-E55C-4788-BBAB-5AA8D77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B110E-88A0-4839-88D3-B3112D71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634B2-8077-4508-A584-CA60B59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871EB-68C0-4B85-97E3-10FE5A4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240E6-D8C9-4C37-84AE-4318698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F42C5-50B9-4B3E-BB12-48AE890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C009-F360-4DAF-9A0A-00E65C33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9DDCF-D660-455A-A7F3-9117792C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85612-4DF1-4BB2-A104-80B8CBA8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65C8-BCAE-42A2-B1DD-A11F7CE1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CECBE-6B6A-4993-9917-0D075298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173D2-DE69-4656-BF4B-EC9A21F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50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AD82-59AA-4AAC-8080-E8F4F86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0EBA9-3802-4A93-9D26-6069F9AA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0690F-8AA0-42DF-9F41-F2992AD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82C80-B689-4F77-8868-26028FB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9B8B0-859F-417E-B747-8844944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1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9ABBB-CF5A-45B4-95EB-7A30B452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C6D78-22DF-462F-BC14-EB1CA26E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AD757-320C-42A9-BE7C-20487D81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641EC-201D-4053-9457-08AAEE9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432B1-714B-4CAB-A561-149F925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16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1608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50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1602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78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17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714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334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80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2329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03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6E2B-3A65-45C7-8EB5-8A7A436D2702}" type="datetimeFigureOut">
              <a:rPr lang="es-AR" smtClean="0"/>
              <a:pPr/>
              <a:t>11/5/2024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F6F7-20CC-49EB-A479-4D7D74A56E9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C88DD2-AF76-4139-94B5-E525E8F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7126F-02FB-453E-8BAD-D0D620C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1D928-F4AF-4F1A-8C80-138DC55C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0B78-802F-4F70-8671-CF99839D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AC122-D052-40A4-8623-0AB66B50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11/5/2024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hyperlink" Target="https://es.khanacadem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7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74" Type="http://schemas.openxmlformats.org/officeDocument/2006/relationships/image" Target="../media/image284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0.png"/><Relationship Id="rId3" Type="http://schemas.openxmlformats.org/officeDocument/2006/relationships/image" Target="../media/image21.png"/><Relationship Id="rId7" Type="http://schemas.openxmlformats.org/officeDocument/2006/relationships/image" Target="../media/image131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0.png"/><Relationship Id="rId4" Type="http://schemas.openxmlformats.org/officeDocument/2006/relationships/image" Target="../media/image22.png"/><Relationship Id="rId9" Type="http://schemas.openxmlformats.org/officeDocument/2006/relationships/customXml" Target="../ink/ink3.xml"/><Relationship Id="rId134" Type="http://schemas.openxmlformats.org/officeDocument/2006/relationships/image" Target="../media/image3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19" y="5078102"/>
            <a:ext cx="5196043" cy="8162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b="1" cap="all" spc="450" dirty="0">
                <a:solidFill>
                  <a:schemeClr val="bg1"/>
                </a:solidFill>
                <a:latin typeface="Amasis MT Pro Black" panose="02040A04050005020304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5454104" y="0"/>
            <a:ext cx="3689898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258060" y="2168425"/>
            <a:ext cx="5196043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1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 </a:t>
            </a: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CALCULO I </a:t>
            </a:r>
            <a:r>
              <a:rPr kumimoji="0" lang="es-AR" sz="1200" b="0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	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0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983" y="4814451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983" y="4814451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2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35" name="Entrada de lápiz 7234">
                <a:extLst>
                  <a:ext uri="{FF2B5EF4-FFF2-40B4-BE49-F238E27FC236}">
                    <a16:creationId xmlns:a16="http://schemas.microsoft.com/office/drawing/2014/main" id="{12104EB6-AF7E-4372-8074-A0510A97D5F0}"/>
                  </a:ext>
                </a:extLst>
              </p14:cNvPr>
              <p14:cNvContentPartPr/>
              <p14:nvPr/>
            </p14:nvContentPartPr>
            <p14:xfrm>
              <a:off x="3290400" y="2762409"/>
              <a:ext cx="360" cy="360"/>
            </p14:xfrm>
          </p:contentPart>
        </mc:Choice>
        <mc:Fallback xmlns="">
          <p:pic>
            <p:nvPicPr>
              <p:cNvPr id="7235" name="Entrada de lápiz 7234">
                <a:extLst>
                  <a:ext uri="{FF2B5EF4-FFF2-40B4-BE49-F238E27FC236}">
                    <a16:creationId xmlns:a16="http://schemas.microsoft.com/office/drawing/2014/main" id="{12104EB6-AF7E-4372-8074-A0510A97D5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0" y="2744409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ACDEF28E-590E-4030-8599-C96E9850E71D}"/>
              </a:ext>
            </a:extLst>
          </p:cNvPr>
          <p:cNvSpPr txBox="1"/>
          <p:nvPr/>
        </p:nvSpPr>
        <p:spPr>
          <a:xfrm>
            <a:off x="323528" y="332656"/>
            <a:ext cx="8136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i="0" u="none" strike="noStrike" baseline="0" dirty="0">
                <a:solidFill>
                  <a:srgbClr val="0070C0"/>
                </a:solidFill>
                <a:latin typeface="TimesLTStd-Roman"/>
              </a:rPr>
              <a:t>EJEMPLO: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Utilice la grafica de una función g(x) para establecer los valores (si existen) de lo siguiente: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03DC66-697E-472F-AEE0-287BAD33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01113"/>
            <a:ext cx="5159117" cy="9371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FDAA74-5A48-44D6-BD13-FDB8C5C4A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204864"/>
            <a:ext cx="574311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267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35" name="Entrada de lápiz 7234">
                <a:extLst>
                  <a:ext uri="{FF2B5EF4-FFF2-40B4-BE49-F238E27FC236}">
                    <a16:creationId xmlns:a16="http://schemas.microsoft.com/office/drawing/2014/main" id="{12104EB6-AF7E-4372-8074-A0510A97D5F0}"/>
                  </a:ext>
                </a:extLst>
              </p14:cNvPr>
              <p14:cNvContentPartPr/>
              <p14:nvPr/>
            </p14:nvContentPartPr>
            <p14:xfrm>
              <a:off x="3290400" y="2762409"/>
              <a:ext cx="360" cy="360"/>
            </p14:xfrm>
          </p:contentPart>
        </mc:Choice>
        <mc:Fallback xmlns="">
          <p:pic>
            <p:nvPicPr>
              <p:cNvPr id="7235" name="Entrada de lápiz 7234">
                <a:extLst>
                  <a:ext uri="{FF2B5EF4-FFF2-40B4-BE49-F238E27FC236}">
                    <a16:creationId xmlns:a16="http://schemas.microsoft.com/office/drawing/2014/main" id="{12104EB6-AF7E-4372-8074-A0510A97D5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0" y="2744409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9DD9994D-079C-4F45-909F-8291EACA2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3" y="235921"/>
            <a:ext cx="9118848" cy="299812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35064D5-9653-45D5-8BD7-30BD3640D13E}"/>
              </a:ext>
            </a:extLst>
          </p:cNvPr>
          <p:cNvSpPr/>
          <p:nvPr/>
        </p:nvSpPr>
        <p:spPr>
          <a:xfrm>
            <a:off x="2267744" y="1916832"/>
            <a:ext cx="2304256" cy="423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6A3023-6B9B-43DB-8C0D-03AD95E7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18" y="3568411"/>
            <a:ext cx="8801363" cy="12587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62E189-F6C6-4C4C-9BF7-8DA045840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704" y="4914952"/>
            <a:ext cx="5125471" cy="5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18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010C-BED8-45AA-85C8-AF0F350F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CÁLCULO DE LÍMITES MEDIANTE LAS LEYES DE LOS LÍMITES</a:t>
            </a:r>
            <a:endParaRPr lang="es-AR" sz="28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F65EBAC-DAF8-406D-A7CD-13447055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484784"/>
            <a:ext cx="8496944" cy="4248472"/>
          </a:xfrm>
        </p:spPr>
      </p:pic>
    </p:spTree>
    <p:extLst>
      <p:ext uri="{BB962C8B-B14F-4D97-AF65-F5344CB8AC3E}">
        <p14:creationId xmlns:p14="http://schemas.microsoft.com/office/powerpoint/2010/main" val="29182655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D05CEB9-220D-40EA-8ACE-FA657E40E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71" y="1700808"/>
            <a:ext cx="8363271" cy="4685447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AA94444-C05A-4D1D-8E6F-E9DDB7C7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b="1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CÁLCULO DE LÍMITES MEDIANTE LAS LEYES DE LOS LÍMITES</a:t>
            </a:r>
            <a:endParaRPr lang="es-AR" sz="28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592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46CE5-F9AE-40F4-B995-0A1CE3B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88" y="4604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20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EJEMPLOS  </a:t>
            </a:r>
            <a:r>
              <a:rPr lang="es-MX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las leyes de los límites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2AE88-E438-4005-9383-8B05E65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64" y="83671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s-AR" sz="1800" b="0" i="0" u="none" strike="noStrike" baseline="0" dirty="0">
                <a:latin typeface="TimesNewRomanPS"/>
              </a:rPr>
              <a:t>Encontrar los siguientes límites: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68B013-80AC-43E0-8AA0-9A1AFA42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6" y="1268760"/>
            <a:ext cx="8905875" cy="781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EDCE91-AC8B-49D1-8247-9EF30F54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9527"/>
            <a:ext cx="9144000" cy="18064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BA65E0-9CD6-4743-BBB9-67D99B09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3" y="3997628"/>
            <a:ext cx="8654351" cy="28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997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C71F84-BC89-473D-ACD6-0FA9EDEEE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6852"/>
            <a:ext cx="8262254" cy="266429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D76C90-45B1-476F-8717-37136D5F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20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EJEMPLOS  </a:t>
            </a:r>
            <a:r>
              <a:rPr lang="es-MX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las leyes de los límites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667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DF1DB-3CB7-4558-9CD1-B9305494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83" y="4413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MX" sz="2400" b="1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LÍMITES DE FUNCIONES POLINOMIALES</a:t>
            </a:r>
            <a:br>
              <a:rPr lang="es-MX" sz="2400" b="1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AR" sz="2400" dirty="0"/>
              <a:t>Se hallan por sustitución:</a:t>
            </a:r>
            <a:br>
              <a:rPr lang="es-AR" sz="2400" dirty="0"/>
            </a:br>
            <a:endParaRPr lang="es-AR" sz="2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714349-4202-4320-B259-D24B0AB2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2" y="1548980"/>
            <a:ext cx="7997295" cy="128128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6AD2B9C-6ABE-4ECE-9D9A-61FFED471770}"/>
              </a:ext>
            </a:extLst>
          </p:cNvPr>
          <p:cNvSpPr txBox="1">
            <a:spLocks/>
          </p:cNvSpPr>
          <p:nvPr/>
        </p:nvSpPr>
        <p:spPr>
          <a:xfrm>
            <a:off x="179512" y="3230042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LÍMITES DE FUNCIONES RACIONALES</a:t>
            </a:r>
          </a:p>
          <a:p>
            <a:pPr algn="l"/>
            <a:r>
              <a:rPr lang="es-AR" sz="2200" dirty="0"/>
              <a:t>Se hallan por sustitución </a:t>
            </a:r>
            <a:r>
              <a:rPr lang="es-MX" sz="2200" dirty="0"/>
              <a:t>si el límite del denominador es distinto de</a:t>
            </a:r>
          </a:p>
          <a:p>
            <a:pPr algn="l"/>
            <a:r>
              <a:rPr lang="es-AR" sz="2200" dirty="0"/>
              <a:t>cero:</a:t>
            </a:r>
          </a:p>
          <a:p>
            <a:pPr algn="l"/>
            <a:endParaRPr lang="es-AR" sz="2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6A6F1F3-857D-4293-A92E-44819384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221088"/>
            <a:ext cx="7153275" cy="13430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533B6E2-C3D1-4C81-81CF-38A5C7BAA123}"/>
              </a:ext>
            </a:extLst>
          </p:cNvPr>
          <p:cNvSpPr txBox="1"/>
          <p:nvPr/>
        </p:nvSpPr>
        <p:spPr>
          <a:xfrm>
            <a:off x="89756" y="5404202"/>
            <a:ext cx="9054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latin typeface="TimesNewRomanPS"/>
              </a:rPr>
              <a:t>es aplicable </a:t>
            </a:r>
            <a:r>
              <a:rPr lang="es-MX" dirty="0">
                <a:latin typeface="TimesNewRomanPS"/>
              </a:rPr>
              <a:t>solo</a:t>
            </a:r>
            <a:r>
              <a:rPr lang="es-MX" sz="1800" b="0" i="0" u="none" strike="noStrike" baseline="0" dirty="0">
                <a:latin typeface="TimesNewRomanPS"/>
              </a:rPr>
              <a:t> si el denominador de la función en el punto límite </a:t>
            </a:r>
            <a:r>
              <a:rPr lang="es-MX" sz="1800" b="0" i="1" u="none" strike="noStrike" baseline="0" dirty="0">
                <a:latin typeface="TimesNewRomanPS-Italic"/>
              </a:rPr>
              <a:t>c</a:t>
            </a:r>
            <a:r>
              <a:rPr lang="es-MX" sz="1800" b="0" i="0" u="none" strike="noStrike" baseline="0" dirty="0">
                <a:latin typeface="TimesNewRomanPS"/>
              </a:rPr>
              <a:t> es distinto de cero. Si el </a:t>
            </a:r>
            <a:r>
              <a:rPr lang="es-MX" sz="1800" b="0" i="0" u="none" strike="noStrike" baseline="0" dirty="0">
                <a:solidFill>
                  <a:srgbClr val="FF0000"/>
                </a:solidFill>
                <a:latin typeface="TimesNewRomanPS"/>
              </a:rPr>
              <a:t>denominador es igual a cero</a:t>
            </a:r>
            <a:r>
              <a:rPr lang="es-MX" sz="1800" b="0" i="0" u="none" strike="noStrike" baseline="0" dirty="0">
                <a:latin typeface="TimesNewRomanPS"/>
              </a:rPr>
              <a:t>, hay que eliminar los factores comunes en el numerador y el denominador para reducir la fracción de manera que ésta ya no sea igual a cero en </a:t>
            </a:r>
            <a:r>
              <a:rPr lang="es-MX" sz="1800" b="0" i="1" u="none" strike="noStrike" baseline="0" dirty="0">
                <a:latin typeface="TimesNewRomanPS-Italic"/>
              </a:rPr>
              <a:t>c</a:t>
            </a:r>
            <a:r>
              <a:rPr lang="es-MX" sz="1800" b="0" i="0" u="none" strike="noStrike" baseline="0" dirty="0">
                <a:latin typeface="TimesNewRomanPS"/>
              </a:rPr>
              <a:t>. Si esto ocurre, es posible encontrar el límite por sustitución en la </a:t>
            </a:r>
            <a:r>
              <a:rPr lang="es-AR" sz="1800" b="0" i="0" u="none" strike="noStrike" baseline="0" dirty="0">
                <a:latin typeface="TimesNewRomanPS"/>
              </a:rPr>
              <a:t>fracción simplificada.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52511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FE4E5-8773-419D-A440-FB1B6D77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i="0" u="none" strike="noStrike" baseline="0" dirty="0">
                <a:solidFill>
                  <a:srgbClr val="00B0F0"/>
                </a:solidFill>
              </a:rPr>
              <a:t>EJEMPLO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Eliminación de un factor común</a:t>
            </a:r>
            <a:endParaRPr lang="es-AR" sz="24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A8E195C-2839-49CB-9189-12321C16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856" y="1423919"/>
            <a:ext cx="1500389" cy="66326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9D6287-E547-4C12-9112-66A625A4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9144000" cy="37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219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D5702-50D9-440A-8E85-A716F0FB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AR" sz="1800" b="0" i="0" u="none" strike="noStrike" baseline="0" dirty="0">
                <a:latin typeface="TimesNewRomanPS"/>
              </a:rPr>
              <a:t>La gráfica de </a:t>
            </a:r>
            <a:r>
              <a:rPr lang="es-MX" sz="1800" b="0" i="1" u="none" strike="noStrike" baseline="0" dirty="0">
                <a:latin typeface="TimesNewRomanPS-Italic"/>
              </a:rPr>
              <a:t>f </a:t>
            </a:r>
            <a:r>
              <a:rPr lang="es-MX" sz="1800" b="0" i="0" u="none" strike="noStrike" baseline="0" dirty="0">
                <a:latin typeface="TimesNewRomanPS"/>
              </a:rPr>
              <a:t>(</a:t>
            </a:r>
            <a:r>
              <a:rPr lang="es-MX" sz="1800" b="0" i="1" u="none" strike="noStrike" baseline="0" dirty="0">
                <a:latin typeface="TimesNewRomanPS-Italic"/>
              </a:rPr>
              <a:t>x</a:t>
            </a:r>
            <a:r>
              <a:rPr lang="es-MX" sz="1800" b="0" i="0" u="none" strike="noStrike" baseline="0" dirty="0">
                <a:latin typeface="TimesNewRomanPS"/>
              </a:rPr>
              <a:t>) </a:t>
            </a:r>
            <a:r>
              <a:rPr lang="es-MX" sz="1800" b="0" i="0" u="none" strike="noStrike" baseline="0" dirty="0">
                <a:latin typeface="Optr2k"/>
              </a:rPr>
              <a:t>= </a:t>
            </a:r>
            <a:r>
              <a:rPr lang="es-MX" sz="1800" b="0" i="0" u="none" strike="noStrike" baseline="0" dirty="0">
                <a:latin typeface="TimesNewRomanPS"/>
              </a:rPr>
              <a:t>(</a:t>
            </a:r>
            <a:r>
              <a:rPr lang="es-MX" sz="1800" b="0" i="1" u="none" strike="noStrike" baseline="0" dirty="0">
                <a:latin typeface="TimesNewRomanPS-Italic"/>
              </a:rPr>
              <a:t>x</a:t>
            </a:r>
            <a:r>
              <a:rPr lang="es-MX" sz="1800" b="0" i="0" u="none" strike="noStrike" baseline="30000" dirty="0">
                <a:latin typeface="TimesNewRomanPS"/>
              </a:rPr>
              <a:t>2 </a:t>
            </a:r>
            <a:r>
              <a:rPr lang="es-MX" sz="1800" b="0" i="0" u="none" strike="noStrike" baseline="0" dirty="0">
                <a:latin typeface="TimesNewRomanPS"/>
              </a:rPr>
              <a:t>+ </a:t>
            </a:r>
            <a:r>
              <a:rPr lang="es-MX" sz="1800" b="0" i="1" u="none" strike="noStrike" baseline="0" dirty="0">
                <a:latin typeface="TimesNewRomanPS-Italic"/>
              </a:rPr>
              <a:t>x </a:t>
            </a:r>
            <a:r>
              <a:rPr lang="es-MX" sz="1800" b="0" i="0" u="none" strike="noStrike" baseline="0" dirty="0">
                <a:latin typeface="TimesNewRomanPS"/>
              </a:rPr>
              <a:t>– 2)/(</a:t>
            </a:r>
            <a:r>
              <a:rPr lang="es-MX" sz="1800" b="0" i="1" u="none" strike="noStrike" baseline="0" dirty="0">
                <a:latin typeface="TimesNewRomanPS-Italic"/>
              </a:rPr>
              <a:t>x</a:t>
            </a:r>
            <a:r>
              <a:rPr lang="es-MX" sz="1800" b="0" i="0" u="none" strike="noStrike" baseline="30000" dirty="0">
                <a:latin typeface="TimesNewRomanPS"/>
              </a:rPr>
              <a:t>2</a:t>
            </a:r>
            <a:r>
              <a:rPr lang="es-MX" sz="1800" b="0" i="0" u="none" strike="noStrike" baseline="0" dirty="0">
                <a:latin typeface="TimesNewRomanPS"/>
              </a:rPr>
              <a:t> – </a:t>
            </a:r>
            <a:r>
              <a:rPr lang="es-MX" sz="1800" b="0" i="1" u="none" strike="noStrike" baseline="0" dirty="0">
                <a:latin typeface="TimesNewRomanPS-Italic"/>
              </a:rPr>
              <a:t>x</a:t>
            </a:r>
            <a:r>
              <a:rPr lang="es-MX" sz="1800" b="0" i="0" u="none" strike="noStrike" baseline="0" dirty="0">
                <a:latin typeface="TimesNewRomanPS"/>
              </a:rPr>
              <a:t>) es la misma gráfica de </a:t>
            </a:r>
            <a:r>
              <a:rPr lang="es-MX" sz="1800" b="0" i="1" u="none" strike="noStrike" baseline="0" dirty="0">
                <a:latin typeface="TimesNewRomanPS-Italic"/>
              </a:rPr>
              <a:t>g</a:t>
            </a:r>
            <a:r>
              <a:rPr lang="es-MX" sz="1800" b="0" i="0" u="none" strike="noStrike" baseline="0" dirty="0">
                <a:latin typeface="TimesNewRomanPS"/>
              </a:rPr>
              <a:t>(</a:t>
            </a:r>
            <a:r>
              <a:rPr lang="es-MX" sz="1800" b="0" i="1" u="none" strike="noStrike" baseline="0" dirty="0">
                <a:latin typeface="TimesNewRomanPS-Italic"/>
              </a:rPr>
              <a:t>x</a:t>
            </a:r>
            <a:r>
              <a:rPr lang="es-MX" sz="1800" b="0" i="0" u="none" strike="noStrike" baseline="0" dirty="0">
                <a:latin typeface="TimesNewRomanPS"/>
              </a:rPr>
              <a:t>) </a:t>
            </a:r>
            <a:r>
              <a:rPr lang="es-MX" sz="1800" b="0" i="0" u="none" strike="noStrike" baseline="0" dirty="0">
                <a:latin typeface="Optr2k"/>
              </a:rPr>
              <a:t>= </a:t>
            </a:r>
            <a:r>
              <a:rPr lang="es-MX" sz="1800" b="0" i="0" u="none" strike="noStrike" baseline="0" dirty="0">
                <a:latin typeface="TimesNewRomanPS"/>
              </a:rPr>
              <a:t>(</a:t>
            </a:r>
            <a:r>
              <a:rPr lang="es-MX" sz="1800" b="0" i="1" u="none" strike="noStrike" baseline="0" dirty="0">
                <a:latin typeface="TimesNewRomanPS-Italic"/>
              </a:rPr>
              <a:t>x </a:t>
            </a:r>
            <a:r>
              <a:rPr lang="es-MX" sz="1800" b="0" i="0" u="none" strike="noStrike" baseline="0" dirty="0">
                <a:latin typeface="TimesNewRomanPS"/>
              </a:rPr>
              <a:t>+ 2)/</a:t>
            </a:r>
            <a:r>
              <a:rPr lang="es-MX" sz="1800" b="0" i="1" u="none" strike="noStrike" baseline="0" dirty="0">
                <a:latin typeface="TimesNewRomanPS-Italic"/>
              </a:rPr>
              <a:t>x </a:t>
            </a:r>
            <a:r>
              <a:rPr lang="es-MX" sz="1800" b="0" i="0" u="none" strike="noStrike" baseline="0" dirty="0">
                <a:latin typeface="TimesNewRomanPS"/>
              </a:rPr>
              <a:t>de la</a:t>
            </a:r>
            <a:br>
              <a:rPr lang="es-MX" sz="1800" b="0" i="0" u="none" strike="noStrike" baseline="0" dirty="0">
                <a:latin typeface="TimesNewRomanPS"/>
              </a:rPr>
            </a:br>
            <a:r>
              <a:rPr lang="es-MX" sz="1800" b="0" i="0" u="none" strike="noStrike" baseline="0" dirty="0">
                <a:latin typeface="TimesNewRomanPS"/>
              </a:rPr>
              <a:t>parte (b), excepto en el punto </a:t>
            </a:r>
            <a:r>
              <a:rPr lang="es-MX" sz="1800" b="0" i="1" u="none" strike="noStrike" baseline="0" dirty="0">
                <a:latin typeface="TimesNewRomanPS-Italic"/>
              </a:rPr>
              <a:t>x </a:t>
            </a:r>
            <a:r>
              <a:rPr lang="es-MX" sz="1800" b="0" i="0" u="none" strike="noStrike" baseline="0" dirty="0">
                <a:latin typeface="Optr2k"/>
              </a:rPr>
              <a:t>= </a:t>
            </a:r>
            <a:r>
              <a:rPr lang="es-MX" sz="1800" b="0" i="0" u="none" strike="noStrike" baseline="0" dirty="0">
                <a:latin typeface="TimesNewRomanPS"/>
              </a:rPr>
              <a:t>1, donde </a:t>
            </a:r>
            <a:r>
              <a:rPr lang="es-MX" sz="1800" b="0" i="1" u="none" strike="noStrike" baseline="0" dirty="0">
                <a:latin typeface="TimesNewRomanPS-Italic"/>
              </a:rPr>
              <a:t>f </a:t>
            </a:r>
            <a:r>
              <a:rPr lang="es-MX" sz="1800" b="0" i="0" u="none" strike="noStrike" baseline="0" dirty="0">
                <a:latin typeface="TimesNewRomanPS"/>
              </a:rPr>
              <a:t>no está definida. Las funciones tienen el</a:t>
            </a:r>
            <a:br>
              <a:rPr lang="es-MX" sz="1800" b="0" i="0" u="none" strike="noStrike" baseline="0" dirty="0">
                <a:latin typeface="TimesNewRomanPS"/>
              </a:rPr>
            </a:br>
            <a:r>
              <a:rPr lang="es-MX" sz="1800" b="0" i="0" u="none" strike="noStrike" baseline="0" dirty="0">
                <a:latin typeface="TimesNewRomanPS"/>
              </a:rPr>
              <a:t>mismo límite conforme </a:t>
            </a:r>
            <a:r>
              <a:rPr lang="es-MX" sz="1800" b="0" i="1" u="none" strike="noStrike" baseline="0" dirty="0">
                <a:latin typeface="TimesNewRomanPS-Italic"/>
              </a:rPr>
              <a:t>x </a:t>
            </a:r>
            <a:r>
              <a:rPr lang="es-MX" sz="1800" dirty="0">
                <a:latin typeface="PearsonPi"/>
              </a:rPr>
              <a:t>=</a:t>
            </a:r>
            <a:r>
              <a:rPr lang="es-MX" sz="1800" b="0" i="0" u="none" strike="noStrike" baseline="0" dirty="0">
                <a:latin typeface="TimesNewRomanPS"/>
              </a:rPr>
              <a:t>1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5424B2-98FD-4C8B-ABF3-29B8CFCA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" y="2132856"/>
            <a:ext cx="4800600" cy="316230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A6E3BA-951D-4F82-99E3-8C831B52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47" y="2276872"/>
            <a:ext cx="4240708" cy="28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07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INDETERMINACIONES</a:t>
            </a:r>
            <a:br>
              <a:rPr lang="es-A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 </a:t>
            </a:r>
            <a:r>
              <a:rPr lang="es-MX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indeterminación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 </a:t>
            </a:r>
            <a:r>
              <a:rPr lang="es-MX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 indeterminada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es una expresión algebraica que aparece en el cálculo de límites y cuyo resultado no se puede conocer de antemano.</a:t>
            </a:r>
            <a:endParaRPr lang="es-A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b="1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“0/0”</a:t>
            </a:r>
          </a:p>
          <a:p>
            <a:pPr marL="0" indent="0" algn="just">
              <a:buNone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indeterminación 0/0 aparece en cocientes de funciones que normalmente se pueden </a:t>
            </a:r>
            <a:r>
              <a:rPr lang="es-MX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simplificar, evitando así la indeterminación.</a:t>
            </a:r>
          </a:p>
          <a:p>
            <a:pPr marL="0" indent="0" algn="just">
              <a:buNone/>
            </a:pPr>
            <a:r>
              <a:rPr lang="es-MX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ejemplo:</a:t>
            </a:r>
          </a:p>
          <a:p>
            <a:pPr marL="0" indent="0">
              <a:buNone/>
            </a:pPr>
            <a:endParaRPr lang="es-AR" u="sng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cociente de ceros aparece en este límite porque 1 es una raíz de ambos polinomios. Como se trata de una raíz común, si factorizamos los polinomios, podemos simplificar el cociente:</a:t>
            </a:r>
            <a:endParaRPr lang="es-A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F92EF8-C80E-4E64-AA90-12AB8456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89" y="2564904"/>
            <a:ext cx="1429555" cy="6761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8D7837-C3D3-45C1-93E2-AD7F3213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263590"/>
            <a:ext cx="3142445" cy="7083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5A2FFD8-4C49-465D-809D-E95233B0E2AD}"/>
              </a:ext>
            </a:extLst>
          </p:cNvPr>
          <p:cNvSpPr txBox="1"/>
          <p:nvPr/>
        </p:nvSpPr>
        <p:spPr>
          <a:xfrm>
            <a:off x="611560" y="51797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Así, se evita la indeterminación</a:t>
            </a:r>
            <a:r>
              <a:rPr lang="es-MX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F215BD-0380-48E1-930E-6EF5A5285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70" y="5549045"/>
            <a:ext cx="3114675" cy="981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782723" y="873940"/>
            <a:ext cx="3789277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all" spc="6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Batang" panose="02030600000101010101" pitchFamily="18" charset="-127"/>
                <a:cs typeface="+mj-cs"/>
              </a:rPr>
              <a:t>CÁLCULO i</a:t>
            </a:r>
            <a:endParaRPr kumimoji="0" lang="en-US" sz="3100" b="0" i="0" u="sng" strike="noStrike" kern="1200" cap="all" spc="60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Batang" panose="02030600000101010101" pitchFamily="18" charset="-127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654306" y="1920268"/>
            <a:ext cx="4264056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 6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II: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LIMITE Y CONTINUIDAD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IDFont+F1"/>
              <a:ea typeface="+mn-ea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AR" sz="1800" b="0" i="0" u="none" strike="noStrike" baseline="0" dirty="0">
              <a:latin typeface="CIDFont+F1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sz="1800" b="0" i="0" u="none" strike="noStrike" baseline="0" dirty="0">
                <a:latin typeface="CIDFont+F1"/>
              </a:rPr>
              <a:t>Límites laterales.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>
                <a:latin typeface="CIDFont+F1"/>
              </a:rPr>
              <a:t>Limites </a:t>
            </a:r>
            <a:r>
              <a:rPr lang="es-AR" sz="1800" b="0" i="0" u="none" strike="noStrike" baseline="0" dirty="0">
                <a:latin typeface="CIDFont+F1"/>
              </a:rPr>
              <a:t>infinitos y al infinito.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sz="1800" b="0" i="0" u="none" strike="noStrike" baseline="0" dirty="0">
                <a:latin typeface="CIDFont+F1"/>
              </a:rPr>
              <a:t>Indeterminación 0/0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dirty="0">
                <a:latin typeface="CIDFont+F1"/>
              </a:rPr>
              <a:t>Indeterminación</a:t>
            </a:r>
            <a:r>
              <a:rPr lang="es-AR" sz="1800" b="0" i="0" u="none" strike="noStrike" baseline="0" dirty="0">
                <a:latin typeface="CIDFont+F1"/>
              </a:rPr>
              <a:t> infinito/infinito.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sz="1800" b="0" i="0" u="none" strike="noStrike" baseline="0" dirty="0">
                <a:latin typeface="CIDFont+F1"/>
              </a:rPr>
              <a:t>Continuidad.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869" y="1875422"/>
            <a:ext cx="3167439" cy="31674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4AEF59-F28E-467C-9EA3-92D1CFAD475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Objeto 45">
            <a:extLst>
              <a:ext uri="{FF2B5EF4-FFF2-40B4-BE49-F238E27FC236}">
                <a16:creationId xmlns:a16="http://schemas.microsoft.com/office/drawing/2014/main" id="{959D7F43-691E-4934-B31C-7EE701746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950" y="4941168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1440360" progId="PBrush">
                  <p:embed/>
                </p:oleObj>
              </mc:Choice>
              <mc:Fallback>
                <p:oleObj name="Bitmap Image" r:id="rId4" imgW="3421440" imgH="1440360" progId="PBrush">
                  <p:embed/>
                  <p:pic>
                    <p:nvPicPr>
                      <p:cNvPr id="46" name="Objeto 45">
                        <a:extLst>
                          <a:ext uri="{FF2B5EF4-FFF2-40B4-BE49-F238E27FC236}">
                            <a16:creationId xmlns:a16="http://schemas.microsoft.com/office/drawing/2014/main" id="{959D7F43-691E-4934-B31C-7EE701746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1950" y="4941168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INDETERMINACIONES</a:t>
            </a:r>
            <a:br>
              <a:rPr lang="es-A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regla de </a:t>
            </a:r>
            <a:r>
              <a:rPr lang="es-AR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L'Hôpital</a:t>
            </a:r>
            <a:r>
              <a:rPr lang="es-AR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A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7DD45B90-E495-4788-9A36-7D28EF6E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292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indeterminación 0/0 es una de las dos indeterminaciones para las que se puede aplicar la regla de </a:t>
            </a:r>
            <a:r>
              <a:rPr lang="es-MX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L'Hôpital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br>
              <a:rPr lang="es-MX" dirty="0"/>
            </a:br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38CFCFF-EE57-492A-9676-AA555CD8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107" y="1896945"/>
            <a:ext cx="1989786" cy="75985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1C575A3B-ECD6-4162-937A-B0E7B4355C55}"/>
              </a:ext>
            </a:extLst>
          </p:cNvPr>
          <p:cNvSpPr/>
          <p:nvPr/>
        </p:nvSpPr>
        <p:spPr>
          <a:xfrm>
            <a:off x="3627849" y="1914911"/>
            <a:ext cx="1944216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AE579E-665B-4407-B112-56D0C140857B}"/>
              </a:ext>
            </a:extLst>
          </p:cNvPr>
          <p:cNvSpPr txBox="1"/>
          <p:nvPr/>
        </p:nvSpPr>
        <p:spPr>
          <a:xfrm>
            <a:off x="298523" y="28125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ejemplo: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14D5957-8CC0-4A7E-B622-BE9EE9EC0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" y="3203382"/>
            <a:ext cx="4763019" cy="24868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EAF03B0-7C7A-454B-A3D7-317F3B7A3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37" y="3346710"/>
            <a:ext cx="4229100" cy="8763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D635309-747F-4CAA-BB47-2E992FE5F596}"/>
              </a:ext>
            </a:extLst>
          </p:cNvPr>
          <p:cNvSpPr txBox="1"/>
          <p:nvPr/>
        </p:nvSpPr>
        <p:spPr>
          <a:xfrm>
            <a:off x="4994238" y="4455845"/>
            <a:ext cx="3816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Como la derivada del seno es el coseno y la derivada de x es 1, aplicando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L'Hôpital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tenemos que el límite anterior es 1/1: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1D649F6-BC07-4BAB-B5FB-25792C810B94}"/>
              </a:ext>
            </a:extLst>
          </p:cNvPr>
          <p:cNvSpPr txBox="1"/>
          <p:nvPr/>
        </p:nvSpPr>
        <p:spPr>
          <a:xfrm>
            <a:off x="168050" y="6087454"/>
            <a:ext cx="8436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Nota: La otra indeterminación para la que se puede aplicar la regla es ∞/∞</a:t>
            </a:r>
            <a:r>
              <a:rPr lang="es-MX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73086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INDETERMINACIONES TIPO “</a:t>
            </a:r>
            <a:r>
              <a:rPr lang="es-MX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∞/∞</a:t>
            </a:r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A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2840" y="73452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indeterminación 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∞/∞  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aparece en cocientes de funciones que ambas tienden a infinito. Para resolver estas indeterminaciones:</a:t>
            </a:r>
          </a:p>
          <a:p>
            <a:pPr marL="0" indent="0" algn="just">
              <a:buNone/>
            </a:pPr>
            <a:r>
              <a:rPr lang="es-MX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 método</a:t>
            </a:r>
            <a:r>
              <a:rPr lang="es-MX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del orden de los polinomios de funciones racionales</a:t>
            </a:r>
          </a:p>
          <a:p>
            <a:pPr marL="0" indent="0" algn="just">
              <a:buNone/>
            </a:pPr>
            <a:r>
              <a:rPr lang="es-MX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forma  </a:t>
            </a:r>
            <a:r>
              <a:rPr lang="es-MX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f(x)=P(x)/Q(x). </a:t>
            </a:r>
          </a:p>
          <a:p>
            <a:pPr marL="0" indent="0" algn="just">
              <a:buNone/>
            </a:pPr>
            <a:r>
              <a:rPr lang="es-MX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  <a:r>
              <a:rPr lang="es-MX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numerador tiene mayor grado que el denominador: gr</a:t>
            </a:r>
            <a:r>
              <a:rPr lang="es-MX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P(x)&gt;gr Q(x). </a:t>
            </a:r>
          </a:p>
          <a:p>
            <a:pPr marL="0" indent="0" algn="just"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MX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ntonces el límite será + ∞ o - ∞. El signo del límite será el mismo signo que tiene la división de los coeficientes de mayor grado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E90D1C-D413-48CF-A8DC-1FF6EEC5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429000"/>
            <a:ext cx="2395470" cy="139735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3D54A3C-EFAC-41F5-8B37-E7B5F8CD5DC5}"/>
              </a:ext>
            </a:extLst>
          </p:cNvPr>
          <p:cNvSpPr txBox="1"/>
          <p:nvPr/>
        </p:nvSpPr>
        <p:spPr>
          <a:xfrm>
            <a:off x="302840" y="4826358"/>
            <a:ext cx="8661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MX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b)El denominador tiene mayor grado que el </a:t>
            </a:r>
            <a:r>
              <a:rPr lang="es-MX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numerador</a:t>
            </a:r>
            <a:r>
              <a:rPr lang="es-MX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</a:t>
            </a:r>
            <a:r>
              <a:rPr lang="es-MX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P(x)&lt;gr Q(x). </a:t>
            </a:r>
          </a:p>
          <a:p>
            <a:pPr marL="0" indent="0" algn="just"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MX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ntonces el límite será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11A3598-CA0E-4D0E-A50F-4766F611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0" y="5505088"/>
            <a:ext cx="22193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496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97586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INDETERMINACIONES TIPO “</a:t>
            </a:r>
            <a:r>
              <a:rPr lang="es-MX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∞/∞</a:t>
            </a:r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2840" y="73452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El numerador tiene igual grado que el denominador: gr</a:t>
            </a:r>
            <a:r>
              <a:rPr lang="es-MX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P(x)=gr Q(x). </a:t>
            </a:r>
          </a:p>
          <a:p>
            <a:pPr marL="0" indent="0" algn="just"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MX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ntonces el límite será el cociente de los coeficientes de mayor grado</a:t>
            </a:r>
            <a:endParaRPr lang="es-MX" sz="1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s-AR" sz="1800" dirty="0"/>
          </a:p>
          <a:p>
            <a:pPr>
              <a:buNone/>
            </a:pPr>
            <a:endParaRPr lang="es-MX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s-MX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s-MX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Ejemplos:</a:t>
            </a:r>
            <a:endParaRPr lang="es-AR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8F9807-A618-4FFB-BC2A-DED20DCA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20" y="1597514"/>
            <a:ext cx="2333625" cy="77152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C25E81-B628-4A0C-8AF1-67218545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7391" t="22266" r="51025" b="35406"/>
          <a:stretch>
            <a:fillRect/>
          </a:stretch>
        </p:blipFill>
        <p:spPr bwMode="auto">
          <a:xfrm>
            <a:off x="2918858" y="4043814"/>
            <a:ext cx="2530624" cy="279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FF21E2A-F642-4685-80DD-E671711D4F83}"/>
              </a:ext>
            </a:extLst>
          </p:cNvPr>
          <p:cNvSpPr txBox="1"/>
          <p:nvPr/>
        </p:nvSpPr>
        <p:spPr>
          <a:xfrm>
            <a:off x="1331640" y="4293096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es-MX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P(x)=gr Q(x)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71784D-5731-4267-8DB6-EDD6B01F82DE}"/>
              </a:ext>
            </a:extLst>
          </p:cNvPr>
          <p:cNvSpPr txBox="1"/>
          <p:nvPr/>
        </p:nvSpPr>
        <p:spPr>
          <a:xfrm>
            <a:off x="1331640" y="5321771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es-MX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P(x)&gt;gr Q(x)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FDAB77-5D52-4C64-B52B-9B5F50465662}"/>
              </a:ext>
            </a:extLst>
          </p:cNvPr>
          <p:cNvSpPr txBox="1"/>
          <p:nvPr/>
        </p:nvSpPr>
        <p:spPr>
          <a:xfrm>
            <a:off x="1331640" y="6138569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es-MX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P(x)&lt;gr Q(x)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06995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INDETERMINACIONES TIPO “</a:t>
            </a:r>
            <a:r>
              <a:rPr lang="es-MX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∞/∞</a:t>
            </a:r>
            <a: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A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2840" y="73452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indeterminación 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∞/∞  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aparece en cocientes de funciones que ambas tienden a infinito. Para resolver estas indeterminaciones:</a:t>
            </a:r>
          </a:p>
          <a:p>
            <a:pPr marL="0" indent="0" algn="just">
              <a:buNone/>
            </a:pPr>
            <a:r>
              <a:rPr lang="es-MX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 método</a:t>
            </a:r>
            <a:r>
              <a:rPr lang="es-MX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AR" sz="1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regla de </a:t>
            </a:r>
            <a:r>
              <a:rPr lang="es-AR" sz="18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L'Hôpital</a:t>
            </a:r>
            <a:endParaRPr lang="es-AR" dirty="0">
              <a:solidFill>
                <a:srgbClr val="0070C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649137F-28E8-43A0-AE6E-0365D490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7" y="2105696"/>
            <a:ext cx="5872766" cy="264660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BBB996E-4C4C-45A6-8536-87624DCC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65" y="2327803"/>
            <a:ext cx="2266682" cy="66970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3181A51E-B832-46ED-8FC9-E7EE24C2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187987"/>
            <a:ext cx="5640946" cy="104962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4C575C06-E869-4550-BE14-C14D3E47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6237615"/>
            <a:ext cx="4990563" cy="4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55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extLst>
              <a:ext uri="{FF2B5EF4-FFF2-40B4-BE49-F238E27FC236}">
                <a16:creationId xmlns:a16="http://schemas.microsoft.com/office/drawing/2014/main" id="{2870C15B-7C35-4034-81FA-1621E403D04D}"/>
              </a:ext>
            </a:extLst>
          </p:cNvPr>
          <p:cNvSpPr txBox="1">
            <a:spLocks/>
          </p:cNvSpPr>
          <p:nvPr/>
        </p:nvSpPr>
        <p:spPr>
          <a:xfrm>
            <a:off x="457200" y="134967"/>
            <a:ext cx="82296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CONTINUIDAD</a:t>
            </a:r>
            <a:br>
              <a:rPr lang="es-A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A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dice que una función  f(x)  es continua en un punto   x = a  si y sólo si se cumplen las tres condiciones siguientes:</a:t>
            </a:r>
            <a:endParaRPr lang="es-A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03ED81-456C-4A82-92F0-5E8F726592D4}"/>
              </a:ext>
            </a:extLst>
          </p:cNvPr>
          <p:cNvSpPr txBox="1"/>
          <p:nvPr/>
        </p:nvSpPr>
        <p:spPr>
          <a:xfrm>
            <a:off x="457200" y="1496516"/>
            <a:ext cx="77768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1. La función   f(x)  esta  definida en  el punto a, o sea, para el punto  x=a  existe la imagen  f(a).</a:t>
            </a:r>
          </a:p>
          <a:p>
            <a:r>
              <a:rPr lang="es-MX" dirty="0"/>
              <a:t> </a:t>
            </a:r>
          </a:p>
          <a:p>
            <a:r>
              <a:rPr lang="es-MX" dirty="0"/>
              <a:t>2. El límite  L de la función   f(x)  cuando  x  tiende al punto  a  existe, por tanto sus límites laterales son iguales, es decir: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3. El límite  L  de   f(x)  cuando  x  tiende al punto  a  sea igual al valor  f(a),  en términos matemáticos esto significa que,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E1DB2EF-3B75-4503-AC12-D452DD2A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47" y="3148884"/>
            <a:ext cx="3554569" cy="5602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35192B6-6424-40F7-BAC6-A35FF25C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646994"/>
            <a:ext cx="1880315" cy="46363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F3C8B2E-63A1-4792-95CB-5AC6B580B7EC}"/>
              </a:ext>
            </a:extLst>
          </p:cNvPr>
          <p:cNvSpPr txBox="1"/>
          <p:nvPr/>
        </p:nvSpPr>
        <p:spPr>
          <a:xfrm>
            <a:off x="359532" y="5274947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Existen varios tipos de funciones continuas, tales como, funciones continuas en todos los punto de su dominio o funciones continuas en solo algunos tramos de su dominio. Algunos ejemplos de funciones continuas en todos los puntos de su dominio son las funciones </a:t>
            </a:r>
            <a:r>
              <a:rPr lang="es-MX" b="1" i="0" dirty="0">
                <a:solidFill>
                  <a:srgbClr val="222222"/>
                </a:solidFill>
                <a:effectLst/>
                <a:latin typeface="Plus Jakarta Sans"/>
              </a:rPr>
              <a:t>polinómicas, racionales, con radicales, exponenciales, logarítmicas y trigonométricas.</a:t>
            </a:r>
            <a:endParaRPr lang="es-AR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C72761A-655A-4F7C-9020-9EBC83E5A8D8}"/>
              </a:ext>
            </a:extLst>
          </p:cNvPr>
          <p:cNvSpPr txBox="1"/>
          <p:nvPr/>
        </p:nvSpPr>
        <p:spPr>
          <a:xfrm>
            <a:off x="107504" y="260648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solidFill>
                  <a:srgbClr val="0070C0"/>
                </a:solidFill>
                <a:latin typeface="Plus Jakarta Sans"/>
              </a:rPr>
              <a:t>D</a:t>
            </a:r>
            <a:r>
              <a:rPr lang="es-AR" sz="2000" b="1" i="0" dirty="0">
                <a:solidFill>
                  <a:srgbClr val="0070C0"/>
                </a:solidFill>
                <a:effectLst/>
                <a:latin typeface="Plus Jakarta Sans"/>
              </a:rPr>
              <a:t>ISCONTINUIDAD DE FUNCIONES:</a:t>
            </a: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Hay funciones que tienen puntos donde no cumplen con la definición de continuidad, a estos puntos los llamamos puntos de discontinuidad. Es importante recalcar que hay varios tipos de discontinuidad: EVITABLE, INEVITABLE Y ESENCIAL</a:t>
            </a:r>
          </a:p>
          <a:p>
            <a:pPr algn="l"/>
            <a:endParaRPr lang="es-MX" b="1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r>
              <a:rPr lang="es-MX" b="1" i="0" dirty="0">
                <a:solidFill>
                  <a:srgbClr val="222222"/>
                </a:solidFill>
                <a:effectLst/>
                <a:latin typeface="Plus Jakarta Sans"/>
              </a:rPr>
              <a:t>DISCONTINUIDAD EVITABLE</a:t>
            </a:r>
          </a:p>
          <a:p>
            <a:pPr algn="l"/>
            <a:r>
              <a:rPr lang="es-MX" i="0" dirty="0">
                <a:solidFill>
                  <a:srgbClr val="222222"/>
                </a:solidFill>
                <a:effectLst/>
                <a:latin typeface="Plus Jakarta Sans"/>
              </a:rPr>
              <a:t>La discontinuidad evitable de una función  f(x)  en un punto  x=a  se presenta cuando el límite existe. </a:t>
            </a:r>
            <a:r>
              <a:rPr lang="es-AR" b="0" i="0" dirty="0">
                <a:solidFill>
                  <a:srgbClr val="222222"/>
                </a:solidFill>
                <a:effectLst/>
                <a:latin typeface="Plus Jakarta Sans"/>
              </a:rPr>
              <a:t>Podemos distinguir entre dos tipos:</a:t>
            </a:r>
          </a:p>
          <a:p>
            <a:pPr algn="l"/>
            <a:endParaRPr lang="es-AR" b="0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1) </a:t>
            </a:r>
            <a:r>
              <a:rPr lang="es-MX" b="0" i="1" dirty="0">
                <a:solidFill>
                  <a:srgbClr val="222222"/>
                </a:solidFill>
                <a:effectLst/>
                <a:latin typeface="Plus Jakarta Sans"/>
              </a:rPr>
              <a:t>La función no está definida en  x=a</a:t>
            </a:r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. Esto significa que el valor  f(a)  no existe.</a:t>
            </a: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Esta discontinuidad la podemos resolver definiendo un valor para  f(a), y dicho valor debe ser igual al límite de  f(x)  cuando  x  tiende  a,  es decir:</a:t>
            </a:r>
          </a:p>
          <a:p>
            <a:pPr algn="l"/>
            <a:endParaRPr lang="es-MX" b="0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 </a:t>
            </a:r>
            <a:endParaRPr lang="es-AR" b="0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endParaRPr lang="es-AR" i="0" dirty="0">
              <a:solidFill>
                <a:srgbClr val="222222"/>
              </a:solidFill>
              <a:effectLst/>
              <a:latin typeface="Plus Jakarta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E75416-9B10-4857-A392-548B2CA3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0" y="3789040"/>
            <a:ext cx="3052293" cy="11977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068B70-1841-4A3B-A979-FB0F522C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6" y="5390083"/>
            <a:ext cx="2891307" cy="1197735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15F812D4-6A8C-4AFC-9DCA-F972435176C6}"/>
              </a:ext>
            </a:extLst>
          </p:cNvPr>
          <p:cNvSpPr/>
          <p:nvPr/>
        </p:nvSpPr>
        <p:spPr>
          <a:xfrm>
            <a:off x="1619672" y="4869160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65D2AE-C092-4EC9-92E3-48BAC6373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88" y="3667397"/>
            <a:ext cx="3245476" cy="29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354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C72761A-655A-4F7C-9020-9EBC83E5A8D8}"/>
              </a:ext>
            </a:extLst>
          </p:cNvPr>
          <p:cNvSpPr txBox="1"/>
          <p:nvPr/>
        </p:nvSpPr>
        <p:spPr>
          <a:xfrm>
            <a:off x="107504" y="260648"/>
            <a:ext cx="856895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solidFill>
                  <a:srgbClr val="0070C0"/>
                </a:solidFill>
                <a:latin typeface="Plus Jakarta Sans"/>
              </a:rPr>
              <a:t>D</a:t>
            </a:r>
            <a:r>
              <a:rPr lang="es-AR" sz="2000" b="1" i="0" dirty="0">
                <a:solidFill>
                  <a:srgbClr val="0070C0"/>
                </a:solidFill>
                <a:effectLst/>
                <a:latin typeface="Plus Jakarta Sans"/>
              </a:rPr>
              <a:t>ISCONTINUIDAD DE FUNCIONES:</a:t>
            </a:r>
          </a:p>
          <a:p>
            <a:pPr algn="l"/>
            <a:endParaRPr lang="es-AR" i="0" dirty="0">
              <a:solidFill>
                <a:srgbClr val="222222"/>
              </a:solidFill>
              <a:effectLst/>
              <a:latin typeface="Plus Jakarta San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DBAF7C-0974-4293-8F8F-7AF041D8E948}"/>
              </a:ext>
            </a:extLst>
          </p:cNvPr>
          <p:cNvSpPr txBox="1"/>
          <p:nvPr/>
        </p:nvSpPr>
        <p:spPr>
          <a:xfrm>
            <a:off x="161864" y="836712"/>
            <a:ext cx="88569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2) La imagen no coincide con el límite.</a:t>
            </a:r>
          </a:p>
          <a:p>
            <a:r>
              <a:rPr lang="es-MX" dirty="0"/>
              <a:t>En este caso tenemos que el valor                       existe y también el valor  f(a),  pero ambos valores no coinciden.</a:t>
            </a:r>
          </a:p>
          <a:p>
            <a:r>
              <a:rPr lang="es-MX" dirty="0"/>
              <a:t>La manera de evitar esta discontinuidad es redefiniendo el valor de  f(a)  de tal forma que el nuevo valor sea  igual al limite de  f(x)  cuando  x  tiende  a,  o sea,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E80E4A1-F352-4578-8712-4AA7DA8C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52" y="1133106"/>
            <a:ext cx="1094704" cy="3477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041C92C-B3EB-4DDB-9ABE-813A793F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42" y="2890104"/>
            <a:ext cx="2949262" cy="119773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8C7455A-B0FC-4EF1-B039-F32987104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708920"/>
            <a:ext cx="3540162" cy="30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55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C72761A-655A-4F7C-9020-9EBC83E5A8D8}"/>
              </a:ext>
            </a:extLst>
          </p:cNvPr>
          <p:cNvSpPr txBox="1"/>
          <p:nvPr/>
        </p:nvSpPr>
        <p:spPr>
          <a:xfrm>
            <a:off x="107504" y="260648"/>
            <a:ext cx="878497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solidFill>
                  <a:srgbClr val="0070C0"/>
                </a:solidFill>
                <a:latin typeface="Plus Jakarta Sans"/>
              </a:rPr>
              <a:t>D</a:t>
            </a:r>
            <a:r>
              <a:rPr lang="es-AR" sz="2000" b="1" i="0" dirty="0">
                <a:solidFill>
                  <a:srgbClr val="0070C0"/>
                </a:solidFill>
                <a:effectLst/>
                <a:latin typeface="Plus Jakarta Sans"/>
              </a:rPr>
              <a:t>ISCONTINUIDAD DE FUNCIONES:</a:t>
            </a:r>
          </a:p>
          <a:p>
            <a:pPr algn="l"/>
            <a:r>
              <a:rPr lang="es-MX" b="1" i="0" dirty="0">
                <a:solidFill>
                  <a:srgbClr val="222222"/>
                </a:solidFill>
                <a:effectLst/>
                <a:latin typeface="Plus Jakarta Sans"/>
              </a:rPr>
              <a:t>DISCONTINUIDAD INEVITABLE</a:t>
            </a: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Una discontinuidad es inevitable o de primera especie si existen los límites laterales en  x=a,  pero son distintos. </a:t>
            </a:r>
            <a:endParaRPr lang="es-MX" dirty="0">
              <a:solidFill>
                <a:srgbClr val="222222"/>
              </a:solidFill>
              <a:latin typeface="Plus Jakarta Sans"/>
            </a:endParaRP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En esta clase de discontinuidad también podemos encontrar dos tipos:</a:t>
            </a:r>
          </a:p>
          <a:p>
            <a:pPr algn="l"/>
            <a:endParaRPr lang="es-MX" dirty="0">
              <a:solidFill>
                <a:srgbClr val="222222"/>
              </a:solidFill>
              <a:latin typeface="Plus Jakarta Sans"/>
            </a:endParaRP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1. Discontinuidad inevitable de salto finito</a:t>
            </a: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Esto significa que la diferencia entre los límites laterales es un número real. En expresiones matemáticas, esta situación es equivalente a</a:t>
            </a:r>
          </a:p>
          <a:p>
            <a:pPr algn="l"/>
            <a:endParaRPr lang="es-MX" dirty="0">
              <a:solidFill>
                <a:srgbClr val="222222"/>
              </a:solidFill>
              <a:latin typeface="Plus Jakarta Sans"/>
            </a:endParaRPr>
          </a:p>
          <a:p>
            <a:pPr algn="l"/>
            <a:endParaRPr lang="es-MX" b="0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endParaRPr lang="es-MX" dirty="0">
              <a:solidFill>
                <a:srgbClr val="222222"/>
              </a:solidFill>
              <a:latin typeface="Plus Jakarta Sans"/>
            </a:endParaRPr>
          </a:p>
          <a:p>
            <a:pPr algn="l"/>
            <a:endParaRPr lang="es-MX" b="0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r>
              <a:rPr lang="es-MX" dirty="0">
                <a:solidFill>
                  <a:srgbClr val="222222"/>
                </a:solidFill>
                <a:latin typeface="Plus Jakarta Sans"/>
              </a:rPr>
              <a:t>2. Discontinuidad inevitable de salto infinito</a:t>
            </a:r>
          </a:p>
          <a:p>
            <a:pPr algn="l"/>
            <a:r>
              <a:rPr lang="es-MX" dirty="0">
                <a:solidFill>
                  <a:srgbClr val="222222"/>
                </a:solidFill>
                <a:latin typeface="Plus Jakarta Sans"/>
              </a:rPr>
              <a:t>En este caso la diferencia entre los límites laterales es infinito (ASINTOTAS), es decir,</a:t>
            </a:r>
          </a:p>
          <a:p>
            <a:pPr algn="l"/>
            <a:endParaRPr lang="es-MX" b="0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r>
              <a:rPr lang="es-MX" b="0" i="0" dirty="0">
                <a:solidFill>
                  <a:srgbClr val="222222"/>
                </a:solidFill>
                <a:effectLst/>
                <a:latin typeface="Plus Jakarta Sans"/>
              </a:rPr>
              <a:t> </a:t>
            </a:r>
            <a:endParaRPr lang="es-AR" b="0" i="0" dirty="0">
              <a:solidFill>
                <a:srgbClr val="222222"/>
              </a:solidFill>
              <a:effectLst/>
              <a:latin typeface="Plus Jakarta Sans"/>
            </a:endParaRPr>
          </a:p>
          <a:p>
            <a:pPr algn="l"/>
            <a:endParaRPr lang="es-AR" i="0" dirty="0">
              <a:solidFill>
                <a:srgbClr val="222222"/>
              </a:solidFill>
              <a:effectLst/>
              <a:latin typeface="Plus Jakarta Sans"/>
            </a:endParaRPr>
          </a:p>
        </p:txBody>
      </p:sp>
      <p:sp>
        <p:nvSpPr>
          <p:cNvPr id="4" name="AutoShape 2" descr="x=a,">
            <a:extLst>
              <a:ext uri="{FF2B5EF4-FFF2-40B4-BE49-F238E27FC236}">
                <a16:creationId xmlns:a16="http://schemas.microsoft.com/office/drawing/2014/main" id="{2E96BAEA-1763-4F0F-8AF1-AC39D662BC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7213" y="-92075"/>
            <a:ext cx="533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FD4C571-7240-4DAF-BD1D-829F683E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40604"/>
            <a:ext cx="5828183" cy="5918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053C808-AC69-485C-85DD-0A6784A91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81129"/>
            <a:ext cx="4326702" cy="7886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2927C17-2317-4807-BF06-34B0D18E4151}"/>
              </a:ext>
            </a:extLst>
          </p:cNvPr>
          <p:cNvSpPr txBox="1"/>
          <p:nvPr/>
        </p:nvSpPr>
        <p:spPr>
          <a:xfrm>
            <a:off x="107504" y="5397023"/>
            <a:ext cx="8784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DISCONTINUIDAD ESENCIAL</a:t>
            </a:r>
          </a:p>
          <a:p>
            <a:r>
              <a:rPr lang="es-MX" dirty="0"/>
              <a:t>Finalmente tenemos una discontinuidad inevitable más, en la que el limite </a:t>
            </a:r>
            <a:r>
              <a:rPr lang="es-MX" dirty="0" err="1"/>
              <a:t>def</a:t>
            </a:r>
            <a:r>
              <a:rPr lang="es-MX" dirty="0"/>
              <a:t>(x)  no existe.</a:t>
            </a:r>
          </a:p>
          <a:p>
            <a:r>
              <a:rPr lang="es-MX" dirty="0"/>
              <a:t>Diremos que una discontinuidad es esencial o de segunda especie si al menos no existe alguno de los límites laterales en  x=a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47183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7292C3-36B2-4E81-807C-CE1673858627}"/>
              </a:ext>
            </a:extLst>
          </p:cNvPr>
          <p:cNvSpPr txBox="1"/>
          <p:nvPr/>
        </p:nvSpPr>
        <p:spPr>
          <a:xfrm>
            <a:off x="2555776" y="404664"/>
            <a:ext cx="453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22222"/>
                </a:solidFill>
                <a:effectLst/>
                <a:latin typeface="Plus Jakarta Sans"/>
              </a:rPr>
              <a:t>DISCONTINUIDAD INEVITABLE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EBED2C-6EE7-461A-AB81-62452430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4" y="1239906"/>
            <a:ext cx="3546456" cy="36292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6361C9-19CE-4DFF-94B5-D8D8B3730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274795"/>
            <a:ext cx="4778062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081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7292C3-36B2-4E81-807C-CE1673858627}"/>
              </a:ext>
            </a:extLst>
          </p:cNvPr>
          <p:cNvSpPr txBox="1"/>
          <p:nvPr/>
        </p:nvSpPr>
        <p:spPr>
          <a:xfrm>
            <a:off x="2915816" y="381179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DISCONTINUIDAD ESENCIAL</a:t>
            </a:r>
          </a:p>
          <a:p>
            <a:pPr algn="l"/>
            <a:endParaRPr lang="es-MX" b="1" i="0" dirty="0">
              <a:solidFill>
                <a:srgbClr val="222222"/>
              </a:solidFill>
              <a:effectLst/>
              <a:latin typeface="Plus Jakarta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5E0E03-51BD-46FF-A2EF-0F6B7956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84" y="5085184"/>
            <a:ext cx="2088232" cy="9812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887E8D-EF13-4A7C-B2AA-5EBD9D16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196752"/>
            <a:ext cx="4203461" cy="3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742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872" y="274638"/>
            <a:ext cx="8640600" cy="1623152"/>
          </a:xfrm>
        </p:spPr>
        <p:txBody>
          <a:bodyPr>
            <a:normAutofit fontScale="90000"/>
          </a:bodyPr>
          <a:lstStyle/>
          <a:p>
            <a:pPr algn="l"/>
            <a:r>
              <a:rPr lang="es-AR" sz="3200" b="1" dirty="0">
                <a:solidFill>
                  <a:srgbClr val="00B0F0"/>
                </a:solidFill>
              </a:rPr>
              <a:t>LÍMITES:</a:t>
            </a:r>
            <a:br>
              <a:rPr lang="es-AR" dirty="0"/>
            </a:b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escriben la forma en que varía una función:</a:t>
            </a:r>
            <a:b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Algunas </a:t>
            </a: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varían continuamente, pequeños cambios en </a:t>
            </a:r>
            <a:r>
              <a:rPr lang="es-MX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producen ligeras modificaciones</a:t>
            </a:r>
            <a:b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ƒ(</a:t>
            </a:r>
            <a:r>
              <a:rPr lang="es-AR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Otras funciones pueden tener valores que saltan o que cambian con brusquedad.</a:t>
            </a:r>
            <a:b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concepto de límite nos proporciona un método preciso para distinguir entre estos </a:t>
            </a:r>
            <a:r>
              <a:rPr lang="es-A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comportamientos.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872" y="2057399"/>
            <a:ext cx="8229600" cy="867545"/>
          </a:xfrm>
        </p:spPr>
        <p:txBody>
          <a:bodyPr>
            <a:normAutofit/>
          </a:bodyPr>
          <a:lstStyle/>
          <a:p>
            <a:r>
              <a:rPr lang="es-MX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Consideremos el comportamiento de una función cerca de un punto, </a:t>
            </a:r>
            <a:r>
              <a:rPr lang="es-MX" sz="2000" b="0" i="0" u="none" strike="noStrike" baseline="0" dirty="0">
                <a:latin typeface="TimesNewRomanPS"/>
              </a:rPr>
              <a:t>¿Cómo se comporta la función </a:t>
            </a:r>
            <a:r>
              <a:rPr lang="es-AR" sz="2000" b="0" i="0" u="none" strike="noStrike" baseline="0" dirty="0">
                <a:latin typeface="TimesNewRomanPS"/>
              </a:rPr>
              <a:t>al estar cerca de x=1</a:t>
            </a:r>
            <a:r>
              <a:rPr lang="es-A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su Dominio?</a:t>
            </a:r>
            <a:endParaRPr lang="es-A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35A6FF3-61F8-4CF5-A402-E4AFBB5FE536}"/>
                  </a:ext>
                </a:extLst>
              </p14:cNvPr>
              <p14:cNvContentPartPr/>
              <p14:nvPr/>
            </p14:nvContentPartPr>
            <p14:xfrm>
              <a:off x="-603336" y="1225491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35A6FF3-61F8-4CF5-A402-E4AFBB5FE5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12336" y="121649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F3A2FA04-1931-4D16-8E2A-B32258B3D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64" y="2905066"/>
            <a:ext cx="1438275" cy="6572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5463031-3E55-42BF-BC58-62FE3276C521}"/>
              </a:ext>
            </a:extLst>
          </p:cNvPr>
          <p:cNvSpPr txBox="1"/>
          <p:nvPr/>
        </p:nvSpPr>
        <p:spPr>
          <a:xfrm>
            <a:off x="251520" y="3933057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b="0" i="0" u="none" strike="noStrike" baseline="0" dirty="0">
                <a:latin typeface="TimesNewRomanPS"/>
              </a:rPr>
              <a:t>La fórmula dada define a </a:t>
            </a:r>
            <a:r>
              <a:rPr lang="es-MX" sz="1800" b="0" i="1" u="none" strike="noStrike" baseline="0" dirty="0">
                <a:latin typeface="TimesNewRomanPS-Italic"/>
              </a:rPr>
              <a:t>f </a:t>
            </a:r>
            <a:r>
              <a:rPr lang="es-MX" sz="1800" b="0" i="0" u="none" strike="noStrike" baseline="0" dirty="0">
                <a:latin typeface="TimesNewRomanPS"/>
              </a:rPr>
              <a:t>para todos los números reales </a:t>
            </a:r>
            <a:r>
              <a:rPr lang="es-MX" sz="1800" b="0" i="1" u="none" strike="noStrike" baseline="0" dirty="0">
                <a:latin typeface="TimesNewRomanPS-Italic"/>
              </a:rPr>
              <a:t>x</a:t>
            </a:r>
            <a:r>
              <a:rPr lang="es-MX" sz="1800" b="0" i="0" u="none" strike="noStrike" baseline="0" dirty="0">
                <a:latin typeface="TimesNewRomanPS"/>
              </a:rPr>
              <a:t>, excepto </a:t>
            </a:r>
            <a:r>
              <a:rPr lang="es-MX" sz="1800" b="0" i="1" u="none" strike="noStrike" baseline="0" dirty="0">
                <a:latin typeface="TimesNewRomanPS-Italic"/>
              </a:rPr>
              <a:t>x </a:t>
            </a:r>
            <a:r>
              <a:rPr lang="es-MX" sz="1800" b="0" i="0" u="none" strike="noStrike" baseline="0" dirty="0">
                <a:latin typeface="Optr2k"/>
              </a:rPr>
              <a:t>= </a:t>
            </a:r>
            <a:r>
              <a:rPr lang="es-MX" sz="1800" b="0" i="0" u="none" strike="noStrike" baseline="0" dirty="0">
                <a:latin typeface="TimesNewRomanPS"/>
              </a:rPr>
              <a:t>1 </a:t>
            </a:r>
            <a:r>
              <a:rPr lang="es-MX" sz="1800" b="0" i="0" u="none" strike="noStrike" baseline="0" dirty="0">
                <a:solidFill>
                  <a:srgbClr val="FF0000"/>
                </a:solidFill>
                <a:latin typeface="TimesNewRomanPS"/>
              </a:rPr>
              <a:t>(no es posible dividir por cero). </a:t>
            </a:r>
          </a:p>
          <a:p>
            <a:pPr algn="just"/>
            <a:r>
              <a:rPr lang="es-MX" sz="1800" b="0" i="0" u="none" strike="noStrike" baseline="0" dirty="0">
                <a:latin typeface="TimesNewRomanPS"/>
              </a:rPr>
              <a:t>Podemos simplificar la fórmula factorizando el numerador y eliminando los factores comunes: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869B78B-DBDD-4EF6-9F26-FDD21E8E8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572" y="5085184"/>
            <a:ext cx="5029200" cy="7048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29176" y="92726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MX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BIBLIOGRAFÍA:</a:t>
            </a:r>
            <a:endParaRPr lang="es-AR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52" y="12252"/>
            <a:ext cx="1689994" cy="16899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AEF59-F28E-467C-9EA3-92D1CFAD4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496387" y="1742987"/>
            <a:ext cx="81207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 </a:t>
            </a:r>
            <a:endParaRPr lang="es-A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J., ROMO M., J. H., FILIO LÓPEZ, E., y ROBLES BERNAL, M.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variable: conceptos y contextos. 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Cuarta edición.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México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 F., Cengage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2010, 554p. ISBN: 978-607-481-238-1.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THOMAS, G.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una variable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Duodécima edición. Naucalpan de Juárez, Estado de México: Pearson, 2010, 800p. ISBN: 978-607-32-0164-3.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https://es.khanacademy.org/</a:t>
            </a: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19837-F7EE-4E00-BFC8-B2C2AE1FF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314315"/>
            <a:ext cx="1549350" cy="2028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964139-95F3-4F56-85EC-AAA64145D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438" y="4314315"/>
            <a:ext cx="1478952" cy="1981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531B643-9C2B-4E33-98B0-01DBA861A7BF}"/>
              </a:ext>
            </a:extLst>
          </p:cNvPr>
          <p:cNvSpPr txBox="1">
            <a:spLocks/>
          </p:cNvSpPr>
          <p:nvPr/>
        </p:nvSpPr>
        <p:spPr>
          <a:xfrm>
            <a:off x="2915816" y="260648"/>
            <a:ext cx="2448272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I</a:t>
            </a:r>
            <a:endParaRPr lang="es-A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88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AR" sz="3200" dirty="0"/>
              <a:t>Si evaluamos la función: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31955"/>
              </p:ext>
            </p:extLst>
          </p:nvPr>
        </p:nvGraphicFramePr>
        <p:xfrm>
          <a:off x="1619672" y="206084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blipFill rotWithShape="1">
                      <a:blip r:embed="rId2"/>
                      <a:stretch>
                        <a:fillRect l="-200" t="-1639" r="-100000" b="-721311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blipFill rotWithShape="1">
                      <a:blip r:embed="rId2"/>
                      <a:stretch>
                        <a:fillRect l="-100200" t="-1639" b="-721311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blipFill rotWithShape="1">
                      <a:blip r:embed="rId2"/>
                      <a:stretch>
                        <a:fillRect l="-400" t="-101639" r="-300000" b="-6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blipFill rotWithShape="1">
                      <a:blip r:embed="rId2"/>
                      <a:stretch>
                        <a:fillRect l="-100400" t="-101639" r="-200000" b="-6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blipFill rotWithShape="1">
                      <a:blip r:embed="rId2"/>
                      <a:stretch>
                        <a:fillRect l="-200400" t="-101639" r="-100000" b="-6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blipFill rotWithShape="1">
                      <a:blip r:embed="rId2"/>
                      <a:stretch>
                        <a:fillRect l="-300400" t="-101639" b="-62131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907704" y="5373216"/>
            <a:ext cx="5485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¿Qué ocurre con los valores que la función</a:t>
            </a:r>
          </a:p>
          <a:p>
            <a:r>
              <a:rPr lang="es-AR" sz="2400" dirty="0"/>
              <a:t>        cuando nos acercamos a x = 1?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645331-2669-49B3-BE57-82381480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98891"/>
            <a:ext cx="2448272" cy="11187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DEFF0-8D16-48CD-A752-F08D7A9C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b="1" dirty="0">
                <a:solidFill>
                  <a:srgbClr val="0070C0"/>
                </a:solidFill>
              </a:rPr>
              <a:t>DEFINICIÓN DE LÍMITE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425342-76D2-43E9-B723-45C95DBD6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" y="1235031"/>
            <a:ext cx="8504527" cy="338587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BF53CA-C9DC-4BF2-BF73-E31B19FD4386}"/>
              </a:ext>
            </a:extLst>
          </p:cNvPr>
          <p:cNvSpPr txBox="1"/>
          <p:nvPr/>
        </p:nvSpPr>
        <p:spPr>
          <a:xfrm>
            <a:off x="76167" y="4620909"/>
            <a:ext cx="844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Esto quiere decir que, los valores de 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f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(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x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) tienden a estar mas y mas cerca al</a:t>
            </a:r>
            <a:r>
              <a:rPr lang="es-AR" sz="1800" b="0" i="0" u="none" strike="noStrike" baseline="0" dirty="0">
                <a:solidFill>
                  <a:srgbClr val="231F20"/>
                </a:solidFill>
                <a:latin typeface="TimesLTStd-Roman"/>
              </a:rPr>
              <a:t> numero </a:t>
            </a:r>
            <a:r>
              <a:rPr lang="es-AR" sz="1800" b="0" i="1" u="none" strike="noStrike" baseline="0" dirty="0">
                <a:solidFill>
                  <a:srgbClr val="231F20"/>
                </a:solidFill>
                <a:latin typeface="TimesLTStd-Italic"/>
              </a:rPr>
              <a:t>L </a:t>
            </a:r>
            <a:r>
              <a:rPr lang="es-AR" sz="1800" b="0" i="0" u="none" strike="noStrike" baseline="0" dirty="0">
                <a:solidFill>
                  <a:srgbClr val="231F20"/>
                </a:solidFill>
                <a:latin typeface="TimesLTStd-Roman"/>
              </a:rPr>
              <a:t>cuando </a:t>
            </a:r>
            <a:r>
              <a:rPr lang="es-AR" sz="1800" b="0" i="1" u="none" strike="noStrike" baseline="0" dirty="0">
                <a:solidFill>
                  <a:srgbClr val="231F20"/>
                </a:solidFill>
                <a:latin typeface="TimesLTStd-Italic"/>
              </a:rPr>
              <a:t>x </a:t>
            </a:r>
            <a:r>
              <a:rPr lang="es-AR" sz="1800" b="0" i="0" u="none" strike="noStrike" baseline="0" dirty="0">
                <a:solidFill>
                  <a:srgbClr val="231F20"/>
                </a:solidFill>
                <a:latin typeface="TimesLTStd-Roman"/>
              </a:rPr>
              <a:t>se acerca cada vez mas al numero </a:t>
            </a:r>
            <a:r>
              <a:rPr lang="es-AR" sz="1800" b="0" i="1" u="none" strike="noStrike" baseline="0" dirty="0">
                <a:solidFill>
                  <a:srgbClr val="231F20"/>
                </a:solidFill>
                <a:latin typeface="TimesLTStd-Italic"/>
              </a:rPr>
              <a:t>a </a:t>
            </a:r>
            <a:r>
              <a:rPr lang="es-AR" sz="1800" b="0" i="0" u="none" strike="noStrike" baseline="0" dirty="0">
                <a:solidFill>
                  <a:srgbClr val="231F20"/>
                </a:solidFill>
                <a:latin typeface="TimesLTStd-Roman"/>
              </a:rPr>
              <a:t>(de ambos lados de </a:t>
            </a:r>
            <a:r>
              <a:rPr lang="es-AR" sz="1800" b="0" i="1" u="none" strike="noStrike" baseline="0" dirty="0">
                <a:solidFill>
                  <a:srgbClr val="231F20"/>
                </a:solidFill>
                <a:latin typeface="TimesLTStd-Italic"/>
              </a:rPr>
              <a:t>a</a:t>
            </a:r>
            <a:r>
              <a:rPr lang="es-AR" sz="1800" b="0" i="0" u="none" strike="noStrike" baseline="0" dirty="0">
                <a:solidFill>
                  <a:srgbClr val="231F20"/>
                </a:solidFill>
                <a:latin typeface="TimesLTStd-Roman"/>
              </a:rPr>
              <a:t>), </a:t>
            </a:r>
            <a:r>
              <a:rPr lang="es-AR" sz="1800" b="1" i="0" u="none" strike="noStrike" baseline="0" dirty="0">
                <a:solidFill>
                  <a:schemeClr val="accent2"/>
                </a:solidFill>
                <a:latin typeface="TimesLTStd-Roman"/>
              </a:rPr>
              <a:t>pero  </a:t>
            </a:r>
            <a:r>
              <a:rPr lang="es-AR" sz="1800" b="1" i="1" u="none" strike="noStrike" baseline="0" dirty="0">
                <a:solidFill>
                  <a:schemeClr val="accent2"/>
                </a:solidFill>
                <a:latin typeface="TimesLTStd-Italic"/>
              </a:rPr>
              <a:t>x </a:t>
            </a:r>
            <a:r>
              <a:rPr lang="es-AR" sz="1800" b="1" i="1" u="none" strike="noStrike" baseline="0" dirty="0">
                <a:solidFill>
                  <a:schemeClr val="accent2"/>
                </a:solidFill>
                <a:latin typeface="TimesLTStd-Italic"/>
                <a:sym typeface="Symbol" panose="05050102010706020507" pitchFamily="18" charset="2"/>
              </a:rPr>
              <a:t> </a:t>
            </a:r>
            <a:r>
              <a:rPr lang="es-AR" sz="1800" b="1" i="1" u="none" strike="noStrike" baseline="0" dirty="0">
                <a:solidFill>
                  <a:schemeClr val="accent2"/>
                </a:solidFill>
                <a:latin typeface="TimesLTStd-Italic"/>
              </a:rPr>
              <a:t>a</a:t>
            </a:r>
            <a:r>
              <a:rPr lang="es-AR" sz="1800" b="1" i="0" u="none" strike="noStrike" baseline="0" dirty="0">
                <a:solidFill>
                  <a:schemeClr val="accent2"/>
                </a:solidFill>
                <a:latin typeface="TimesLTStd-Roman"/>
              </a:rPr>
              <a:t>.</a:t>
            </a:r>
            <a:endParaRPr lang="es-AR" b="1" dirty="0">
              <a:solidFill>
                <a:schemeClr val="accent2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963CDC5-0BB3-4952-ABFA-7DD479BE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" y="5445224"/>
            <a:ext cx="8868720" cy="93354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94C6626-E777-4E54-92FF-20FFCE1A34C4}"/>
              </a:ext>
            </a:extLst>
          </p:cNvPr>
          <p:cNvSpPr/>
          <p:nvPr/>
        </p:nvSpPr>
        <p:spPr>
          <a:xfrm>
            <a:off x="1907704" y="4293096"/>
            <a:ext cx="1440160" cy="32781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4EBFE-1077-441C-88CD-985A0E66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1800" dirty="0">
                <a:solidFill>
                  <a:srgbClr val="231F20"/>
                </a:solidFill>
                <a:latin typeface="TimesLTStd-Roman"/>
              </a:rPr>
              <a:t>A continuación se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muestran las graficas de tres funciones. </a:t>
            </a:r>
          </a:p>
          <a:p>
            <a:pPr marL="0" indent="0">
              <a:buNone/>
            </a:pPr>
            <a:endParaRPr lang="es-MX" sz="1800" b="0" i="0" u="none" strike="noStrike" baseline="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endParaRPr lang="es-MX" sz="180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endParaRPr lang="es-MX" sz="1800" b="0" i="0" u="none" strike="noStrike" baseline="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endParaRPr lang="es-MX" sz="180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endParaRPr lang="es-MX" sz="1800" b="0" i="0" u="none" strike="noStrike" baseline="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endParaRPr lang="es-MX" sz="180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endParaRPr lang="es-MX" sz="1800" b="0" i="0" u="none" strike="noStrike" baseline="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endParaRPr lang="es-MX" sz="1800" dirty="0">
              <a:solidFill>
                <a:srgbClr val="231F20"/>
              </a:solidFill>
              <a:latin typeface="TimesLTStd-Roman"/>
            </a:endParaRP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Observe que, en el inciso en el inciso b), 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f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(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a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)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  <a:sym typeface="Symbol" panose="05050102010706020507" pitchFamily="18" charset="2"/>
              </a:rPr>
              <a:t>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L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.  </a:t>
            </a:r>
            <a:r>
              <a:rPr lang="es-MX" sz="1800" dirty="0">
                <a:solidFill>
                  <a:srgbClr val="231F20"/>
                </a:solidFill>
                <a:latin typeface="TimesLTStd-Roman"/>
              </a:rPr>
              <a:t>y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 que: en el inciso c): 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f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(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a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) no esta definida.</a:t>
            </a:r>
          </a:p>
          <a:p>
            <a:pPr marL="0" indent="0" algn="l">
              <a:buNone/>
            </a:pP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Sin embargo, en los tres casos, independientemente de lo que sucede en 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a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,</a:t>
            </a:r>
            <a:endParaRPr lang="es-A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D7165B-71B5-43CD-A763-3311FBEC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s-AR" sz="3200" b="1" dirty="0">
                <a:solidFill>
                  <a:srgbClr val="0070C0"/>
                </a:solidFill>
              </a:rPr>
              <a:t>DEFINICIÓN DE LÍMITE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A673C2-F23F-464F-B66A-F18BA3AF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634400"/>
            <a:ext cx="3430593" cy="10056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95A003-3EEF-4908-AFE2-4C229380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694"/>
            <a:ext cx="9144000" cy="24938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432B5E-2CC4-4F59-AAD4-19A7B3C21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54" y="5534819"/>
            <a:ext cx="8664691" cy="99068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4AC3678-1779-47C5-A56A-E0DEB1975372}"/>
              </a:ext>
            </a:extLst>
          </p:cNvPr>
          <p:cNvSpPr/>
          <p:nvPr/>
        </p:nvSpPr>
        <p:spPr>
          <a:xfrm>
            <a:off x="179512" y="5506691"/>
            <a:ext cx="8784976" cy="1190972"/>
          </a:xfrm>
          <a:prstGeom prst="rect">
            <a:avLst/>
          </a:prstGeom>
          <a:noFill/>
          <a:ln w="76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84633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6C341D7D-720C-4446-BA88-9E3AC011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797210"/>
            <a:ext cx="5189921" cy="9216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61FB05-802D-4F92-A585-9931F099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65553"/>
            <a:ext cx="4331171" cy="361343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AR" sz="2000" dirty="0"/>
              <a:t>Gráficamente: </a:t>
            </a:r>
            <a:r>
              <a:rPr lang="es-MX" sz="2000" b="0" i="0" u="none" strike="noStrike" baseline="0" dirty="0">
                <a:latin typeface="TimesNewRomanPS"/>
              </a:rPr>
              <a:t>La gráfica de </a:t>
            </a:r>
            <a:r>
              <a:rPr lang="es-MX" sz="2000" b="0" i="1" u="none" strike="noStrike" baseline="0" dirty="0">
                <a:latin typeface="TimesNewRomanPS-Italic"/>
              </a:rPr>
              <a:t>f </a:t>
            </a:r>
            <a:r>
              <a:rPr lang="es-MX" sz="2000" b="0" i="0" u="none" strike="noStrike" baseline="0" dirty="0">
                <a:latin typeface="TimesNewRomanPS"/>
              </a:rPr>
              <a:t>es idéntica a la recta </a:t>
            </a:r>
            <a:r>
              <a:rPr lang="es-MX" sz="2000" b="0" i="1" u="none" strike="noStrike" baseline="0" dirty="0">
                <a:latin typeface="TimesNewRomanPS-Italic"/>
              </a:rPr>
              <a:t>y </a:t>
            </a:r>
            <a:r>
              <a:rPr lang="es-MX" sz="2000" b="0" i="0" u="none" strike="noStrike" baseline="0" dirty="0">
                <a:latin typeface="Optr2k"/>
              </a:rPr>
              <a:t>= </a:t>
            </a:r>
            <a:r>
              <a:rPr lang="es-MX" sz="2000" b="0" i="1" u="none" strike="noStrike" baseline="0" dirty="0">
                <a:latin typeface="TimesNewRomanPS-Italic"/>
              </a:rPr>
              <a:t>x </a:t>
            </a:r>
            <a:r>
              <a:rPr lang="es-MX" sz="2000" b="0" i="0" u="none" strike="noStrike" baseline="0" dirty="0">
                <a:latin typeface="TimesNewRomanPS"/>
              </a:rPr>
              <a:t>+ 1 excepto</a:t>
            </a:r>
            <a:br>
              <a:rPr lang="es-MX" sz="2000" b="0" i="0" u="none" strike="noStrike" baseline="0" dirty="0">
                <a:latin typeface="TimesNewRomanPS"/>
              </a:rPr>
            </a:br>
            <a:r>
              <a:rPr lang="es-MX" sz="2000" b="0" i="0" u="none" strike="noStrike" baseline="0" dirty="0">
                <a:latin typeface="TimesNewRomanPS"/>
              </a:rPr>
              <a:t>en el punto </a:t>
            </a:r>
            <a:r>
              <a:rPr lang="es-MX" sz="2000" b="0" i="1" u="none" strike="noStrike" baseline="0" dirty="0">
                <a:latin typeface="TimesNewRomanPS-Italic"/>
              </a:rPr>
              <a:t>x </a:t>
            </a:r>
            <a:r>
              <a:rPr lang="es-MX" sz="2000" b="0" i="0" u="none" strike="noStrike" baseline="0" dirty="0">
                <a:latin typeface="Optr2k"/>
              </a:rPr>
              <a:t>= </a:t>
            </a:r>
            <a:r>
              <a:rPr lang="es-MX" sz="2000" b="0" i="0" u="none" strike="noStrike" baseline="0" dirty="0">
                <a:latin typeface="TimesNewRomanPS"/>
              </a:rPr>
              <a:t>1, donde </a:t>
            </a:r>
            <a:r>
              <a:rPr lang="es-MX" sz="2000" b="0" i="1" u="none" strike="noStrike" baseline="0" dirty="0">
                <a:latin typeface="TimesNewRomanPS-Italic"/>
              </a:rPr>
              <a:t>f </a:t>
            </a:r>
            <a:r>
              <a:rPr lang="es-MX" sz="2000" b="0" i="0" u="none" strike="noStrike" baseline="0" dirty="0">
                <a:latin typeface="TimesNewRomanPS"/>
              </a:rPr>
              <a:t>no está </a:t>
            </a:r>
            <a:r>
              <a:rPr lang="es-AR" sz="2000" b="0" i="0" u="none" strike="noStrike" baseline="0" dirty="0">
                <a:latin typeface="TimesNewRomanPS"/>
              </a:rPr>
              <a:t>definida</a:t>
            </a:r>
            <a:endParaRPr lang="es-AR" sz="20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092528" y="4195658"/>
            <a:ext cx="36004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4452568" y="4195658"/>
            <a:ext cx="36004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cxnSpLocks/>
          </p:cNvCxnSpPr>
          <p:nvPr/>
        </p:nvCxnSpPr>
        <p:spPr>
          <a:xfrm flipV="1">
            <a:off x="3563888" y="2412230"/>
            <a:ext cx="0" cy="36004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cxnSpLocks/>
          </p:cNvCxnSpPr>
          <p:nvPr/>
        </p:nvCxnSpPr>
        <p:spPr>
          <a:xfrm>
            <a:off x="3563888" y="2052190"/>
            <a:ext cx="0" cy="36004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10" name="Entrada de lápiz 3109">
                <a:extLst>
                  <a:ext uri="{FF2B5EF4-FFF2-40B4-BE49-F238E27FC236}">
                    <a16:creationId xmlns:a16="http://schemas.microsoft.com/office/drawing/2014/main" id="{6321358E-E832-4FA8-8618-1B773B9F8A72}"/>
                  </a:ext>
                </a:extLst>
              </p14:cNvPr>
              <p14:cNvContentPartPr/>
              <p14:nvPr/>
            </p14:nvContentPartPr>
            <p14:xfrm>
              <a:off x="-281496" y="4109451"/>
              <a:ext cx="360" cy="360"/>
            </p14:xfrm>
          </p:contentPart>
        </mc:Choice>
        <mc:Fallback xmlns="">
          <p:pic>
            <p:nvPicPr>
              <p:cNvPr id="3110" name="Entrada de lápiz 3109">
                <a:extLst>
                  <a:ext uri="{FF2B5EF4-FFF2-40B4-BE49-F238E27FC236}">
                    <a16:creationId xmlns:a16="http://schemas.microsoft.com/office/drawing/2014/main" id="{6321358E-E832-4FA8-8618-1B773B9F8A7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-299496" y="4091451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1 Título">
            <a:extLst>
              <a:ext uri="{FF2B5EF4-FFF2-40B4-BE49-F238E27FC236}">
                <a16:creationId xmlns:a16="http://schemas.microsoft.com/office/drawing/2014/main" id="{25F86769-9321-4E96-BF37-B47A89BC8DF1}"/>
              </a:ext>
            </a:extLst>
          </p:cNvPr>
          <p:cNvSpPr txBox="1">
            <a:spLocks/>
          </p:cNvSpPr>
          <p:nvPr/>
        </p:nvSpPr>
        <p:spPr>
          <a:xfrm>
            <a:off x="282525" y="42954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000" dirty="0">
                <a:latin typeface="TimesNewRomanPS"/>
              </a:rPr>
              <a:t>Decimos que el </a:t>
            </a:r>
            <a:r>
              <a:rPr lang="es-MX" sz="2000" i="1" dirty="0">
                <a:latin typeface="TimesNewRomanPS-Italic"/>
              </a:rPr>
              <a:t>límite </a:t>
            </a:r>
            <a:r>
              <a:rPr lang="es-MX" sz="2000" dirty="0">
                <a:latin typeface="TimesNewRomanPS"/>
              </a:rPr>
              <a:t>de </a:t>
            </a:r>
            <a:r>
              <a:rPr lang="es-MX" sz="2000" i="1" dirty="0">
                <a:latin typeface="TimesNewRomanPS-Italic"/>
              </a:rPr>
              <a:t>f</a:t>
            </a:r>
            <a:r>
              <a:rPr lang="es-MX" sz="2000" dirty="0">
                <a:latin typeface="TimesNewRomanPS"/>
              </a:rPr>
              <a:t>(</a:t>
            </a:r>
            <a:r>
              <a:rPr lang="es-MX" sz="2000" i="1" dirty="0">
                <a:latin typeface="TimesNewRomanPS-Italic"/>
              </a:rPr>
              <a:t>x</a:t>
            </a:r>
            <a:r>
              <a:rPr lang="es-MX" sz="2000" dirty="0">
                <a:latin typeface="TimesNewRomanPS"/>
              </a:rPr>
              <a:t>) se acerca a 2 a medida que </a:t>
            </a:r>
            <a:r>
              <a:rPr lang="es-MX" sz="2000" i="1" dirty="0">
                <a:latin typeface="TimesNewRomanPS-Italic"/>
              </a:rPr>
              <a:t>x </a:t>
            </a:r>
            <a:r>
              <a:rPr lang="es-MX" sz="2000" dirty="0">
                <a:latin typeface="TimesNewRomanPS"/>
              </a:rPr>
              <a:t>se aproxima a 1, y escribimos:</a:t>
            </a:r>
            <a:endParaRPr lang="es-AR" sz="20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947C692-F8ED-4CD7-9698-EF9C54DA8E53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534937" y="6044338"/>
            <a:ext cx="7724775" cy="647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FD9FD45B-6B23-4283-B9D4-FCA3C545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485847"/>
            <a:ext cx="2937988" cy="237215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48AAFA-8A2F-462E-99D0-312C07E9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19" y="1489132"/>
            <a:ext cx="3352859" cy="253689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1645" y="910035"/>
            <a:ext cx="752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92D050"/>
                </a:solidFill>
              </a:rPr>
              <a:t>LÍMITE LATERAL IZQUIERDO: 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              </a:t>
            </a:r>
            <a:r>
              <a:rPr lang="es-MX" dirty="0"/>
              <a:t>es el </a:t>
            </a:r>
            <a:r>
              <a:rPr lang="es-MX" b="1" dirty="0"/>
              <a:t>límite de </a:t>
            </a:r>
            <a:r>
              <a:rPr lang="es-MX" b="1" i="1" dirty="0"/>
              <a:t>f </a:t>
            </a:r>
            <a:r>
              <a:rPr lang="es-MX" b="1" dirty="0"/>
              <a:t>(</a:t>
            </a:r>
            <a:r>
              <a:rPr lang="es-MX" b="1" i="1" dirty="0"/>
              <a:t>x</a:t>
            </a:r>
            <a:r>
              <a:rPr lang="es-MX" b="1" dirty="0"/>
              <a:t>) cuando </a:t>
            </a:r>
            <a:r>
              <a:rPr lang="es-MX" b="1" i="1" dirty="0"/>
              <a:t>x </a:t>
            </a:r>
            <a:r>
              <a:rPr lang="es-MX" b="1" dirty="0"/>
              <a:t>se aproxima o tiende a </a:t>
            </a:r>
            <a:r>
              <a:rPr lang="es-MX" b="1" i="1" dirty="0" err="1"/>
              <a:t>a</a:t>
            </a:r>
            <a:r>
              <a:rPr lang="es-MX" b="1" i="1" dirty="0"/>
              <a:t> </a:t>
            </a:r>
            <a:r>
              <a:rPr lang="es-MX" b="1" dirty="0"/>
              <a:t>por la izquierda</a:t>
            </a:r>
            <a:endParaRPr lang="es-AR" i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3565" y="3957365"/>
            <a:ext cx="672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FF"/>
                </a:solidFill>
              </a:rPr>
              <a:t>LÍMITE LATERAL DERECHO: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b="1" dirty="0"/>
              <a:t>es el límite de </a:t>
            </a:r>
            <a:r>
              <a:rPr lang="es-MX" b="1" i="1" dirty="0"/>
              <a:t>f </a:t>
            </a:r>
            <a:r>
              <a:rPr lang="es-MX" b="1" dirty="0"/>
              <a:t>(</a:t>
            </a:r>
            <a:r>
              <a:rPr lang="es-MX" b="1" i="1" dirty="0"/>
              <a:t>x</a:t>
            </a:r>
            <a:r>
              <a:rPr lang="es-MX" b="1" dirty="0"/>
              <a:t>) cuando </a:t>
            </a:r>
            <a:r>
              <a:rPr lang="es-MX" b="1" i="1" dirty="0"/>
              <a:t>x </a:t>
            </a:r>
            <a:r>
              <a:rPr lang="es-MX" b="1" dirty="0"/>
              <a:t>se aproxima o tiende a </a:t>
            </a:r>
            <a:r>
              <a:rPr lang="es-MX" b="1" i="1" dirty="0" err="1"/>
              <a:t>a</a:t>
            </a:r>
            <a:r>
              <a:rPr lang="es-MX" b="1" i="1" dirty="0"/>
              <a:t> </a:t>
            </a:r>
            <a:r>
              <a:rPr lang="es-MX" b="1" dirty="0"/>
              <a:t>por la derecha</a:t>
            </a:r>
            <a:endParaRPr lang="es-AR" i="1" dirty="0">
              <a:solidFill>
                <a:srgbClr val="FF0000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2CE190B-6F16-46BC-82BC-5EFF06B64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679994"/>
            <a:ext cx="2232248" cy="10775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F0146B0-C5E8-4A61-A294-DDB0560DE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288361"/>
            <a:ext cx="2234485" cy="888642"/>
          </a:xfrm>
          <a:prstGeom prst="rect">
            <a:avLst/>
          </a:prstGeom>
        </p:spPr>
      </p:pic>
      <p:sp>
        <p:nvSpPr>
          <p:cNvPr id="30" name="Título 29">
            <a:extLst>
              <a:ext uri="{FF2B5EF4-FFF2-40B4-BE49-F238E27FC236}">
                <a16:creationId xmlns:a16="http://schemas.microsoft.com/office/drawing/2014/main" id="{303F21AA-4D79-45E5-A713-A0639ACF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5492"/>
            <a:ext cx="2555776" cy="1143000"/>
          </a:xfrm>
        </p:spPr>
        <p:txBody>
          <a:bodyPr>
            <a:normAutofit/>
          </a:bodyPr>
          <a:lstStyle/>
          <a:p>
            <a:pPr algn="l"/>
            <a:r>
              <a:rPr lang="es-AR" sz="2000" b="1" dirty="0">
                <a:solidFill>
                  <a:srgbClr val="00B0F0"/>
                </a:solidFill>
              </a:rPr>
              <a:t>LIMITES LATERALES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920D643-25F4-4C63-8F4D-691DB001C0B3}"/>
              </a:ext>
            </a:extLst>
          </p:cNvPr>
          <p:cNvSpPr txBox="1"/>
          <p:nvPr/>
        </p:nvSpPr>
        <p:spPr>
          <a:xfrm>
            <a:off x="2524132" y="242842"/>
            <a:ext cx="6440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límite de f(x) existe si los límites laterales coinciden en el mismo número real L.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AR" sz="3200" dirty="0"/>
              <a:t>Ejemplo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59490" t="15375" r="663" b="11782"/>
          <a:stretch>
            <a:fillRect/>
          </a:stretch>
        </p:blipFill>
        <p:spPr bwMode="auto">
          <a:xfrm>
            <a:off x="2987824" y="908720"/>
            <a:ext cx="4104456" cy="421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27309" t="38188" r="51660" b="52953"/>
          <a:stretch>
            <a:fillRect/>
          </a:stretch>
        </p:blipFill>
        <p:spPr bwMode="auto">
          <a:xfrm>
            <a:off x="4283968" y="1196752"/>
            <a:ext cx="273630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 l="28497" t="39985" r="57113" b="53125"/>
          <a:stretch>
            <a:fillRect/>
          </a:stretch>
        </p:blipFill>
        <p:spPr bwMode="auto">
          <a:xfrm>
            <a:off x="3290400" y="5998916"/>
            <a:ext cx="18722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76E976A-2F71-42A2-8F40-AE0ACE2071DE}"/>
                  </a:ext>
                </a:extLst>
              </p:cNvPr>
              <p:cNvSpPr txBox="1"/>
              <p:nvPr/>
            </p:nvSpPr>
            <p:spPr>
              <a:xfrm>
                <a:off x="589314" y="1958989"/>
                <a:ext cx="2026568" cy="46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r>
                        <a:rPr lang="es-A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76E976A-2F71-42A2-8F40-AE0ACE20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4" y="1958989"/>
                <a:ext cx="2026568" cy="460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82909E-D0CA-41D0-AA9C-8B5B41B1C981}"/>
                  </a:ext>
                </a:extLst>
              </p:cNvPr>
              <p:cNvSpPr txBox="1"/>
              <p:nvPr/>
            </p:nvSpPr>
            <p:spPr>
              <a:xfrm>
                <a:off x="589314" y="3248798"/>
                <a:ext cx="1512168" cy="45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lim>
                      </m:limLow>
                      <m:r>
                        <a:rPr lang="es-A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82909E-D0CA-41D0-AA9C-8B5B41B1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4" y="3248798"/>
                <a:ext cx="1512168" cy="45294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CDDF4DB-F360-41E2-BB92-9A646DAEAB07}"/>
                  </a:ext>
                </a:extLst>
              </p:cNvPr>
              <p:cNvSpPr txBox="1"/>
              <p:nvPr/>
            </p:nvSpPr>
            <p:spPr>
              <a:xfrm>
                <a:off x="899592" y="270892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CDDF4DB-F360-41E2-BB92-9A646DAEA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08920"/>
                <a:ext cx="864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235" name="Entrada de lápiz 7234">
                <a:extLst>
                  <a:ext uri="{FF2B5EF4-FFF2-40B4-BE49-F238E27FC236}">
                    <a16:creationId xmlns:a16="http://schemas.microsoft.com/office/drawing/2014/main" id="{12104EB6-AF7E-4372-8074-A0510A97D5F0}"/>
                  </a:ext>
                </a:extLst>
              </p14:cNvPr>
              <p14:cNvContentPartPr/>
              <p14:nvPr/>
            </p14:nvContentPartPr>
            <p14:xfrm>
              <a:off x="3290400" y="2762409"/>
              <a:ext cx="360" cy="360"/>
            </p14:xfrm>
          </p:contentPart>
        </mc:Choice>
        <mc:Fallback xmlns="">
          <p:pic>
            <p:nvPicPr>
              <p:cNvPr id="7235" name="Entrada de lápiz 7234">
                <a:extLst>
                  <a:ext uri="{FF2B5EF4-FFF2-40B4-BE49-F238E27FC236}">
                    <a16:creationId xmlns:a16="http://schemas.microsoft.com/office/drawing/2014/main" id="{12104EB6-AF7E-4372-8074-A0510A97D5F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72400" y="2744409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1D81E31-9965-4FB0-972F-8C05775B324D}"/>
              </a:ext>
            </a:extLst>
          </p:cNvPr>
          <p:cNvSpPr txBox="1"/>
          <p:nvPr/>
        </p:nvSpPr>
        <p:spPr>
          <a:xfrm>
            <a:off x="578064" y="5382800"/>
            <a:ext cx="7666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Dado que los limites por la izquierda y por la derecha son diferentes, llegamos a la </a:t>
            </a:r>
            <a:r>
              <a:rPr lang="es-AR" sz="1800" b="0" i="0" u="none" strike="noStrike" baseline="0" dirty="0">
                <a:solidFill>
                  <a:srgbClr val="231F20"/>
                </a:solidFill>
                <a:latin typeface="TimesLTStd-Roman"/>
              </a:rPr>
              <a:t>conclusión : 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8331C67-FFBE-4539-9DDC-6AB841D38F86}"/>
              </a:ext>
            </a:extLst>
          </p:cNvPr>
          <p:cNvSpPr/>
          <p:nvPr/>
        </p:nvSpPr>
        <p:spPr>
          <a:xfrm>
            <a:off x="3203848" y="5949280"/>
            <a:ext cx="2016224" cy="63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2f789d-87d1-4dc9-9a51-1fd80dd83c97">
      <UserInfo>
        <DisplayName>BEJARSKY VERONICA LETICIA</DisplayName>
        <AccountId>2618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FD085B29875249822764A38C5F63B6" ma:contentTypeVersion="10" ma:contentTypeDescription="Crear nuevo documento." ma:contentTypeScope="" ma:versionID="f185db29ca9109873144583840c09242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2667baada98eed12e5d60549b0065684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27C4D3-D894-4E05-B672-8A624652D7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2C26AC-FBAE-41AC-A797-DFCA260A8DC8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customXml/itemProps3.xml><?xml version="1.0" encoding="utf-8"?>
<ds:datastoreItem xmlns:ds="http://schemas.openxmlformats.org/officeDocument/2006/customXml" ds:itemID="{45D6501B-8430-4F8D-8973-18689B251B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1761</Words>
  <Application>Microsoft Office PowerPoint</Application>
  <PresentationFormat>Presentación en pantalla (4:3)</PresentationFormat>
  <Paragraphs>181</Paragraphs>
  <Slides>30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18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52" baseType="lpstr">
      <vt:lpstr>Amasis MT Pro Black</vt:lpstr>
      <vt:lpstr>Arial</vt:lpstr>
      <vt:lpstr>Bembo</vt:lpstr>
      <vt:lpstr>Calibri</vt:lpstr>
      <vt:lpstr>Calibri Light</vt:lpstr>
      <vt:lpstr>Cambria Math</vt:lpstr>
      <vt:lpstr>CIDFont+F1</vt:lpstr>
      <vt:lpstr>Corbel</vt:lpstr>
      <vt:lpstr>Open Sans</vt:lpstr>
      <vt:lpstr>Optr2k</vt:lpstr>
      <vt:lpstr>PearsonPi</vt:lpstr>
      <vt:lpstr>Plus Jakarta Sans</vt:lpstr>
      <vt:lpstr>Times New Roman</vt:lpstr>
      <vt:lpstr>TimesLTStd-Italic</vt:lpstr>
      <vt:lpstr>TimesLTStd-Roman</vt:lpstr>
      <vt:lpstr>TimesNewRomanPS</vt:lpstr>
      <vt:lpstr>TimesNewRomanPS-Italic</vt:lpstr>
      <vt:lpstr>Wingdings 2</vt:lpstr>
      <vt:lpstr>Tema de Office</vt:lpstr>
      <vt:lpstr>1_Tema de Office</vt:lpstr>
      <vt:lpstr>Marco</vt:lpstr>
      <vt:lpstr>Bitmap Image</vt:lpstr>
      <vt:lpstr>Presentación de PowerPoint</vt:lpstr>
      <vt:lpstr>Presentación de PowerPoint</vt:lpstr>
      <vt:lpstr>LÍMITES: Describen la forma en que varía una función: Algunas funciones varían continuamente, pequeños cambios en x producen ligeras modificaciones en ƒ(x). Otras funciones pueden tener valores que saltan o que cambian con brusquedad. El concepto de límite nos proporciona un método preciso para distinguir entre estos comportamientos.</vt:lpstr>
      <vt:lpstr>Si evaluamos la función: </vt:lpstr>
      <vt:lpstr>DEFINICIÓN DE LÍMITE</vt:lpstr>
      <vt:lpstr>DEFINICIÓN DE LÍMITE</vt:lpstr>
      <vt:lpstr>Gráficamente: La gráfica de f es idéntica a la recta y = x + 1 excepto en el punto x = 1, donde f no está definida</vt:lpstr>
      <vt:lpstr>LIMITES LATERALES</vt:lpstr>
      <vt:lpstr>Ejemplo</vt:lpstr>
      <vt:lpstr>Presentación de PowerPoint</vt:lpstr>
      <vt:lpstr>Presentación de PowerPoint</vt:lpstr>
      <vt:lpstr>CÁLCULO DE LÍMITES MEDIANTE LAS LEYES DE LOS LÍMITES</vt:lpstr>
      <vt:lpstr>CÁLCULO DE LÍMITES MEDIANTE LAS LEYES DE LOS LÍMITES</vt:lpstr>
      <vt:lpstr>EJEMPLOS  Uso de las leyes de los límites</vt:lpstr>
      <vt:lpstr>EJEMPLOS  Uso de las leyes de los límites</vt:lpstr>
      <vt:lpstr>LÍMITES DE FUNCIONES POLINOMIALES Se hallan por sustitución: </vt:lpstr>
      <vt:lpstr>EJEMPLO Eliminación de un factor común</vt:lpstr>
      <vt:lpstr>La gráfica de f (x) = (x2 + x – 2)/(x2 – x) es la misma gráfica de g(x) = (x + 2)/x de la parte (b), excepto en el punto x = 1, donde f no está definida. Las funciones tienen el mismo límite conforme x =1</vt:lpstr>
      <vt:lpstr>INDETERMINACIONES una indeterminación o forma indeterminada es una expresión algebraica que aparece en el cálculo de límites y cuyo resultado no se puede conocer de antemano.</vt:lpstr>
      <vt:lpstr>INDETERMINACIONES la regla de L'Hôpital:</vt:lpstr>
      <vt:lpstr>INDETERMINACIONES TIPO “∞/∞”  </vt:lpstr>
      <vt:lpstr>INDETERMINACIONES TIPO “∞/∞”  </vt:lpstr>
      <vt:lpstr>INDETERMINACIONES TIPO “∞/∞”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Empresarial II</dc:title>
  <dc:creator>Vicky</dc:creator>
  <cp:lastModifiedBy>BEJARSKY VERONICA LETICIA</cp:lastModifiedBy>
  <cp:revision>93</cp:revision>
  <dcterms:created xsi:type="dcterms:W3CDTF">2018-03-17T19:15:22Z</dcterms:created>
  <dcterms:modified xsi:type="dcterms:W3CDTF">2024-05-11T13:31:14Z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