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3696" r:id="rId6"/>
  </p:sldMasterIdLst>
  <p:sldIdLst>
    <p:sldId id="332" r:id="rId7"/>
    <p:sldId id="309" r:id="rId8"/>
    <p:sldId id="311" r:id="rId9"/>
    <p:sldId id="336" r:id="rId10"/>
    <p:sldId id="337" r:id="rId11"/>
    <p:sldId id="338" r:id="rId12"/>
    <p:sldId id="339" r:id="rId13"/>
    <p:sldId id="341" r:id="rId14"/>
    <p:sldId id="340" r:id="rId15"/>
    <p:sldId id="342" r:id="rId16"/>
    <p:sldId id="334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A26-2906-4A95-9AD1-70CBFF132F5A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C7C4-AF12-4551-A5B3-5D5496D05A4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A26-2906-4A95-9AD1-70CBFF132F5A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C7C4-AF12-4551-A5B3-5D5496D05A4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2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A26-2906-4A95-9AD1-70CBFF132F5A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C7C4-AF12-4551-A5B3-5D5496D05A4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59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BD533-7613-4DE6-A78A-48F27E4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D26817-8E16-4C46-829C-53F03215C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87390-0CB5-4539-AA0D-A50F478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D03AF-1E97-4289-9E38-CD5F3D06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6B306-0583-4E9F-96D2-7AC1B0FB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19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27E81-8B52-4A41-80F0-98B13DD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F336A-1440-4CA7-8B8F-DE0FC44B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59105-161B-4CBA-9B3F-0297E47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B97B6-2A0E-45B6-8B0A-B4C0189D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23BE0-5369-4530-88CF-488114C1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5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5C16-B821-4556-932C-A43ED1EA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44570-FCD6-457E-8FC8-5F3861D9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2908A-24A1-4307-B061-AEC55942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48F038-9916-47CF-9175-63D2789E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20304-F119-4BA4-9ADF-3890D724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35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CA56E-3F51-4CF1-B4DB-7B6AD707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17BB6-613F-47F0-A6F6-BEE493F33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5FED3F-12A2-4DDF-A9E1-BC6C3FE9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9A54D-F60E-4C0F-A634-3825E232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CE0642-A6C0-4789-B7C6-308634AF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111B3-A308-4A43-88EB-6D833F67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05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C8978-E888-4339-9F57-838ADA0C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D3D27-07C7-4B12-88F9-C418962A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259868-C0A5-4E9C-8FF8-31387DD10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E171FE-8987-4E64-876B-3BD41CFFB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322F3C-1ECA-419B-8ECF-257B7DC3B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60E01A-E232-4A78-BA45-6D3890CA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033944-6C89-47BD-8B90-3369720D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3FBA3E-A2B4-444B-8C59-2DDB3748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9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FB0E8-F6DA-43A7-8C1C-31892EB7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5421F8-6632-4780-96BD-594B5894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AF53E6-B171-459D-9C8A-C50230C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62CAB5-6408-4139-A6EB-B39D187B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15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8D6B4A-1470-4D7C-9BD3-6C506ED9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D7CC96-B0FC-4115-B237-FAA09A63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55CD05-E0AA-4C09-B9CE-7B44B168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39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D9E54-E55C-4788-BBAB-5AA8D77F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B110E-88A0-4839-88D3-B3112D71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2634B2-8077-4508-A584-CA60B594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D871EB-68C0-4B85-97E3-10FE5A43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D240E6-D8C9-4C37-84AE-4318698C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F42C5-50B9-4B3E-BB12-48AE890F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0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A26-2906-4A95-9AD1-70CBFF132F5A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C7C4-AF12-4551-A5B3-5D5496D05A4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03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EC009-F360-4DAF-9A0A-00E65C33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9DDCF-D660-455A-A7F3-9117792CA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E85612-4DF1-4BB2-A104-80B8CBA8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2165C8-BCAE-42A2-B1DD-A11F7CE1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CECBE-6B6A-4993-9917-0D075298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C173D2-DE69-4656-BF4B-EC9A21F8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16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BAD82-59AA-4AAC-8080-E8F4F866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0EBA9-3802-4A93-9D26-6069F9AA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0690F-8AA0-42DF-9F41-F2992AD7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82C80-B689-4F77-8868-26028FB4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9B8B0-859F-417E-B747-8844944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87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79ABBB-CF5A-45B4-95EB-7A30B452B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FC6D78-22DF-462F-BC14-EB1CA26E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AD757-320C-42A9-BE7C-20487D81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641EC-201D-4053-9457-08AAEE9F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432B1-714B-4CAB-A561-149F9253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882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19,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3197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32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19,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1767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47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09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19,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959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19,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156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A26-2906-4A95-9AD1-70CBFF132F5A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C7C4-AF12-4551-A5B3-5D5496D05A4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75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32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A619-1979-4918-A0B4-9F2F3EADD81B}" type="datetime4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May 19, 2024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>
                <a:solidFill>
                  <a:srgbClr val="40BAD2"/>
                </a:solidFill>
              </a:rPr>
              <a:pPr/>
              <a:t>‹Nº›</a:t>
            </a:fld>
            <a:endParaRPr lang="en-US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3177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81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1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A26-2906-4A95-9AD1-70CBFF132F5A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C7C4-AF12-4551-A5B3-5D5496D05A4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8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A26-2906-4A95-9AD1-70CBFF132F5A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C7C4-AF12-4551-A5B3-5D5496D05A4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4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A26-2906-4A95-9AD1-70CBFF132F5A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C7C4-AF12-4551-A5B3-5D5496D05A4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8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A26-2906-4A95-9AD1-70CBFF132F5A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C7C4-AF12-4551-A5B3-5D5496D05A4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79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A26-2906-4A95-9AD1-70CBFF132F5A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C7C4-AF12-4551-A5B3-5D5496D05A4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1A26-2906-4A95-9AD1-70CBFF132F5A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C7C4-AF12-4551-A5B3-5D5496D05A4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1A26-2906-4A95-9AD1-70CBFF132F5A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C7C4-AF12-4551-A5B3-5D5496D05A4F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05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C88DD2-AF76-4139-94B5-E525E8F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D7126F-02FB-453E-8BAD-D0D620C6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1D928-F4AF-4F1A-8C80-138DC55C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60B78-802F-4F70-8671-CF99839D2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AC122-D052-40A4-8623-0AB66B502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9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47D600-E5AE-449C-819D-44F7D7D1A13F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FF00B1E3-429A-47C1-8B6F-1ED2CDC23E7D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0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332BF1-62F0-40C3-A057-6D1F03AE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119" y="5078102"/>
            <a:ext cx="5196043" cy="8162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endParaRPr lang="es-AR" sz="2100" b="1" cap="all" spc="45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s-AR" b="1" cap="all" spc="450" dirty="0">
                <a:solidFill>
                  <a:schemeClr val="bg1"/>
                </a:solidFill>
                <a:latin typeface="Amasis MT Pro Black" panose="02040A04050005020304" pitchFamily="18" charset="0"/>
                <a:cs typeface="+mj-cs"/>
              </a:rPr>
              <a:t>Mg. verónica Bejarsky </a:t>
            </a:r>
            <a:r>
              <a:rPr lang="es-AR" sz="1200" cap="all" spc="450" dirty="0">
                <a:latin typeface="+mj-lt"/>
                <a:cs typeface="+mj-cs"/>
              </a:rPr>
              <a:t>	</a:t>
            </a:r>
          </a:p>
          <a:p>
            <a:endParaRPr lang="es-AR" sz="2100" cap="all" spc="450" dirty="0">
              <a:latin typeface="+mj-lt"/>
              <a:cs typeface="+mj-cs"/>
            </a:endParaRPr>
          </a:p>
        </p:txBody>
      </p:sp>
      <p:pic>
        <p:nvPicPr>
          <p:cNvPr id="4" name="Picture 3" descr="Gráficos de formas abstractas con diferentes colores llenos de vida">
            <a:extLst>
              <a:ext uri="{FF2B5EF4-FFF2-40B4-BE49-F238E27FC236}">
                <a16:creationId xmlns:a16="http://schemas.microsoft.com/office/drawing/2014/main" id="{33A7E7AE-4626-CA4D-A210-48D4E0B3C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41" r="30747" b="2"/>
          <a:stretch/>
        </p:blipFill>
        <p:spPr>
          <a:xfrm>
            <a:off x="5454104" y="0"/>
            <a:ext cx="3689898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A247DB76-6527-4807-A527-0DEC1FF58C9F}"/>
              </a:ext>
            </a:extLst>
          </p:cNvPr>
          <p:cNvSpPr txBox="1">
            <a:spLocks/>
          </p:cNvSpPr>
          <p:nvPr/>
        </p:nvSpPr>
        <p:spPr>
          <a:xfrm>
            <a:off x="258060" y="2168425"/>
            <a:ext cx="5196043" cy="33178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kumimoji="0" lang="es-AR" sz="2100" b="1" i="0" u="none" strike="noStrike" kern="1200" cap="all" spc="4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Bembo"/>
              <a:ea typeface="Batang" panose="02030600000101010101" pitchFamily="18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s-AR" sz="5400" b="1" i="0" u="none" strike="noStrike" kern="1200" cap="all" spc="4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embo"/>
                <a:ea typeface="Batang" panose="02030600000101010101" pitchFamily="18" charset="-127"/>
                <a:cs typeface="+mn-cs"/>
              </a:rPr>
              <a:t> </a:t>
            </a:r>
            <a:r>
              <a:rPr kumimoji="0" lang="es-AR" sz="5400" b="1" i="0" u="none" strike="noStrike" kern="1200" cap="all" spc="4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embo"/>
                <a:ea typeface="Batang" panose="02030600000101010101" pitchFamily="18" charset="-127"/>
                <a:cs typeface="+mn-cs"/>
              </a:rPr>
              <a:t>CALCULO I </a:t>
            </a:r>
            <a:r>
              <a:rPr kumimoji="0" lang="es-AR" sz="1200" b="0" i="0" u="none" strike="noStrike" kern="1200" cap="all" spc="4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embo"/>
                <a:ea typeface="Batang" panose="02030600000101010101" pitchFamily="18" charset="-127"/>
                <a:cs typeface="+mn-cs"/>
              </a:rPr>
              <a:t>	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endParaRPr kumimoji="0" lang="es-AR" sz="2100" b="0" i="0" u="none" strike="noStrike" kern="1200" cap="all" spc="4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Bembo"/>
              <a:ea typeface="Batang" panose="02030600000101010101" pitchFamily="18" charset="-127"/>
              <a:cs typeface="+mn-cs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A960CC60-72AA-4544-A89B-581DB012C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2983" y="4814451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421440" imgH="1440360" progId="PBrush">
                  <p:embed/>
                </p:oleObj>
              </mc:Choice>
              <mc:Fallback>
                <p:oleObj name="Bitmap Image" r:id="rId3" imgW="3421440" imgH="1440360" progId="PBrush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A960CC60-72AA-4544-A89B-581DB012C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2983" y="4814451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2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D15031-29D8-454C-820F-061839AA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4271090" cy="49263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226D8E-57AE-424B-8126-77D7C9BD8063}"/>
              </a:ext>
            </a:extLst>
          </p:cNvPr>
          <p:cNvSpPr txBox="1"/>
          <p:nvPr/>
        </p:nvSpPr>
        <p:spPr>
          <a:xfrm>
            <a:off x="4860031" y="836712"/>
            <a:ext cx="41345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El punto (0, 0) es un punto de inflexión, ya que la curva cambia ahí de cóncava hacia</a:t>
            </a:r>
          </a:p>
          <a:p>
            <a:pPr algn="l"/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arriba a cóncava hacia abajo. </a:t>
            </a:r>
          </a:p>
          <a:p>
            <a:pPr algn="l"/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También (2, -16) es un punto de inflexión, ya que allí la curva cambia de cóncava hacia abajo a cóncava hacia arriba.</a:t>
            </a:r>
          </a:p>
          <a:p>
            <a:pPr algn="l"/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Utilizando el mínimo local, los intervalos de concavidad y los puntos de inflexión,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762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529176" y="927267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BIBLIOGRAFÍA:</a:t>
            </a:r>
            <a:endParaRPr kumimoji="0" lang="es-AR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0352" y="12252"/>
            <a:ext cx="1689994" cy="168999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4AEF59-F28E-467C-9EA3-92D1CFAD4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876BCD-D22D-4CEC-810A-81A609C609AD}"/>
              </a:ext>
            </a:extLst>
          </p:cNvPr>
          <p:cNvSpPr txBox="1"/>
          <p:nvPr/>
        </p:nvSpPr>
        <p:spPr>
          <a:xfrm>
            <a:off x="496387" y="1742987"/>
            <a:ext cx="81207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Básica 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STEWART, J., ROMO M., J. H., FILIO LÓPEZ, E., y ROBLES BERNAL, M. </a:t>
            </a:r>
            <a:r>
              <a:rPr kumimoji="0" lang="es-MX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Cálculo</a:t>
            </a:r>
            <a:r>
              <a:rPr kumimoji="0" lang="es-MX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una variable: conceptos y contextos.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Cuarta edición. </a:t>
            </a:r>
            <a:r>
              <a:rPr kumimoji="0" lang="es-MX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México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D. F., Cengage </a:t>
            </a:r>
            <a:r>
              <a:rPr kumimoji="0" lang="es-MX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., 2010, 554p. ISBN: 978-607-481-238-1.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THOMAS, G. </a:t>
            </a:r>
            <a:r>
              <a:rPr kumimoji="0" lang="es-MX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Cálculo</a:t>
            </a:r>
            <a:r>
              <a:rPr kumimoji="0" lang="es-MX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una variable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Duodécima edición. Naucalpan de Juárez, Estado de México: Pearson, 2010, 800p. ISBN: 978-607-32-0164-3.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019837-F7EE-4E00-BFC8-B2C2AE1FF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4314315"/>
            <a:ext cx="1549350" cy="20282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964139-95F3-4F56-85EC-AAA64145D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438" y="4314315"/>
            <a:ext cx="1478952" cy="198170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531B643-9C2B-4E33-98B0-01DBA861A7BF}"/>
              </a:ext>
            </a:extLst>
          </p:cNvPr>
          <p:cNvSpPr txBox="1">
            <a:spLocks/>
          </p:cNvSpPr>
          <p:nvPr/>
        </p:nvSpPr>
        <p:spPr>
          <a:xfrm>
            <a:off x="2915816" y="260648"/>
            <a:ext cx="2448272" cy="91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000" b="1" i="0" u="sng" strike="noStrike" kern="1200" cap="none" spc="-6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CÁLCULO I</a:t>
            </a:r>
            <a:endParaRPr kumimoji="0" lang="es-AR" sz="3000" b="0" i="0" u="sng" strike="noStrike" kern="1200" cap="none" spc="-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656150"/>
            <a:ext cx="425450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2C189A9-788F-4AAE-A2CC-2711C8CDE412}"/>
              </a:ext>
            </a:extLst>
          </p:cNvPr>
          <p:cNvSpPr txBox="1">
            <a:spLocks/>
          </p:cNvSpPr>
          <p:nvPr/>
        </p:nvSpPr>
        <p:spPr>
          <a:xfrm>
            <a:off x="782723" y="873940"/>
            <a:ext cx="3789277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sng" strike="noStrike" kern="1200" cap="all" spc="6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Batang" panose="02030600000101010101" pitchFamily="18" charset="-127"/>
                <a:cs typeface="+mj-cs"/>
              </a:rPr>
              <a:t>CÁLCULO i</a:t>
            </a:r>
            <a:endParaRPr kumimoji="0" lang="en-US" sz="3100" b="0" i="0" u="sng" strike="noStrike" kern="1200" cap="all" spc="60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Batang" panose="02030600000101010101" pitchFamily="18" charset="-127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3940B0-58F5-4693-90FA-7D7C2F79E658}"/>
              </a:ext>
            </a:extLst>
          </p:cNvPr>
          <p:cNvSpPr txBox="1"/>
          <p:nvPr/>
        </p:nvSpPr>
        <p:spPr>
          <a:xfrm>
            <a:off x="482585" y="1937293"/>
            <a:ext cx="4543563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CLASE 8 - APLICACIONES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III</a:t>
            </a: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APLICACIONES DE LA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DERIVADA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endParaRPr kumimoji="0" lang="es-MX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IDFont+F1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dirty="0">
                <a:solidFill>
                  <a:srgbClr val="002060"/>
                </a:solidFill>
                <a:latin typeface="Calibri" panose="020F0502020204030204"/>
              </a:rPr>
              <a:t>Valores extremos máximos y mínimos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dirty="0">
                <a:solidFill>
                  <a:srgbClr val="002060"/>
                </a:solidFill>
                <a:latin typeface="Calibri" panose="020F0502020204030204"/>
              </a:rPr>
              <a:t>Valor crítico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dirty="0">
                <a:solidFill>
                  <a:srgbClr val="002060"/>
                </a:solidFill>
                <a:latin typeface="Calibri" panose="020F0502020204030204"/>
              </a:rPr>
              <a:t>Intervalos de crecimiento/decrecimiento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dirty="0">
                <a:solidFill>
                  <a:srgbClr val="002060"/>
                </a:solidFill>
                <a:latin typeface="Calibri" panose="020F0502020204030204"/>
              </a:rPr>
              <a:t>Concavidad</a:t>
            </a:r>
            <a:endParaRPr lang="en-US" dirty="0">
              <a:solidFill>
                <a:srgbClr val="002060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224" y="608401"/>
            <a:ext cx="3478126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áfico 12" descr="Lápices con virutas">
            <a:extLst>
              <a:ext uri="{FF2B5EF4-FFF2-40B4-BE49-F238E27FC236}">
                <a16:creationId xmlns:a16="http://schemas.microsoft.com/office/drawing/2014/main" id="{D77D74CD-811E-4B12-8CE0-C1E9501A3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7869" y="1875422"/>
            <a:ext cx="3167439" cy="316743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 hidden="1">
            <a:extLst>
              <a:ext uri="{FF2B5EF4-FFF2-40B4-BE49-F238E27FC236}">
                <a16:creationId xmlns:a16="http://schemas.microsoft.com/office/drawing/2014/main" id="{1990B492-776E-4C2B-AD83-241801AC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10" y="6093624"/>
            <a:ext cx="409433" cy="43502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4AEF59-F28E-467C-9EA3-92D1CFAD475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6" name="Objeto 45">
            <a:extLst>
              <a:ext uri="{FF2B5EF4-FFF2-40B4-BE49-F238E27FC236}">
                <a16:creationId xmlns:a16="http://schemas.microsoft.com/office/drawing/2014/main" id="{959D7F43-691E-4934-B31C-7EE701746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950" y="4941168"/>
          <a:ext cx="2565797" cy="10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421440" imgH="1440360" progId="PBrush">
                  <p:embed/>
                </p:oleObj>
              </mc:Choice>
              <mc:Fallback>
                <p:oleObj name="Bitmap Image" r:id="rId4" imgW="3421440" imgH="1440360" progId="PBrush">
                  <p:embed/>
                  <p:pic>
                    <p:nvPicPr>
                      <p:cNvPr id="46" name="Objeto 45">
                        <a:extLst>
                          <a:ext uri="{FF2B5EF4-FFF2-40B4-BE49-F238E27FC236}">
                            <a16:creationId xmlns:a16="http://schemas.microsoft.com/office/drawing/2014/main" id="{959D7F43-691E-4934-B31C-7EE701746F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1950" y="4941168"/>
                        <a:ext cx="2565797" cy="1079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4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C1ED8188-2919-4173-A82B-F3B0BE2C5ACE}"/>
              </a:ext>
            </a:extLst>
          </p:cNvPr>
          <p:cNvSpPr txBox="1"/>
          <p:nvPr/>
        </p:nvSpPr>
        <p:spPr>
          <a:xfrm>
            <a:off x="395536" y="3717032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0" i="0" u="none" strike="noStrike" baseline="0" dirty="0">
                <a:latin typeface="TimesNewRomanPS"/>
              </a:rPr>
              <a:t>Los valores máximo y mínimo absoluto se llaman </a:t>
            </a:r>
            <a:r>
              <a:rPr lang="es-MX" sz="1800" b="1" i="0" u="none" strike="noStrike" baseline="0" dirty="0">
                <a:latin typeface="TimesNewRomanPS-Bold"/>
              </a:rPr>
              <a:t>extremos </a:t>
            </a:r>
            <a:r>
              <a:rPr lang="es-MX" sz="1800" b="1" i="0" u="none" strike="noStrike" baseline="0" dirty="0">
                <a:latin typeface="TimesNewRomanPS"/>
              </a:rPr>
              <a:t>absolutos o globales</a:t>
            </a:r>
            <a:r>
              <a:rPr lang="es-MX" sz="1800" b="0" i="0" u="none" strike="noStrike" baseline="0" dirty="0">
                <a:latin typeface="TimesNewRomanPS"/>
              </a:rPr>
              <a:t>, para distinguirlos de los </a:t>
            </a:r>
            <a:r>
              <a:rPr lang="es-MX" sz="1800" b="0" i="1" u="none" strike="noStrike" baseline="0" dirty="0">
                <a:latin typeface="TimesNewRomanPS-Italic"/>
              </a:rPr>
              <a:t>extremos locales</a:t>
            </a:r>
            <a:r>
              <a:rPr lang="es-MX" sz="1800" b="0" i="0" u="none" strike="noStrike" baseline="0" dirty="0">
                <a:latin typeface="TimesNewRomanPS"/>
              </a:rPr>
              <a:t>, que se definen en un intervalo del dominio.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684E7D-9254-4601-A493-443EAE9FB4E5}"/>
              </a:ext>
            </a:extLst>
          </p:cNvPr>
          <p:cNvSpPr txBox="1"/>
          <p:nvPr/>
        </p:nvSpPr>
        <p:spPr>
          <a:xfrm>
            <a:off x="395536" y="3326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u="none" strike="noStrike" baseline="0" dirty="0">
                <a:solidFill>
                  <a:srgbClr val="7030A0"/>
                </a:solidFill>
                <a:latin typeface="OfficinaSans-Bold"/>
              </a:rPr>
              <a:t>VALORES EXTREMOS DE UNA ECUACIÓN</a:t>
            </a:r>
            <a:endParaRPr lang="es-AR" dirty="0">
              <a:solidFill>
                <a:srgbClr val="7030A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1F4817-26FF-480C-B543-386BD7700BBA}"/>
              </a:ext>
            </a:extLst>
          </p:cNvPr>
          <p:cNvSpPr txBox="1"/>
          <p:nvPr/>
        </p:nvSpPr>
        <p:spPr>
          <a:xfrm>
            <a:off x="359532" y="836712"/>
            <a:ext cx="8028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0" i="0" u="none" strike="noStrike" baseline="0" dirty="0">
                <a:latin typeface="TimesNewRomanPS"/>
              </a:rPr>
              <a:t>En esta clase veremos cómo localizar e identificar valores extremos de una función</a:t>
            </a:r>
          </a:p>
          <a:p>
            <a:pPr algn="l"/>
            <a:r>
              <a:rPr lang="es-MX" sz="1800" b="0" i="0" u="none" strike="noStrike" baseline="0" dirty="0">
                <a:latin typeface="TimesNewRomanPS"/>
              </a:rPr>
              <a:t>continua a partir de su derivada. Una vez que podamos hacerlo, seremos capaces de resolver una gran variedad de </a:t>
            </a:r>
            <a:r>
              <a:rPr lang="es-MX" sz="1800" b="0" i="1" u="none" strike="noStrike" baseline="0" dirty="0">
                <a:latin typeface="TimesNewRomanPS-Italic"/>
              </a:rPr>
              <a:t>problemas de optimización</a:t>
            </a:r>
            <a:endParaRPr lang="es-AR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E8A2E11-819F-46AE-B5B0-0E20839D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7" y="1930498"/>
            <a:ext cx="8707146" cy="152670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F86093-244A-427F-9DBE-24C5E41E7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556593"/>
            <a:ext cx="8414245" cy="14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8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364C6E-8A7E-4339-83CD-FF1CEBBA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8" y="836712"/>
            <a:ext cx="8703591" cy="388630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2FE3FA9-6A3E-4282-9046-0CC7D91D4F31}"/>
              </a:ext>
            </a:extLst>
          </p:cNvPr>
          <p:cNvSpPr txBox="1"/>
          <p:nvPr/>
        </p:nvSpPr>
        <p:spPr>
          <a:xfrm>
            <a:off x="1115616" y="3512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7030A0"/>
                </a:solidFill>
                <a:latin typeface="TimesNewRomanPS"/>
              </a:rPr>
              <a:t>C</a:t>
            </a:r>
            <a:r>
              <a:rPr lang="es-MX" sz="1800" b="1" i="0" u="none" strike="noStrike" baseline="0" dirty="0">
                <a:solidFill>
                  <a:srgbClr val="7030A0"/>
                </a:solidFill>
                <a:latin typeface="TimesNewRomanPS"/>
              </a:rPr>
              <a:t>lasificación de máximos y mínimos:</a:t>
            </a:r>
            <a:endParaRPr lang="es-AR" dirty="0">
              <a:solidFill>
                <a:srgbClr val="7030A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5F585A-5842-487F-BA45-93FDEA38A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085184"/>
            <a:ext cx="8240767" cy="12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9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179EA6-61B6-42FF-A260-1C78066C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6" y="260648"/>
            <a:ext cx="8853687" cy="113159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A6951C8-00F7-4CB8-9AB1-BE0D2EC38CC9}"/>
              </a:ext>
            </a:extLst>
          </p:cNvPr>
          <p:cNvSpPr txBox="1"/>
          <p:nvPr/>
        </p:nvSpPr>
        <p:spPr>
          <a:xfrm>
            <a:off x="251520" y="1392243"/>
            <a:ext cx="545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u="none" strike="noStrike" baseline="0" dirty="0">
                <a:solidFill>
                  <a:srgbClr val="0070C0"/>
                </a:solidFill>
              </a:rPr>
              <a:t>EJEMPLO </a:t>
            </a:r>
            <a:r>
              <a:rPr lang="es-MX" b="0" i="0" u="none" strike="noStrike" baseline="0" dirty="0">
                <a:solidFill>
                  <a:srgbClr val="0070C0"/>
                </a:solidFill>
              </a:rPr>
              <a:t>Determinación de extremos absolutos:</a:t>
            </a:r>
            <a:endParaRPr lang="es-AR" dirty="0">
              <a:solidFill>
                <a:srgbClr val="0070C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E88C8B-82BC-4FED-A047-F1FB4A17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90547"/>
            <a:ext cx="7632848" cy="15184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49501B-9F4E-4729-8E79-4A19A42DF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449563"/>
            <a:ext cx="8135841" cy="313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7039784-9328-4258-AEAF-929821BA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09" y="332656"/>
            <a:ext cx="7968781" cy="29966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60598E-4261-4F38-A8B3-B474B7DB6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70497"/>
            <a:ext cx="5184576" cy="30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34E8F7-1E1F-440B-9484-91942F6A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42" y="636043"/>
            <a:ext cx="8313515" cy="120786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C339412-206B-40D6-BDDF-927C5C70BE74}"/>
              </a:ext>
            </a:extLst>
          </p:cNvPr>
          <p:cNvSpPr txBox="1"/>
          <p:nvPr/>
        </p:nvSpPr>
        <p:spPr>
          <a:xfrm>
            <a:off x="683568" y="33265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INTERPRETACIÓN DE LA DERIVADA PRIMERA  DE UNA FUNCIÓN</a:t>
            </a:r>
            <a:r>
              <a:rPr lang="es-AR" dirty="0"/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BCD772-A108-402D-80B8-89ED4FFB1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40" y="1854550"/>
            <a:ext cx="8418119" cy="252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6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C339412-206B-40D6-BDDF-927C5C70BE74}"/>
              </a:ext>
            </a:extLst>
          </p:cNvPr>
          <p:cNvSpPr txBox="1"/>
          <p:nvPr/>
        </p:nvSpPr>
        <p:spPr>
          <a:xfrm>
            <a:off x="395536" y="33265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</a:rPr>
              <a:t>INTERPRETACIÓN DE LA DERIVADA SEGUNDA DE UNA FUNCIÓN</a:t>
            </a:r>
            <a:r>
              <a:rPr lang="es-AR" dirty="0"/>
              <a:t>: CONCAVIDAD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236F04-B440-476F-A564-3E028E66B995}"/>
              </a:ext>
            </a:extLst>
          </p:cNvPr>
          <p:cNvSpPr txBox="1"/>
          <p:nvPr/>
        </p:nvSpPr>
        <p:spPr>
          <a:xfrm>
            <a:off x="539552" y="980728"/>
            <a:ext cx="7344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231F20"/>
                </a:solidFill>
                <a:latin typeface="TimesLTStd-Roman"/>
              </a:rPr>
              <a:t>L</a:t>
            </a:r>
            <a:r>
              <a:rPr lang="es-MX" sz="1800" b="0" i="0" u="none" strike="noStrike" baseline="0" dirty="0">
                <a:solidFill>
                  <a:srgbClr val="231F20"/>
                </a:solidFill>
                <a:latin typeface="TimesLTStd-Roman"/>
              </a:rPr>
              <a:t>a segunda derivada ayuda a determinar los intervalos de concavidad de una función.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58E873-7DCF-4DF8-B531-36EBF6EC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5" y="1935377"/>
            <a:ext cx="8712570" cy="140236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5F20861-A344-4442-A3D6-7A5196E43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16" y="3509201"/>
            <a:ext cx="8712570" cy="127161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915D7EE-B13A-4646-9132-AF19ADD7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19" y="4916114"/>
            <a:ext cx="8712570" cy="13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4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4D5EF1-3BEC-4CCF-BAC0-639E9975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" y="0"/>
            <a:ext cx="9148215" cy="41490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7A1254-5C0E-4A95-BA44-6E0ABB58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437112"/>
            <a:ext cx="5328592" cy="16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5442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2f789d-87d1-4dc9-9a51-1fd80dd83c97">
      <UserInfo>
        <DisplayName>BEJARSKY VERONICA LETICIA</DisplayName>
        <AccountId>2618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FD085B29875249822764A38C5F63B6" ma:contentTypeVersion="10" ma:contentTypeDescription="Crear nuevo documento." ma:contentTypeScope="" ma:versionID="f185db29ca9109873144583840c09242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2667baada98eed12e5d60549b0065684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4D7AC3-49A1-452F-804A-0D72C9CF10B0}">
  <ds:schemaRefs>
    <ds:schemaRef ds:uri="http://schemas.microsoft.com/office/2006/metadata/properties"/>
    <ds:schemaRef ds:uri="http://schemas.microsoft.com/office/infopath/2007/PartnerControls"/>
    <ds:schemaRef ds:uri="1d7875e3-742a-43a4-8e07-d31e00d55eab"/>
  </ds:schemaRefs>
</ds:datastoreItem>
</file>

<file path=customXml/itemProps2.xml><?xml version="1.0" encoding="utf-8"?>
<ds:datastoreItem xmlns:ds="http://schemas.openxmlformats.org/officeDocument/2006/customXml" ds:itemID="{6D94F01E-93A2-49CA-9AD1-48015A7B17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FCA891-F335-407B-88D9-6EB5BFE6CB3A}"/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310</Words>
  <Application>Microsoft Office PowerPoint</Application>
  <PresentationFormat>Presentación en pantalla (4:3)</PresentationFormat>
  <Paragraphs>37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13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8" baseType="lpstr">
      <vt:lpstr>Amasis MT Pro Black</vt:lpstr>
      <vt:lpstr>Arial</vt:lpstr>
      <vt:lpstr>Bembo</vt:lpstr>
      <vt:lpstr>Calibri</vt:lpstr>
      <vt:lpstr>Calibri Light</vt:lpstr>
      <vt:lpstr>CIDFont+F1</vt:lpstr>
      <vt:lpstr>Corbel</vt:lpstr>
      <vt:lpstr>OfficinaSans-Bold</vt:lpstr>
      <vt:lpstr>TimesLTStd-Roman</vt:lpstr>
      <vt:lpstr>TimesNewRomanPS</vt:lpstr>
      <vt:lpstr>TimesNewRomanPS-Bold</vt:lpstr>
      <vt:lpstr>TimesNewRomanPS-Italic</vt:lpstr>
      <vt:lpstr>Wingdings 2</vt:lpstr>
      <vt:lpstr>1_Tema de Office</vt:lpstr>
      <vt:lpstr>3_Tema de Office</vt:lpstr>
      <vt:lpstr>Marco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Matemático I</dc:title>
  <dc:creator>asd</dc:creator>
  <cp:lastModifiedBy>BEJARSKY VERONICA LETICIA</cp:lastModifiedBy>
  <cp:revision>25</cp:revision>
  <dcterms:created xsi:type="dcterms:W3CDTF">2018-10-05T20:50:01Z</dcterms:created>
  <dcterms:modified xsi:type="dcterms:W3CDTF">2024-05-20T02:44:52Z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