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24"/>
    <p:sldMasterId id="2147483666" r:id="rId25"/>
    <p:sldMasterId id="2147483678" r:id="rId26"/>
  </p:sldMasterIdLst>
  <p:notesMasterIdLst>
    <p:notesMasterId r:id="rId53"/>
  </p:notesMasterIdLst>
  <p:handoutMasterIdLst>
    <p:handoutMasterId r:id="rId54"/>
  </p:handoutMasterIdLst>
  <p:sldIdLst>
    <p:sldId id="343" r:id="rId27"/>
    <p:sldId id="335" r:id="rId28"/>
    <p:sldId id="309" r:id="rId29"/>
    <p:sldId id="310" r:id="rId30"/>
    <p:sldId id="311" r:id="rId31"/>
    <p:sldId id="312" r:id="rId32"/>
    <p:sldId id="314" r:id="rId33"/>
    <p:sldId id="315" r:id="rId34"/>
    <p:sldId id="316" r:id="rId35"/>
    <p:sldId id="317" r:id="rId36"/>
    <p:sldId id="336" r:id="rId37"/>
    <p:sldId id="337" r:id="rId38"/>
    <p:sldId id="338" r:id="rId39"/>
    <p:sldId id="339" r:id="rId40"/>
    <p:sldId id="318" r:id="rId41"/>
    <p:sldId id="340" r:id="rId42"/>
    <p:sldId id="341" r:id="rId43"/>
    <p:sldId id="342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60"/>
    <a:srgbClr val="DE253D"/>
    <a:srgbClr val="DDC8A2"/>
    <a:srgbClr val="DE243D"/>
    <a:srgbClr val="DF253E"/>
    <a:srgbClr val="FA583F"/>
    <a:srgbClr val="012E5E"/>
    <a:srgbClr val="252753"/>
    <a:srgbClr val="E9C261"/>
    <a:srgbClr val="F3D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892" autoAdjust="0"/>
  </p:normalViewPr>
  <p:slideViewPr>
    <p:cSldViewPr>
      <p:cViewPr>
        <p:scale>
          <a:sx n="82" d="100"/>
          <a:sy n="82" d="100"/>
        </p:scale>
        <p:origin x="874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3.xml"/><Relationship Id="rId39" Type="http://schemas.openxmlformats.org/officeDocument/2006/relationships/slide" Target="slides/slide13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2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2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20" Type="http://schemas.openxmlformats.org/officeDocument/2006/relationships/customXml" Target="../customXml/item20.xml"/><Relationship Id="rId41" Type="http://schemas.openxmlformats.org/officeDocument/2006/relationships/slide" Target="slides/slide15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2E0C-5106-4854-A592-99AD4E3A648E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F9BF7-744B-40BE-BD85-3F4B16341A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4480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4T21:52:09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5T00:40:49.5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0,'0'0,"0"0,0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DFB0D-5BA0-4EA6-AAAB-FBF69A674DDD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9B536-4995-4B6B-807A-65B373534B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60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E6368-C462-4753-88CD-2EE09EEC1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2D2F8-6446-4604-9348-A887A6C51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C5396-9A27-47EE-8B9A-7D6717BA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C56BD-C6F1-4FCD-8378-972E99D2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49817-F245-43BC-97EA-9C106E37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064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1DD5F-CC42-4ED8-B6BA-DEB066EB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2D4860-9F1E-423D-8548-08C5E7CF9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E513D-FFA2-490F-B673-CD3FD44F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8FB2D-20EA-4A8C-A5EC-CD642E47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4FE47F-D099-4F02-B363-DB164B32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432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90315-4CA2-44FF-8E83-562321E8C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602310-CA44-4F31-88CB-8F6F78B5D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5B6040-C745-40F6-BCDE-471D07D0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D059E-47CD-4675-9562-AB29D33C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0B553-D494-4B73-9266-E735B1AF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598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uarios\macarperez\AppData\Local\Microsoft\Windows\Temporary Internet Files\Content.Outlook\GHSU5JVW\Fondo blanco slog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1" y="6027093"/>
            <a:ext cx="1352419" cy="7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7 Imagen">
            <a:extLst>
              <a:ext uri="{FF2B5EF4-FFF2-40B4-BE49-F238E27FC236}">
                <a16:creationId xmlns:a16="http://schemas.microsoft.com/office/drawing/2014/main" id="{8A1DDF7F-481F-443C-A2A8-EE79051AFF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835" y="-27384"/>
            <a:ext cx="12202835" cy="2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 userDrawn="1"/>
        </p:nvSpPr>
        <p:spPr>
          <a:xfrm>
            <a:off x="245938" y="2969546"/>
            <a:ext cx="8346343" cy="60347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34" y="6603042"/>
            <a:ext cx="12202836" cy="254963"/>
          </a:xfrm>
          <a:prstGeom prst="rect">
            <a:avLst/>
          </a:prstGeom>
        </p:spPr>
      </p:pic>
      <p:pic>
        <p:nvPicPr>
          <p:cNvPr id="5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835" y="-27384"/>
            <a:ext cx="12202835" cy="2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2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uarios\macarperez\AppData\Local\Microsoft\Windows\Temporary Internet Files\Content.Outlook\GHSU5JVW\Fondo blanco slog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5" y="116633"/>
            <a:ext cx="1352419" cy="7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7 Imagen">
            <a:extLst>
              <a:ext uri="{FF2B5EF4-FFF2-40B4-BE49-F238E27FC236}">
                <a16:creationId xmlns:a16="http://schemas.microsoft.com/office/drawing/2014/main" id="{016AB1B6-E378-4B50-8229-8EF1D854CF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34" y="6603042"/>
            <a:ext cx="12202836" cy="2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844824"/>
            <a:ext cx="12192000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09600" y="2099788"/>
            <a:ext cx="10972800" cy="248134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E1C2D"/>
                </a:solidFill>
              </a:defRPr>
            </a:lvl1pPr>
          </a:lstStyle>
          <a:p>
            <a:r>
              <a:rPr lang="es-ES" dirty="0"/>
              <a:t>Haga clic para introducir el nombre del tema a desarrollar en la próxima sección</a:t>
            </a:r>
            <a:endParaRPr lang="es-AR" dirty="0"/>
          </a:p>
        </p:txBody>
      </p:sp>
      <p:pic>
        <p:nvPicPr>
          <p:cNvPr id="7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720889"/>
            <a:ext cx="12238789" cy="254963"/>
          </a:xfrm>
          <a:prstGeom prst="rect">
            <a:avLst/>
          </a:prstGeom>
        </p:spPr>
      </p:pic>
      <p:pic>
        <p:nvPicPr>
          <p:cNvPr id="13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" y="1733878"/>
            <a:ext cx="12184157" cy="254963"/>
          </a:xfrm>
          <a:prstGeom prst="rect">
            <a:avLst/>
          </a:prstGeom>
        </p:spPr>
      </p:pic>
      <p:pic>
        <p:nvPicPr>
          <p:cNvPr id="9" name="Picture 2" descr="D:\Usuarios\macarperez\AppData\Local\Microsoft\Windows\Temporary Internet Files\Content.Outlook\GHSU5JVW\Fondo blanco slogan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1" y="6027093"/>
            <a:ext cx="1352419" cy="7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8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BD533-7613-4DE6-A78A-48F27E4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26817-8E16-4C46-829C-53F03215C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87390-0CB5-4539-AA0D-A50F478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D03AF-1E97-4289-9E38-CD5F3D06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6B306-0583-4E9F-96D2-7AC1B0FB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7E81-8B52-4A41-80F0-98B13DD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F336A-1440-4CA7-8B8F-DE0FC44B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59105-161B-4CBA-9B3F-0297E47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B97B6-2A0E-45B6-8B0A-B4C0189D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23BE0-5369-4530-88CF-488114C1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02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5C16-B821-4556-932C-A43ED1EA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4570-FCD6-457E-8FC8-5F3861D9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2908A-24A1-4307-B061-AEC55942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48F038-9916-47CF-9175-63D2789E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20304-F119-4BA4-9ADF-3890D72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32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CA56E-3F51-4CF1-B4DB-7B6AD707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17BB6-613F-47F0-A6F6-BEE493F33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5FED3F-12A2-4DDF-A9E1-BC6C3FE9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9A54D-F60E-4C0F-A634-3825E23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CE0642-A6C0-4789-B7C6-308634A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111B3-A308-4A43-88EB-6D833F67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5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2E88A-49AA-4E1C-8085-CF04A8F0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5C1C9-4574-4805-A713-40712FE4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EA02D-0D69-48E1-BB70-3B1E256B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75F40-8D1B-475B-8119-96289861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FCC11-D6EF-4A54-8589-0E662D3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7661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C8978-E888-4339-9F57-838ADA0C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D3D27-07C7-4B12-88F9-C418962A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259868-C0A5-4E9C-8FF8-31387DD1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E171FE-8987-4E64-876B-3BD41CFF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322F3C-1ECA-419B-8ECF-257B7DC3B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60E01A-E232-4A78-BA45-6D3890CA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33944-6C89-47BD-8B90-3369720D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FBA3E-A2B4-444B-8C59-2DDB374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89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FB0E8-F6DA-43A7-8C1C-31892EB7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5421F8-6632-4780-96BD-594B5894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AF53E6-B171-459D-9C8A-C50230C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62CAB5-6408-4139-A6EB-B39D187B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63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8D6B4A-1470-4D7C-9BD3-6C506ED9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7CC96-B0FC-4115-B237-FAA09A63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55CD05-E0AA-4C09-B9CE-7B44B168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84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D9E54-E55C-4788-BBAB-5AA8D77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B110E-88A0-4839-88D3-B3112D71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2634B2-8077-4508-A584-CA60B594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871EB-68C0-4B85-97E3-10FE5A4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D240E6-D8C9-4C37-84AE-4318698C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F42C5-50B9-4B3E-BB12-48AE890F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42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EC009-F360-4DAF-9A0A-00E65C33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9DDCF-D660-455A-A7F3-9117792C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E85612-4DF1-4BB2-A104-80B8CBA8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165C8-BCAE-42A2-B1DD-A11F7CE1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CECBE-6B6A-4993-9917-0D075298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173D2-DE69-4656-BF4B-EC9A21F8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32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BAD82-59AA-4AAC-8080-E8F4F86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0EBA9-3802-4A93-9D26-6069F9AA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0690F-8AA0-42DF-9F41-F2992AD7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82C80-B689-4F77-8868-26028FB4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9B8B0-859F-417E-B747-8844944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57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79ABBB-CF5A-45B4-95EB-7A30B452B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FC6D78-22DF-462F-BC14-EB1CA26E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AD757-320C-42A9-BE7C-20487D81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641EC-201D-4053-9457-08AAEE9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432B1-714B-4CAB-A561-149F9253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29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1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1"/>
            <a:ext cx="292531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12,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3358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68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12,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559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7E82F-069B-4C9F-B088-84F8235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EE72D-A4DD-4501-9DD7-6E614D11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D7C2E-6872-44A6-828C-6544BF8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13813-D0DB-4CF7-B1D5-83D04A97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A5D66-69E1-4AC1-BD40-403E534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0791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80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026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12,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37047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12,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7304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37560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477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40602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12,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2"/>
            <a:ext cx="5911517" cy="365125"/>
          </a:xfrm>
        </p:spPr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77911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003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D6B92-5DE0-4AE9-A4C4-64BC085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949B0-EFA9-434A-A333-B20149774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0FC201-DEF7-42DE-8387-5A1D23EC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5AE5BB-E234-4E98-8C28-9BEB96EA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F0998-34D3-42D2-8645-9AC0468D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9D7813-20A2-4063-9BC1-CCE21543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4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4BEA7-8584-4209-9469-1D92175E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13219-2CFC-430F-AFFD-ED9DEFC6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E3814F-8345-4685-B089-A1F981F1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5E2CB4-B959-4561-937C-E4272EE1D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8ED62C-AC4C-4955-AFD0-3403FD57F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5CC516-82D4-4146-B26F-3565F3F9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F16A8C-5EFA-4EE9-BCED-9D3A01A4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1020E7-9862-4C6F-B9BD-6B2B2183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3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2E0A9-2E82-4EEC-AA01-4E201B3E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3C6552-C8F2-4FB3-9911-D84B17DD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E6DE04-6B68-4D87-92DE-4EE129CE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847FFA-638E-44B6-8807-A99983E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3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BC7782-6FCF-424A-87E3-03C5C4EC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EC21B8-CEE1-4DAF-8022-3CD447E5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5F6B0C-EC75-49E7-B502-53F63A32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635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DBC02-AB1E-40A9-ABAB-1893B156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467E6-FFC3-4960-B66E-BDE70BD8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A714E7-9671-4B45-BF20-1735EE7B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70371E-14D8-499F-BE67-56837594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8A2A0A-2302-4400-A82D-7B51931F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913AC6-E363-4165-BE2A-06C54FC3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4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C7F22-F04B-4DD4-BCEF-9764F60F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A2E9F4-B056-4D88-8406-6972B5EBF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AC879C-C2EB-4C2A-AF94-3F52B254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C84520-4938-4D1F-9514-FEAE84D0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6E3F9-E066-4ABD-B77C-04D53F03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5231BF-CDD5-49A7-AA4C-9F5F295B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091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B7F315-6C4B-4865-AFB2-BC843C26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4EA37-4E61-4AD7-86AE-FD883DEA8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9A09E-2E3D-4ED3-B675-67787A4A7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BEE3-9218-42DA-A9D5-E1A85910E8F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21F1D-CC52-40B2-9BC2-EFEB5CB54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6C3FB-D982-44CB-A132-D9BAC3182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6B7D-2F0A-40EE-A419-89123646EB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43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49" r:id="rId13"/>
    <p:sldLayoutId id="2147483652" r:id="rId14"/>
    <p:sldLayoutId id="2147483651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C88DD2-AF76-4139-94B5-E525E8F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D7126F-02FB-453E-8BAD-D0D620C6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1D928-F4AF-4F1A-8C80-138DC55C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60B78-802F-4F70-8671-CF99839D2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AC122-D052-40A4-8623-0AB66B502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5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9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9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es.khanacademy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332BF1-62F0-40C3-A057-6D1F03AE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120" y="5078102"/>
            <a:ext cx="5196043" cy="8162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s-AR" b="1" cap="all" spc="450" dirty="0">
                <a:solidFill>
                  <a:schemeClr val="bg1"/>
                </a:solidFill>
                <a:latin typeface="Amasis MT Pro Black" panose="02040A04050005020304" pitchFamily="18" charset="0"/>
                <a:cs typeface="+mj-cs"/>
              </a:rPr>
              <a:t>Mg. verónica Bejarsky </a:t>
            </a:r>
            <a:r>
              <a:rPr lang="es-AR" sz="1200" cap="all" spc="450" dirty="0">
                <a:latin typeface="+mj-lt"/>
                <a:cs typeface="+mj-cs"/>
              </a:rPr>
              <a:t>	</a:t>
            </a:r>
          </a:p>
          <a:p>
            <a:endParaRPr lang="es-AR" sz="2100" cap="all" spc="450" dirty="0">
              <a:latin typeface="+mj-lt"/>
              <a:cs typeface="+mj-cs"/>
            </a:endParaRPr>
          </a:p>
        </p:txBody>
      </p:sp>
      <p:pic>
        <p:nvPicPr>
          <p:cNvPr id="4" name="Picture 3" descr="Gráficos de formas abstractas con diferentes colores llenos de vida">
            <a:extLst>
              <a:ext uri="{FF2B5EF4-FFF2-40B4-BE49-F238E27FC236}">
                <a16:creationId xmlns:a16="http://schemas.microsoft.com/office/drawing/2014/main" id="{33A7E7AE-4626-CA4D-A210-48D4E0B3C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1" r="30747" b="2"/>
          <a:stretch/>
        </p:blipFill>
        <p:spPr>
          <a:xfrm>
            <a:off x="6978104" y="0"/>
            <a:ext cx="3689898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247DB76-6527-4807-A527-0DEC1FF58C9F}"/>
              </a:ext>
            </a:extLst>
          </p:cNvPr>
          <p:cNvSpPr txBox="1">
            <a:spLocks/>
          </p:cNvSpPr>
          <p:nvPr/>
        </p:nvSpPr>
        <p:spPr>
          <a:xfrm>
            <a:off x="1782061" y="2168425"/>
            <a:ext cx="5196043" cy="3317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10000"/>
              </a:lnSpc>
              <a:spcBef>
                <a:spcPct val="0"/>
              </a:spcBef>
              <a:defRPr/>
            </a:pPr>
            <a:endParaRPr lang="es-AR" sz="2100" b="1" cap="all" spc="450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  <a:p>
            <a:pPr defTabSz="685800">
              <a:lnSpc>
                <a:spcPct val="110000"/>
              </a:lnSpc>
              <a:spcBef>
                <a:spcPct val="0"/>
              </a:spcBef>
              <a:defRPr/>
            </a:pPr>
            <a:r>
              <a:rPr lang="es-AR" sz="5400" b="1" cap="all" spc="450" dirty="0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t> </a:t>
            </a:r>
            <a:r>
              <a:rPr lang="es-AR" sz="5400" b="1" cap="all" spc="450" dirty="0">
                <a:solidFill>
                  <a:srgbClr val="0070C0"/>
                </a:solidFill>
                <a:latin typeface="Bembo"/>
              </a:rPr>
              <a:t>CALCULO I </a:t>
            </a:r>
            <a:r>
              <a:rPr lang="es-AR" sz="1200" cap="all" spc="450" dirty="0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t>	</a:t>
            </a:r>
          </a:p>
          <a:p>
            <a:pPr defTabSz="685800">
              <a:spcBef>
                <a:spcPts val="750"/>
              </a:spcBef>
              <a:defRPr/>
            </a:pPr>
            <a:endParaRPr lang="es-AR" sz="2100" cap="all" spc="450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A960CC60-72AA-4544-A89B-581DB012C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6984" y="4814452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421440" imgH="1440360" progId="PBrush">
                  <p:embed/>
                </p:oleObj>
              </mc:Choice>
              <mc:Fallback>
                <p:oleObj name="Bitmap Image" r:id="rId3" imgW="3421440" imgH="1440360" progId="PBrus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A960CC60-72AA-4544-A89B-581DB012C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6984" y="4814452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2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75520" y="404667"/>
            <a:ext cx="6840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u="sng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Ejemplos con el método de Sustitución</a:t>
            </a:r>
            <a:br>
              <a:rPr lang="es-AR" sz="32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s-AR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415480" y="850068"/>
            <a:ext cx="9793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BA4A04-5591-42DD-84D1-3D70C8FA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250178"/>
            <a:ext cx="7000763" cy="47450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387B41-EDC4-4A5A-9BBB-89F4C60E8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2615535"/>
            <a:ext cx="4104456" cy="33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7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1526AD-FB79-46E5-9FEE-C9DE5C97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476672"/>
            <a:ext cx="9217024" cy="45983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A43F3F-8723-4309-AAD9-C93FDC045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5072886"/>
            <a:ext cx="9217024" cy="15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27DD89-A1E0-4A76-A948-728FF94F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30" y="116632"/>
            <a:ext cx="7817397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0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A89B183-0376-4206-84E0-3C184CB9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260648"/>
            <a:ext cx="9787447" cy="62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5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B1D58E-EB55-4DE0-8A3F-13403E48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32659"/>
            <a:ext cx="9649072" cy="59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9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99658" y="548682"/>
            <a:ext cx="6472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u="sng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Método de integración en partes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1138159" y="1340769"/>
                <a:ext cx="10729192" cy="4583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Sean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funciones con derivada continua en R.</a:t>
                </a: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</a:t>
                </a:r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Si integramos miembro a miembro con respecto a x:</a:t>
                </a:r>
              </a:p>
              <a:p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s-A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s-A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s-A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s-A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A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𝑑𝑣</m:t>
                            </m:r>
                            <m:r>
                              <a:rPr lang="es-A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Si despejamos la segunda integral del miembro derecho,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</m:oMath>
                  </m:oMathPara>
                </a14:m>
                <a:endParaRPr lang="es-AR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s-A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s-A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s-AR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A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s-A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AR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59" y="1340769"/>
                <a:ext cx="10729192" cy="4583562"/>
              </a:xfrm>
              <a:prstGeom prst="rect">
                <a:avLst/>
              </a:prstGeom>
              <a:blipFill>
                <a:blip r:embed="rId2"/>
                <a:stretch>
                  <a:fillRect l="-3920" t="-798" b="-184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92A5A07F-78D9-4A39-84F6-02C73929A687}"/>
                  </a:ext>
                </a:extLst>
              </p14:cNvPr>
              <p14:cNvContentPartPr/>
              <p14:nvPr/>
            </p14:nvContentPartPr>
            <p14:xfrm>
              <a:off x="-1315962" y="2823737"/>
              <a:ext cx="360" cy="360"/>
            </p14:xfrm>
          </p:contentPart>
        </mc:Choice>
        <mc:Fallback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92A5A07F-78D9-4A39-84F6-02C73929A6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33962" y="280573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47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A6B79B-53BE-41AD-92CF-364B0E74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769" y="0"/>
            <a:ext cx="8002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B34EB5-829A-4759-AA06-7DB97B68B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1" y="476673"/>
            <a:ext cx="1249251" cy="624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C80764-5EF3-40BB-AF54-128717419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280" y="76431"/>
            <a:ext cx="7865511" cy="67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6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AC05EF-6D2F-4626-9739-87DD9A1E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476673"/>
            <a:ext cx="1126901" cy="7018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544C7A-E060-4DAB-8870-A2A44AF8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7" y="4"/>
            <a:ext cx="852763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3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47730" y="548682"/>
            <a:ext cx="450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u="sng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Fracciones simples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767408" y="1556793"/>
                <a:ext cx="10081120" cy="4113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Una fracción simple es una expresión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donde c, a, y n son constantes,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>
                  <a:buAutoNum type="arabicParenR"/>
                </a:pPr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Dada la expresión racional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con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y    grad</a:t>
                </a:r>
                <a14:m>
                  <m:oMath xmlns:m="http://schemas.openxmlformats.org/officeDocument/2006/math"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grad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Q</m:t>
                    </m:r>
                  </m:oMath>
                </a14:m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Si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tiene raíces reales distintas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…..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,  dicha expresión racional se puede     descomponer en la forma:</a:t>
                </a:r>
              </a:p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A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A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A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A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s-AR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AR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donde   A,B,C….L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,………..∈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son coeficientes a determinar</a:t>
                </a: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556793"/>
                <a:ext cx="10081120" cy="4113627"/>
              </a:xfrm>
              <a:prstGeom prst="rect">
                <a:avLst/>
              </a:prstGeom>
              <a:blipFill>
                <a:blip r:embed="rId2"/>
                <a:stretch>
                  <a:fillRect l="-665" b="-14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4" y="4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4" y="1062850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061" y="656155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2306726" y="873944"/>
            <a:ext cx="3789277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100" b="1" u="sng">
                <a:solidFill>
                  <a:prstClr val="black"/>
                </a:solidFill>
                <a:latin typeface="Calibri Light" panose="020F0302020204030204"/>
              </a:rPr>
              <a:t>CÁLCULO i</a:t>
            </a:r>
            <a:endParaRPr lang="en-US" sz="3100" u="sng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1597447" y="2494443"/>
            <a:ext cx="4264056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defRPr/>
            </a:pPr>
            <a:endParaRPr lang="en-US" sz="2400" b="1" u="sng" dirty="0">
              <a:solidFill>
                <a:srgbClr val="00206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defRPr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/>
              </a:rPr>
              <a:t>CLASE 9</a:t>
            </a:r>
          </a:p>
          <a:p>
            <a:pPr marL="114297"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defRPr/>
            </a:pPr>
            <a:r>
              <a:rPr lang="en-US" b="1" u="sng" dirty="0">
                <a:solidFill>
                  <a:srgbClr val="002060"/>
                </a:solidFill>
                <a:latin typeface="Calibri" panose="020F0502020204030204"/>
              </a:rPr>
              <a:t>UNIDAD IV</a:t>
            </a:r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:     PRIMITIVAS</a:t>
            </a:r>
          </a:p>
          <a:p>
            <a:pPr marL="400041" indent="-285744"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buFont typeface="Arial" panose="020B0604020202020204" pitchFamily="34" charset="0"/>
              <a:buChar char="•"/>
              <a:defRPr/>
            </a:pPr>
            <a:r>
              <a:rPr lang="es-MX" dirty="0">
                <a:solidFill>
                  <a:srgbClr val="002060"/>
                </a:solidFill>
                <a:latin typeface="Calibri" panose="020F0502020204030204"/>
              </a:rPr>
              <a:t>Concepto y cálculo de primitivas de funciones. </a:t>
            </a:r>
          </a:p>
          <a:p>
            <a:pPr marL="400041" indent="-285744"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buFont typeface="Arial" panose="020B0604020202020204" pitchFamily="34" charset="0"/>
              <a:buChar char="•"/>
              <a:defRPr/>
            </a:pPr>
            <a:r>
              <a:rPr lang="es-MX" dirty="0">
                <a:solidFill>
                  <a:srgbClr val="002060"/>
                </a:solidFill>
                <a:latin typeface="Calibri" panose="020F0502020204030204"/>
              </a:rPr>
              <a:t>Métodos de integración. </a:t>
            </a:r>
          </a:p>
          <a:p>
            <a:pPr marL="400041" indent="-285744"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buFont typeface="Arial" panose="020B0604020202020204" pitchFamily="34" charset="0"/>
              <a:buChar char="•"/>
              <a:defRPr/>
            </a:pPr>
            <a:r>
              <a:rPr lang="es-MX" dirty="0">
                <a:solidFill>
                  <a:srgbClr val="002060"/>
                </a:solidFill>
                <a:latin typeface="Calibri" panose="020F0502020204030204"/>
              </a:rPr>
              <a:t>Aplicaciones. </a:t>
            </a:r>
            <a:endParaRPr lang="en-US" dirty="0">
              <a:solidFill>
                <a:srgbClr val="002060"/>
              </a:solidFill>
              <a:latin typeface="Calibri" panose="020F0502020204030204"/>
            </a:endParaRPr>
          </a:p>
          <a:p>
            <a:pPr marL="114297"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defRPr/>
            </a:pPr>
            <a:endParaRPr lang="en-US" b="1" dirty="0">
              <a:solidFill>
                <a:srgbClr val="002060"/>
              </a:solidFill>
              <a:latin typeface="Calibri" panose="020F0502020204030204"/>
            </a:endParaRPr>
          </a:p>
          <a:p>
            <a:pPr marL="114297"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defRPr/>
            </a:pPr>
            <a:endParaRPr lang="es-MX" dirty="0">
              <a:solidFill>
                <a:prstClr val="black"/>
              </a:solidFill>
              <a:latin typeface="CIDFont+F1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227" y="608405"/>
            <a:ext cx="3478127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1873" y="1875427"/>
            <a:ext cx="3167439" cy="316743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52651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3315" y="6093627"/>
            <a:ext cx="409433" cy="43502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9D4AEF59-F28E-467C-9EA3-92D1CFAD475A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46" name="Objeto 45">
            <a:extLst>
              <a:ext uri="{FF2B5EF4-FFF2-40B4-BE49-F238E27FC236}">
                <a16:creationId xmlns:a16="http://schemas.microsoft.com/office/drawing/2014/main" id="{959D7F43-691E-4934-B31C-7EE701746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5954" y="4941172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421440" imgH="1440360" progId="PBrush">
                  <p:embed/>
                </p:oleObj>
              </mc:Choice>
              <mc:Fallback>
                <p:oleObj name="Bitmap Image" r:id="rId4" imgW="3421440" imgH="1440360" progId="PBrush">
                  <p:embed/>
                  <p:pic>
                    <p:nvPicPr>
                      <p:cNvPr id="46" name="Objeto 45">
                        <a:extLst>
                          <a:ext uri="{FF2B5EF4-FFF2-40B4-BE49-F238E27FC236}">
                            <a16:creationId xmlns:a16="http://schemas.microsoft.com/office/drawing/2014/main" id="{959D7F43-691E-4934-B31C-7EE701746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05954" y="4941172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11425" y="980730"/>
            <a:ext cx="1975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b="1" u="sng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Ejemplos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1127448" y="2420888"/>
                <a:ext cx="8808640" cy="3495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Descomponer en fracciones simples estas fracciones racionales.</a:t>
                </a:r>
              </a:p>
              <a:p>
                <a:endParaRPr lang="es-AR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1)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2)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2420888"/>
                <a:ext cx="8808640" cy="3495124"/>
              </a:xfrm>
              <a:prstGeom prst="rect">
                <a:avLst/>
              </a:prstGeom>
              <a:blipFill>
                <a:blip r:embed="rId2"/>
                <a:stretch>
                  <a:fillRect l="-1453" t="-1745" b="-10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46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27448" y="548681"/>
            <a:ext cx="8872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Otro caso para descomponer en fracciones simples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191344" y="1484788"/>
                <a:ext cx="11809312" cy="4520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2) Sea la fracción racional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y  raíces reales   a, b,……,l   múltiples de multiplicidad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…….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respectivamente  y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Dicha expresión racional se puede descomponer en la forma:</a:t>
                </a:r>
              </a:p>
              <a:p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A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A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A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A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,.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…….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A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son coeficientes unicos a determinar.</a:t>
                </a:r>
              </a:p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484788"/>
                <a:ext cx="11809312" cy="4520789"/>
              </a:xfrm>
              <a:prstGeom prst="rect">
                <a:avLst/>
              </a:prstGeom>
              <a:blipFill>
                <a:blip r:embed="rId2"/>
                <a:stretch>
                  <a:fillRect l="-516" b="-14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02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3433" y="764705"/>
            <a:ext cx="5963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u="sng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Ejemplos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479376" y="1916833"/>
                <a:ext cx="8664624" cy="4004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Descomponer en fracciones simples estas fracciones racionales.</a:t>
                </a:r>
              </a:p>
              <a:p>
                <a:endParaRPr lang="es-AR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s-AR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2)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916833"/>
                <a:ext cx="8664624" cy="4004622"/>
              </a:xfrm>
              <a:prstGeom prst="rect">
                <a:avLst/>
              </a:prstGeom>
              <a:blipFill>
                <a:blip r:embed="rId2"/>
                <a:stretch>
                  <a:fillRect l="-1478" t="-1522" b="-7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20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47528" y="908723"/>
            <a:ext cx="94693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u="sng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Integración por descomposición en fracciones simples</a:t>
            </a:r>
            <a:endParaRPr lang="en-US" sz="32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1199456" y="1916833"/>
                <a:ext cx="6096000" cy="34063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Calcular</a:t>
                </a:r>
              </a:p>
              <a:p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a)</a:t>
                </a:r>
                <a14:m>
                  <m:oMath xmlns:m="http://schemas.openxmlformats.org/officeDocument/2006/math">
                    <m:r>
                      <a:rPr lang="es-A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s-AR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  <m:sSup>
                              <m:sSup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s-AR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A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den>
                        </m:f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s-AR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d)</a:t>
                </a:r>
                <a14:m>
                  <m:oMath xmlns:m="http://schemas.openxmlformats.org/officeDocument/2006/math">
                    <m:r>
                      <a:rPr lang="es-A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A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916833"/>
                <a:ext cx="6096000" cy="3406317"/>
              </a:xfrm>
              <a:prstGeom prst="rect">
                <a:avLst/>
              </a:prstGeom>
              <a:blipFill>
                <a:blip r:embed="rId2"/>
                <a:stretch>
                  <a:fillRect l="-2100" t="-1789" b="-10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25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99456" y="548680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u="sng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Integración combinando métodos   y Resolución de una Aplicación Física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479376" y="2060848"/>
                <a:ext cx="11449272" cy="3688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Calcular</a:t>
                </a:r>
              </a:p>
              <a:p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A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s-A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s-A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. </m:t>
                            </m:r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sen</m:t>
                            </m:r>
                            <m:d>
                              <m:d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s-A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AR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AR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func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  <m:r>
                          <a:rPr lang="es-A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>
                  <a:buAutoNum type="arabicParenR"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2)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A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A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A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A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3) Un cohete está en reposo en el instante t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Mediante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mediciones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el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interior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se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comprueba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que experimenta una aceleración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A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A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A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s-A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s-A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s-A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A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donde el tiempo se mide en segundos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la aceleración en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s-A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Si el movimiento es rectilíneo.  Determinar la velocidad en el instante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060848"/>
                <a:ext cx="11449272" cy="3688638"/>
              </a:xfrm>
              <a:prstGeom prst="rect">
                <a:avLst/>
              </a:prstGeom>
              <a:blipFill>
                <a:blip r:embed="rId2"/>
                <a:stretch>
                  <a:fillRect l="-852" t="-8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554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D0340E1-EFCB-4950-B49A-2881C2D097AB}"/>
                  </a:ext>
                </a:extLst>
              </p:cNvPr>
              <p:cNvSpPr/>
              <p:nvPr/>
            </p:nvSpPr>
            <p:spPr>
              <a:xfrm>
                <a:off x="0" y="625989"/>
                <a:ext cx="11496600" cy="4221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Determinamos la función posición del móvil en un instante de tiempo  como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donde la posición se puede medir en metros y el tiempo en segundos.</a:t>
                </a:r>
              </a:p>
              <a:p>
                <a:endParaRPr lang="en-US" dirty="0"/>
              </a:p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dirty="0"/>
                  <a:t>La primera derivada de la función posición con respecto al tiempo define la </a:t>
                </a:r>
                <a:r>
                  <a:rPr lang="en-US" dirty="0">
                    <a:solidFill>
                      <a:srgbClr val="C00000"/>
                    </a:solidFill>
                  </a:rPr>
                  <a:t>velocidad</a:t>
                </a:r>
                <a:r>
                  <a:rPr lang="en-US" dirty="0"/>
                  <a:t> del móvil y se puede medir en m/s.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Si el movimiento es rectilíneo uniforme, la velocidad es constante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dirty="0"/>
                  <a:t>La segunda derivada de la función posición con respecto al tiempo o la primera derivada de la función velocidad con respecto al tiempo define la </a:t>
                </a:r>
                <a:r>
                  <a:rPr lang="en-US" dirty="0">
                    <a:solidFill>
                      <a:srgbClr val="C00000"/>
                    </a:solidFill>
                  </a:rPr>
                  <a:t>aceleración</a:t>
                </a:r>
                <a:r>
                  <a:rPr lang="en-US" dirty="0"/>
                  <a:t> del móvil y se puede medir en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D0340E1-EFCB-4950-B49A-2881C2D09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5989"/>
                <a:ext cx="11496600" cy="4221027"/>
              </a:xfrm>
              <a:prstGeom prst="rect">
                <a:avLst/>
              </a:prstGeom>
              <a:blipFill>
                <a:blip r:embed="rId2"/>
                <a:stretch>
                  <a:fillRect l="-424" t="-867" r="-2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019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2053176" y="92726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MX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BIBLIOGRAFÍA:</a:t>
            </a:r>
            <a:endParaRPr lang="es-AR" sz="16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4352" y="12252"/>
            <a:ext cx="1689994" cy="168999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AEF59-F28E-467C-9EA3-92D1CFAD475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876BCD-D22D-4CEC-810A-81A609C609AD}"/>
              </a:ext>
            </a:extLst>
          </p:cNvPr>
          <p:cNvSpPr txBox="1"/>
          <p:nvPr/>
        </p:nvSpPr>
        <p:spPr>
          <a:xfrm>
            <a:off x="2020388" y="1742987"/>
            <a:ext cx="81207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 </a:t>
            </a:r>
            <a:endParaRPr lang="es-A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J., ROMO M., J. H., FILIO LÓPEZ, E., y ROBLES BERNAL, M. </a:t>
            </a: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Cálculo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variable: conceptos y contextos. 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Cuarta edición. </a:t>
            </a:r>
            <a:r>
              <a:rPr lang="es-MX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México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 F., Cengage </a:t>
            </a:r>
            <a:r>
              <a:rPr lang="es-MX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2010, 554p. ISBN: 978-607-481-238-1.</a:t>
            </a: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THOMAS, G. </a:t>
            </a: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Cálculo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una variable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Duodécima edición. Naucalpan de Juárez, Estado de México: Pearson, 2010, 800p. ISBN: 978-607-32-0164-3.</a:t>
            </a: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https://es.khanacademy.org/</a:t>
            </a: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019837-F7EE-4E00-BFC8-B2C2AE1FF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704" y="4314316"/>
            <a:ext cx="1549350" cy="20282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964139-95F3-4F56-85EC-AAA64145D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38" y="4314315"/>
            <a:ext cx="1478952" cy="198170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531B643-9C2B-4E33-98B0-01DBA861A7BF}"/>
              </a:ext>
            </a:extLst>
          </p:cNvPr>
          <p:cNvSpPr txBox="1">
            <a:spLocks/>
          </p:cNvSpPr>
          <p:nvPr/>
        </p:nvSpPr>
        <p:spPr>
          <a:xfrm>
            <a:off x="4439816" y="260649"/>
            <a:ext cx="2448272" cy="91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b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I</a:t>
            </a:r>
            <a:endParaRPr lang="es-A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29704" y="2961564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3107699" y="130020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DEFINICIÓN DE PRIMITIVA</a:t>
            </a:r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381319" y="3329713"/>
                <a:ext cx="1091566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   </a:t>
                </a:r>
                <a:endParaRPr lang="en-US" sz="20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sz="2000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Ejemplo</a:t>
                </a:r>
              </a:p>
              <a:p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una primitiva es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pues   F’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   </a:t>
                </a:r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Pero también podríamos observar que otras primitivas de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son 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+ 6,</a:t>
                </a:r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s-A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5/2, etc. </a:t>
                </a:r>
              </a:p>
              <a:p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podría generalizar que la familia de primitivas de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es </a:t>
                </a:r>
              </a:p>
              <a:p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</a:t>
                </a:r>
                <a:r>
                  <a:rPr lang="en-US" sz="32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s-AR" sz="3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s-AR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s-AR" sz="3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AR" sz="3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s-AR" sz="3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s-AR" sz="3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AR" sz="3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19" y="3329713"/>
                <a:ext cx="10915660" cy="3046988"/>
              </a:xfrm>
              <a:prstGeom prst="rect">
                <a:avLst/>
              </a:prstGeom>
              <a:blipFill>
                <a:blip r:embed="rId2"/>
                <a:stretch>
                  <a:fillRect l="-615" b="-58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2165A585-2D66-4ADA-8602-29415AA6B0BB}"/>
                  </a:ext>
                </a:extLst>
              </p14:cNvPr>
              <p14:cNvContentPartPr/>
              <p14:nvPr/>
            </p14:nvContentPartPr>
            <p14:xfrm>
              <a:off x="8770051" y="6764940"/>
              <a:ext cx="360" cy="36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2165A585-2D66-4ADA-8602-29415AA6B0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52051" y="67469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822DB87-1B93-41D0-B860-D2DE0D3A2FCB}"/>
                  </a:ext>
                </a:extLst>
              </p:cNvPr>
              <p:cNvSpPr txBox="1"/>
              <p:nvPr/>
            </p:nvSpPr>
            <p:spPr>
              <a:xfrm>
                <a:off x="711803" y="653241"/>
                <a:ext cx="10585176" cy="3908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3200" b="1" dirty="0">
                    <a:solidFill>
                      <a:srgbClr val="0070C0"/>
                    </a:solidFill>
                  </a:rPr>
                  <a:t>¿Qué es la integración?</a:t>
                </a:r>
              </a:p>
              <a:p>
                <a:r>
                  <a:rPr lang="es-MX" sz="2000" dirty="0"/>
                  <a:t> </a:t>
                </a:r>
              </a:p>
              <a:p>
                <a:r>
                  <a:rPr lang="es-MX" sz="2000" dirty="0"/>
                  <a:t>Integrar es el proceso recíproco de derivar, es decir, dada una función f(x), busca aquellas funciones F(x) que al ser derivadas conducen a f(x).</a:t>
                </a:r>
              </a:p>
              <a:p>
                <a:endParaRPr lang="es-MX" sz="2000" dirty="0"/>
              </a:p>
              <a:p>
                <a:r>
                  <a:rPr lang="es-MX" sz="2000" dirty="0"/>
                  <a:t>Se dice, entonces, que F(x) es una primitiva o antiderivada de f(x); dicho de otro modo las primitivas de f(x) son las funciones derivables F(x) tales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s-AR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s-A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AR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s-A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s-MX" sz="2000" dirty="0"/>
              </a:p>
              <a:p>
                <a:r>
                  <a:rPr lang="es-MX" sz="2000" dirty="0"/>
                  <a:t>Si una función f(x) tiene primitiva, tiene infinitas primitivas, diferenciándose todas ellas en una constante K</a:t>
                </a:r>
              </a:p>
              <a:p>
                <a:endParaRPr lang="es-MX" dirty="0"/>
              </a:p>
              <a:p>
                <a:r>
                  <a:rPr lang="es-MX" dirty="0"/>
                  <a:t> </a:t>
                </a:r>
                <a:endParaRPr lang="es-AR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822DB87-1B93-41D0-B860-D2DE0D3A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3" y="653241"/>
                <a:ext cx="10585176" cy="3908762"/>
              </a:xfrm>
              <a:prstGeom prst="rect">
                <a:avLst/>
              </a:prstGeom>
              <a:blipFill>
                <a:blip r:embed="rId5"/>
                <a:stretch>
                  <a:fillRect l="-1498" t="-2028" r="-346" b="-15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13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1847528" y="1412778"/>
                <a:ext cx="7128792" cy="1205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s-AR" sz="20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sz="2000" b="1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s-AR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dx</a:t>
                </a:r>
                <a14:m>
                  <m:oMath xmlns:m="http://schemas.openxmlformats.org/officeDocument/2006/math">
                    <m:r>
                      <a:rPr lang="es-AR" sz="28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AR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AR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𝑭</m:t>
                    </m:r>
                    <m:d>
                      <m:dPr>
                        <m:ctrlPr>
                          <a:rPr lang="es-AR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AR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C  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donde   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A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412778"/>
                <a:ext cx="7128792" cy="1205395"/>
              </a:xfrm>
              <a:prstGeom prst="rect">
                <a:avLst/>
              </a:prstGeom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0010B2A-C92D-493B-BFE0-7AE66EAAFD95}"/>
                  </a:ext>
                </a:extLst>
              </p:cNvPr>
              <p:cNvSpPr txBox="1"/>
              <p:nvPr/>
            </p:nvSpPr>
            <p:spPr>
              <a:xfrm>
                <a:off x="767408" y="260650"/>
                <a:ext cx="10513168" cy="179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solidFill>
                      <a:srgbClr val="0070C0"/>
                    </a:solidFill>
                  </a:rPr>
                  <a:t>¿</a:t>
                </a:r>
                <a:r>
                  <a:rPr lang="es-MX" sz="3600" b="1" dirty="0">
                    <a:solidFill>
                      <a:srgbClr val="0070C0"/>
                    </a:solidFill>
                  </a:rPr>
                  <a:t>Qué es la integral indefinida? </a:t>
                </a:r>
              </a:p>
              <a:p>
                <a:endParaRPr lang="es-MX" dirty="0"/>
              </a:p>
              <a:p>
                <a:r>
                  <a:rPr lang="es-MX" dirty="0"/>
                  <a:t>La integral indefinida es el conjunto de las infinitas primitivas que puede tener una función. Se representa por </a:t>
                </a:r>
                <a:r>
                  <a:rPr lang="es-A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dx</a:t>
                </a:r>
                <a14:m>
                  <m:oMath xmlns:m="http://schemas.openxmlformats.org/officeDocument/2006/math">
                    <m:r>
                      <a:rPr lang="es-AR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s-MX" dirty="0"/>
              </a:p>
              <a:p>
                <a:endParaRPr lang="es-AR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0010B2A-C92D-493B-BFE0-7AE66EAAF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60650"/>
                <a:ext cx="10513168" cy="1797159"/>
              </a:xfrm>
              <a:prstGeom prst="rect">
                <a:avLst/>
              </a:prstGeom>
              <a:blipFill>
                <a:blip r:embed="rId3"/>
                <a:stretch>
                  <a:fillRect l="-3944" t="-5424" b="-281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5DCD055E-1ACB-4725-A5FF-87DF934E9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2750215"/>
            <a:ext cx="7200800" cy="38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23592" y="836714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PROPIEDADES DE LA INTEGRAL INDEFINIDA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479376" y="1988843"/>
                <a:ext cx="11377264" cy="3652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1) Integral de una constante por una función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s-AR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AR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2)  Integral de una suma de funciones. Propiedad de Aditividad</a:t>
                </a:r>
              </a:p>
              <a:p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Esta propiedad se extiende a n funciones.</a:t>
                </a:r>
              </a:p>
              <a:p>
                <a:endParaRPr lang="es-AR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Aplicando las propiedades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s-AR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s-AR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s-AR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988843"/>
                <a:ext cx="11377264" cy="3652795"/>
              </a:xfrm>
              <a:prstGeom prst="rect">
                <a:avLst/>
              </a:prstGeom>
              <a:blipFill>
                <a:blip r:embed="rId2"/>
                <a:stretch>
                  <a:fillRect l="-1876" t="-8848" b="-68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8B4991-E6DD-42F6-8F31-278BA397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332658"/>
            <a:ext cx="5550795" cy="63235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58E2BF-9C02-4F0C-B273-E36CE4437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5" y="692699"/>
            <a:ext cx="5750417" cy="58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0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99456" y="548681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EJEMPLOS DE INTEGRACIÓN INMEDIATA</a:t>
            </a:r>
            <a:br>
              <a:rPr lang="es-AR" sz="32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s-AR" sz="3200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839416" y="1135340"/>
                <a:ext cx="10297144" cy="5173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Hallar la expresión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s-A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 se sabe que </a:t>
                </a:r>
                <a14:m>
                  <m:oMath xmlns:m="http://schemas.openxmlformats.org/officeDocument/2006/math"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con   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A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Calcular  </a:t>
                </a:r>
              </a:p>
              <a:p>
                <a:endParaRPr lang="es-A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A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a)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ctrlP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g>
                          <m:e>
                            <m:sSup>
                              <m:sSupPr>
                                <m:ctrlP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e>
                        </m:rad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</a:t>
                </a:r>
                <a:r>
                  <a:rPr lang="es-A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s-A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A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c) </a:t>
                </a:r>
                <a14:m>
                  <m:oMath xmlns:m="http://schemas.openxmlformats.org/officeDocument/2006/math">
                    <m:r>
                      <a:rPr lang="es-A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𝑠𝑒𝑛</m:t>
                            </m:r>
                            <m:d>
                              <m:dPr>
                                <m:ctrlP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d)</a:t>
                </a:r>
                <a14:m>
                  <m:oMath xmlns:m="http://schemas.openxmlformats.org/officeDocument/2006/math">
                    <m:r>
                      <a:rPr lang="es-A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s-A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A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s-A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A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sSup>
                              <m:sSupPr>
                                <m:ctrlP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A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135340"/>
                <a:ext cx="10297144" cy="5173980"/>
              </a:xfrm>
              <a:prstGeom prst="rect">
                <a:avLst/>
              </a:prstGeom>
              <a:blipFill>
                <a:blip r:embed="rId2"/>
                <a:stretch>
                  <a:fillRect l="-770" t="-8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78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337" y="3308153"/>
            <a:ext cx="3791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Métodos de Integración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64155" y="1412776"/>
            <a:ext cx="190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Sustitución</a:t>
            </a:r>
          </a:p>
        </p:txBody>
      </p:sp>
      <p:sp>
        <p:nvSpPr>
          <p:cNvPr id="4" name="Rectángulo 3"/>
          <p:cNvSpPr/>
          <p:nvPr/>
        </p:nvSpPr>
        <p:spPr>
          <a:xfrm flipH="1">
            <a:off x="7524755" y="2784356"/>
            <a:ext cx="2508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A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Por partes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680176" y="4653139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Descomposición </a:t>
            </a:r>
          </a:p>
          <a:p>
            <a:r>
              <a:rPr lang="es-A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en fracciones Simples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Conector recto de flecha 6"/>
          <p:cNvCxnSpPr>
            <a:stCxn id="2" idx="3"/>
            <a:endCxn id="3" idx="1"/>
          </p:cNvCxnSpPr>
          <p:nvPr/>
        </p:nvCxnSpPr>
        <p:spPr>
          <a:xfrm flipV="1">
            <a:off x="4414146" y="1674388"/>
            <a:ext cx="3050009" cy="189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cxnSpLocks/>
          </p:cNvCxnSpPr>
          <p:nvPr/>
        </p:nvCxnSpPr>
        <p:spPr>
          <a:xfrm flipV="1">
            <a:off x="4474743" y="3524815"/>
            <a:ext cx="2989411" cy="16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414147" y="3933056"/>
            <a:ext cx="3266033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79777" y="548682"/>
            <a:ext cx="4377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u="sng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Método de Sustitución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1336065" y="1484786"/>
                <a:ext cx="9865096" cy="4189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Sean </a:t>
                </a:r>
                <a14:m>
                  <m:oMath xmlns:m="http://schemas.openxmlformats.org/officeDocument/2006/math">
                    <m:r>
                      <a:rPr lang="es-A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>
                        <a:latin typeface="Cambria Math" panose="02040503050406030204" pitchFamily="18" charset="0"/>
                      </a:rPr>
                      <m:t>f</m:t>
                    </m:r>
                    <m:r>
                      <a:rPr lang="es-A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dos funciones reales de variable real.  f continua en  R.</a:t>
                </a:r>
              </a:p>
              <a:p>
                <a:r>
                  <a:rPr lang="es-A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Sea           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s-AR" sz="200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AR" sz="200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s-AR" sz="2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  <m:r>
                          <a:rPr lang="es-AR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200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s-AR" sz="200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A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s-AR" sz="2000">
                            <a:latin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Proponemos la  sustitución 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A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s-A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A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A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derivable en R, aplicando el concepto de diferencial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s-AR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s-AR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a:rPr lang="es-AR" sz="2000" i="1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A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Reemplazando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A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A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s-A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 la segunda integral, por lo general, se puede resolver como una integral inmediata.</a:t>
                </a: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65" y="1484786"/>
                <a:ext cx="9865096" cy="4189993"/>
              </a:xfrm>
              <a:prstGeom prst="rect">
                <a:avLst/>
              </a:prstGeom>
              <a:blipFill>
                <a:blip r:embed="rId2"/>
                <a:stretch>
                  <a:fillRect l="-4759" t="-8151" b="-1324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972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athena xmlns="http://schemas.microsoft.com/edu/athena" version="0.1.2955.0">
  <media streamable="true" recordStart="0" recordEnd="54751" recordLength="54751" audioOnly="true"/>
</athena>
</file>

<file path=customXml/item10.xml><?xml version="1.0" encoding="utf-8"?>
<athena xmlns="http://schemas.microsoft.com/edu/athena" version="0.1.2955.0">
  <timings duration="137734"/>
</athena>
</file>

<file path=customXml/item11.xml><?xml version="1.0" encoding="utf-8"?>
<athena xmlns="http://schemas.microsoft.com/edu/athena" version="0.1.2955.0">
  <ink scale="0.7894737">AAEAAAD/////AQAAAAAAAAAMAgAAAE9BdXRob3JQUFQsIFZlcnNpb249MC4xLjI5NTUuMCwgQ3VsdHVyZT1uZXV0cmFsLCBQdWJsaWNLZXlUb2tlbj0zMWJmMzg1NmFkMzY0ZTM1BQEAAAALSW5rTWF0dGVyVjEDAAAADUxpc3RgMStfaXRlbXMMTGlzdGAxK19zaXplD0xpc3RgMStfdmVyc2lvbgQAABdTaGFyZWQuSW5raW5nLklua0F0b21bXQIAAAAICAIAAAAJAwAAAAIAAAAXAAAABwMAAAAAAQAAAAQAAAAECUlua0F0b21WMQIAAAAJBAAAAAkFAAAADQIFBAAAAAtQZW5TdHJva2VWMQQAAAAKQXR0cmlidXRlcwVUcmFjZQlTdGFydFRpbWUEVHlwZQQEAAQPUGVuQXR0cmlidXRlc1YxAgAAAApJbmtUcmFjZVYxAgAAABAMQWN0aW9uVHlwZVYxAgAAAAIAAAAJBgAAAAkHAAAAXB8AAAAAAAAF+P///wxBY3Rpb25UeXBlVjEBAAAAB3ZhbHVlX18ACAIAAAAAAAAABQUAAAANQ2xlYXJDYW52YXNWMQIAAAAJU3RhcnRUaW1lBFR5cGUABBAMQWN0aW9uVHlwZVYxAgAAAAIAAAARnQA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SgAAAEoAAAAHCwAAAAABAAAAgAAAAAQKSW5rUG9pbnRWMQIAAAAJDAAAAAkNAAAACQ4AAAAJDwAAAAkQAAAACREAAAAJEgAAAAkTAAAACRQAAAAJFQAAAAkWAAAACRcAAAAJGAAAAAkZAAAACRoAAAAJGwAAAAkcAAAACR0AAAAJHgAAAAkfAAAACSAAAAAJIQAAAAkiAAAACSMAAAAJJAAAAAklAAAACSYAAAAJJwAAAAkoAAAACSkAAAAJKgAAAAkrAAAACSwAAAAJLQAAAAkuAAAACS8AAAAJMAAAAAkxAAAACTIAAAAJMwAAAAk0AAAACTUAAAAJNgAAAAk3AAAACTgAAAAJOQAAAAk6AAAACTsAAAAJPAAAAAk9AAAACT4AAAAJPwAAAAlAAAAACUEAAAAJQgAAAAlDAAAACUQAAAAJRQAAAAlGAAAACUcAAAAJSAAAAAlJAAAACUoAAAAJSwAAAAlMAAAACU0AAAAJTgAAAAlPAAAACVAAAAAJUQAAAAlSAAAACVMAAAAJVAAAAAlVAAAADTYFDAAAAApJbmtQb2ludFYxBAAAAAFYAVkOUHJlc3N1cmVGYWN0b3IJVGltZVN0YW1wAAAAAAYGCxACAAAAAAAAAAAA1T/AtLS0tLTEPwAAAD8AAAAAAAAAAAENAAAADAAAAAAAAAAAANE/wLS0tLS0xD8AAAA/LwAAAAAAAAABDgAAAAwAAAAAAAAAAADOP4B4eHh4eMg/AAAAPz4AAAAAAAAAAQ8AAAAMAAAAAAAAAAAAyj+AeHh4eHjIPwAAAD9eAAAAAAAAAAEQAAAADAAAAAAAAAAAAMY/gHh4eHh4yD8AAAA/bQAAAAAAAAABEQAAAAwAAAAAAAAAAADCP4B4eHh4eMg/AAAAP4wAAAAAAAAAARIAAAAMAAAAAAAAAAAAwj9APDw8PDzMPwAAAD/qAAAAAAAAAAETAAAADAAAAAAAAAAAALw/QDw8PDw8zD8AAAA/6gAAAAAAAAABFAAAAAwAAAAAAAAAAAC8PwAAAAAAANA/AAAAPwkBAAAAAAAAARUAAAAMAAAAAAAAAAAAtD/Q4eHh4eHRPwAAAD8ZAQAAAAAAAAEWAAAADAAAAAAAAAAAALQ/wMPDw8PD0z8AAAA/PQEAAAAAAAABFwAAAAwAAAAAAAAAAACoP4CHh4eHh9c/AAAAP00BAAAAAAAAARgAAAAMAAAAAAAAAAAAqD9QS0tLS0vbPwAAAD97AQAAAAAAAAEZAAAADAAAAAAAAAAAAKg/MC0tLS0t3T8AAAA/mwEAAAAAAAABGgAAAAwAAAAAAAAAAACoPxAPDw8PD98/AAAAP7oBAAAAAAAAARsAAAAMAAAAAAAAAAAAqD9weHh4eHjgPwAAAD/JAQAAAAAAAAEcAAAADAAAAAAAAAAAAKg/cGlpaWlp4T8AAAA/2QEAAAAAAAABHQAAAAwAAAAAAAAAAACoP0hLS0tLS+M/AAAAP/gBAAAAAAAAAR4AAAAMAAAAAAAAAAAAtD9IS0tLS0vjPwAAAD/4AQAAAAAAAAEfAAAADAAAAAAAAAAAALw/QDw8PDw85D8AAAA/FwIAAAAAAAABIAAAAAwAAAAAAAAAAADCPzAtLS0tLeU/AAAAPycCAAAAAAAAASEAAAAMAAAAAAAAAAAAwj8gHh4eHh7mPwAAAD83AgAAAAAAAAEiAAAADAAAAAAAAAAAAMY/IB4eHh4e5j8AAAA/VgIAAAAAAAABIwAAAAwAAAAAAAAAAADOP/jw8PDw8Og/AAAAP5QCAAAAAAAAASQAAAAMAAAAAAAAAAAA0T/g4eHh4eHpPwAAAD+kAgAAAAAAAAElAAAADAAAAAAAAAAAANM/4OHh4eHh6T8AAAA/swIAAAAAAAABJgAAAAwAAAAAAAAAAADVP8jDw8PDw+s/AAAAP8MCAAAAAAAAAScAAAAMAAAAAAAAAAAA1z/Iw8PDw8PrPwAAAD/TAgAAAAAAAAEoAAAADAAAAAgAAAAAANk/uLS0tLS07D8AAAA/4gIAAAAAAAABKQAAAAwAAAAAAAAAAADbP7i0tLS0tOw/AAAAP/ICAAAAAAAAASoAAAAMAAAAAAAAAAAA3T+opaWlpaXtPwAAAD8BAwAAAAAAAAErAAAADAAAAAAAAAAAAN8/qKWlpaWl7T8AAAA/EQMAAAAAAAABLAAAAAwAAAAAAAAAAIDgP5iWlpaWlu4/AAAAPyEDAAAAAAAAAS0AAAAMAAAABAAAAACA4j+YlpaWlpbuPwAAAD82AwAAAAAAAAEuAAAADAAAAAAAAAAAgOQ/mJaWlpaW7j8AAAA/VQMAAAAAAAABLwAAAAwAAAAAAAAAAIDlP5iWlpaWlu4/AAAAP3QDAAAAAAAAATAAAAAMAAAAAAAAAACA5j+YlpaWlpbuPwAAAD+jAwAAAAAAAAExAAAADAAAAAAAAAAAgOc/mJaWlpaW7j8AAAA/swMAAAAAAAABMgAAAAwAAAAAAAAAAIDoP6ilpaWlpe0/AAAAP8IDAAAAAAAAATMAAAAMAAAAAAAAAACA6T+4tLS0tLTsPwAAAD/hAwAAAAAAAAE0AAAADAAAAAAAAAAAgOk/yMPDw8PD6z8AAAA/8QMAAAAAAAABNQAAAAwAAAAAAAAAAIDqP9DS0tLS0uo/AAAAP/EDAAAAAAAAATYAAAAMAAAAAAAAAACA6z/48PDw8PDoPwAAAD/xAwAAAAAAAAE3AAAADAAAAAAAAAAAgOw/AAAAAAAA6D8AAAA/EAQAAAAAAAABOAAAAAwAAAAAAAAAAIDtPxAPDw8PD+c/AAAAPxAEAAAAAAAAATkAAAAMAAAAAAAAAACA7T8wLS0tLS3lPwAAAD8vBAAAAAAAAAE6AAAADAAAAAAAAAAAgO0/QDw8PDw85D8AAAA/TwQAAAAAAAABOwAAAAwAAAAAAAAAAIDuP0hLS0tLS+M/AAAAP08EAAAAAAAAATwAAAAMAAAAAAAAAACA7j9YWlpaWlriPwAAAD9eBAAAAAAAAAE9AAAADAAAAAAAAAAAgO4/cGlpaWlp4T8AAAA/bgQAAAAAAAABPgAAAAwAAAAAAAAAAIDuP3B4eHh4eOA/AAAAP30EAAAAAAAAAT8AAAAMAAAAAAAAAACA7j8QDw8PDw/fPwAAAD99BAAAAAAAAAFAAAAADAAAAAAAAAAAgO4/MC0tLS0t3T8AAAA/nQQAAAAAAAABQQAAAAwAAAAAAAAAAIDuP1BLS0tLS9s/AAAAP50EAAAAAAAAAUIAAAAMAAAAAAAAAACA7D+Ah4eHh4fXPwAAAD+8BAAAAAAAAAFDAAAADAAAAAAAAAAAgOw/oKWlpaWl1T8AAAA/ywQAAAAAAAABRAAAAAwAAAAAAAAAAIDrP6ClpaWlpdU/AAAAP9sEAAAAAAAAAUUAAAAMAAAAAAAAAACA6z/Aw8PDw8PTPwAAAD/rBAAAAAAAAAFGAAAADAAAAAAAAAAAgOo/wMPDw8PD0z8AAAA/6wQAAAAAAAABRwAAAAwAAAAAAAAAAIDoP9Dh4eHh4dE/AAAAPwoFAAAAAAAAAUgAAAAMAAAAAAAAAACA5j8AAAAAAADQPwAAAD8kBQAAAAAAAAFJAAAADAAAAAAAAAAAgOU/AAAAAAAA0D8AAAA/UwUAAAAAAAABSgAAAAwAAAAAAAAAAIDkPwAAAAAAANA/AAAAP4IFAAAAAAAAAUsAAAAMAAAAAAAAAACA4z8AAAAAAADQPwAAAD/ABQAAAAAAAAFMAAAADAAAAAQAAAAAgOI/QDw8PDw8zD8AAAA/3wUAAAAAAAABTQAAAAwAAAAAAAAAAIDhP4B4eHh4eMg/AAAAP+8FAAAAAAAAAU4AAAAMAAAAAAAAAACA4D+AeHh4eHjIPwAAAD8OBgAAAAAAAAFPAAAADAAAAAAAAAAAgOA/wLS0tLS0xD8AAAA/HgYAAAAAAAABUAAAAAwAAAAAAAAAAADfP8C0tLS0tMQ/AAAAP0wGAAAAAAAAAVEAAAAMAAAAAAAAAAAA3z/g8PDw8PDAPwAAAD9cBgAAAAAAAAFSAAAADAAAAAAAAAAAAN0/4PDw8PDwwD8AAAA/iwYAAAAAAAABUwAAAAwAAAAAAAAAAADdP0BaWlpaWro/AAAAP8kGAAAAAAAAAVQAAAAMAAAAAAAAAAAA3T/A0tLS0tKyPwAAAD/4BgAAAAAAAAFVAAAADAAAAAAAAAAAANs/AJaWlpaWpj8AAAA/owcAAAAAAAAL</ink>
</athena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FD085B29875249822764A38C5F63B6" ma:contentTypeVersion="10" ma:contentTypeDescription="Crear nuevo documento." ma:contentTypeScope="" ma:versionID="f185db29ca9109873144583840c09242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2667baada98eed12e5d60549b0065684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3.xml><?xml version="1.0" encoding="utf-8"?>
<athena xmlns="http://schemas.microsoft.com/edu/athena" version="0.1.2955.0">
  <media streamable="true" recordStart="0" recordEnd="128151" recordLength="333752" audioOnly="true"/>
</athena>
</file>

<file path=customXml/item14.xml><?xml version="1.0" encoding="utf-8"?>
<athena xmlns="http://schemas.microsoft.com/edu/athena" version="0.1.2955.0">
  <media streamable="true" recordStart="128151" recordEnd="265885" recordLength="333752" audioOnly="true"/>
</athena>
</file>

<file path=customXml/item15.xml><?xml version="1.0" encoding="utf-8"?>
<athena xmlns="http://schemas.microsoft.com/edu/athena" version="0.1.2955.0">
  <media streamable="true" recordStart="69832" recordEnd="127866" recordLength="337667" audioOnly="true"/>
</athena>
</file>

<file path=customXml/item16.xml><?xml version="1.0" encoding="utf-8"?>
<athena xmlns="http://schemas.microsoft.com/edu/athena" version="0.1.2955.0">
  <media streamable="true" recordStart="0" recordEnd="63956" recordLength="337667" audioOnly="true"/>
</athena>
</file>

<file path=customXml/item17.xml><?xml version="1.0" encoding="utf-8"?>
<athena xmlns="http://schemas.microsoft.com/edu/athena" version="0.1.2955.0">
  <timings duration="137734"/>
</athena>
</file>

<file path=customXml/item18.xml><?xml version="1.0" encoding="utf-8"?>
<athena xmlns="http://schemas.microsoft.com/edu/athena" version="0.1.2955.0">
  <media streamable="true" recordStart="198655" recordEnd="238864" recordLength="337667" audioOnly="true"/>
</athena>
</file>

<file path=customXml/item1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2f789d-87d1-4dc9-9a51-1fd80dd83c97">
      <UserInfo>
        <DisplayName>BEJARSKY VERONICA LETICIA</DisplayName>
        <AccountId>2618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0.xml><?xml version="1.0" encoding="utf-8"?>
<athena xmlns="http://schemas.microsoft.com/edu/athena" version="0.1.2955.0">
  <media streamable="true" recordStart="274330" recordEnd="290885" recordLength="337667" audioOnly="true"/>
</athena>
</file>

<file path=customXml/item21.xml><?xml version="1.0" encoding="utf-8"?>
<athena xmlns="http://schemas.microsoft.com/edu/athena" version="0.1.2955.0">
  <media streamable="true" recordStart="127866" recordEnd="132578" recordLength="337667" audioOnly="true"/>
</athena>
</file>

<file path=customXml/item22.xml><?xml version="1.0" encoding="utf-8"?>
<athena xmlns="http://schemas.microsoft.com/edu/athena" version="0.1.2955.0">
  <media streamable="true" recordStart="265885" recordEnd="302814" recordLength="333752" audioOnly="true"/>
</athena>
</file>

<file path=customXml/item23.xml><?xml version="1.0" encoding="utf-8"?>
<athena xmlns="http://schemas.microsoft.com/edu/athena" version="0.1.2955.0">
  <timings duration="128151"/>
</athena>
</file>

<file path=customXml/item3.xml><?xml version="1.0" encoding="utf-8"?>
<athena xmlns="http://schemas.microsoft.com/edu/athena" version="0.1.2955.0">
  <media streamable="true" recordStart="132578" recordEnd="170853" recordLength="337667" audioOnly="true"/>
</athena>
</file>

<file path=customXml/item4.xml><?xml version="1.0" encoding="utf-8"?>
<athena xmlns="http://schemas.microsoft.com/edu/athena" version="0.1.2955.0">
  <timings duration="7892"/>
</athena>
</file>

<file path=customXml/item5.xml><?xml version="1.0" encoding="utf-8"?>
<athena xmlns="http://schemas.microsoft.com/edu/athena" version="0.1.2955.0">
  <media streamable="true" recordStart="302814" recordEnd="310706" recordLength="333752" audioOnly="true"/>
</athena>
</file>

<file path=customXml/item6.xml><?xml version="1.0" encoding="utf-8"?>
<athena xmlns="http://schemas.microsoft.com/edu/athena" version="0.1.2955.0">
  <timings duration="36929"/>
</athena>
</file>

<file path=customXml/item7.xml><?xml version="1.0" encoding="utf-8"?>
<athena xmlns="http://schemas.microsoft.com/edu/athena" version="0.1.2955.0">
  <media streamable="true" recordStart="238864" recordEnd="274330" recordLength="337667" audioOnly="true"/>
</athena>
</file>

<file path=customXml/item8.xml><?xml version="1.0" encoding="utf-8"?>
<athena xmlns="http://schemas.microsoft.com/edu/athena" version="0.1.2955.0">
  <media streamable="true" recordStart="63956" recordEnd="69832" recordLength="337667" audioOnly="true"/>
</athena>
</file>

<file path=customXml/item9.xml><?xml version="1.0" encoding="utf-8"?>
<athena xmlns="http://schemas.microsoft.com/edu/athena" version="0.1.2955.0">
  <media streamable="true" recordStart="170853" recordEnd="198655" recordLength="337667" audioOnly="true"/>
</athena>
</file>

<file path=customXml/itemProps1.xml><?xml version="1.0" encoding="utf-8"?>
<ds:datastoreItem xmlns:ds="http://schemas.openxmlformats.org/officeDocument/2006/customXml" ds:itemID="{33BFC6CB-8503-4D32-AD26-593242F3C229}">
  <ds:schemaRefs>
    <ds:schemaRef ds:uri="http://schemas.microsoft.com/edu/athena"/>
  </ds:schemaRefs>
</ds:datastoreItem>
</file>

<file path=customXml/itemProps10.xml><?xml version="1.0" encoding="utf-8"?>
<ds:datastoreItem xmlns:ds="http://schemas.openxmlformats.org/officeDocument/2006/customXml" ds:itemID="{55D48772-543D-496F-A38D-E68A43A1F5CC}">
  <ds:schemaRefs>
    <ds:schemaRef ds:uri="http://schemas.microsoft.com/edu/athena"/>
  </ds:schemaRefs>
</ds:datastoreItem>
</file>

<file path=customXml/itemProps11.xml><?xml version="1.0" encoding="utf-8"?>
<ds:datastoreItem xmlns:ds="http://schemas.openxmlformats.org/officeDocument/2006/customXml" ds:itemID="{BEEFABC4-CDD6-4FF3-BAD6-9F2D41EE35DF}">
  <ds:schemaRefs>
    <ds:schemaRef ds:uri="http://schemas.microsoft.com/edu/athena"/>
  </ds:schemaRefs>
</ds:datastoreItem>
</file>

<file path=customXml/itemProps12.xml><?xml version="1.0" encoding="utf-8"?>
<ds:datastoreItem xmlns:ds="http://schemas.openxmlformats.org/officeDocument/2006/customXml" ds:itemID="{BB156D6D-77D1-4062-BBE1-B4AF4F605C70}"/>
</file>

<file path=customXml/itemProps13.xml><?xml version="1.0" encoding="utf-8"?>
<ds:datastoreItem xmlns:ds="http://schemas.openxmlformats.org/officeDocument/2006/customXml" ds:itemID="{154EB55B-09C5-4525-B454-D55BF761CD35}">
  <ds:schemaRefs>
    <ds:schemaRef ds:uri="http://schemas.microsoft.com/edu/athena"/>
  </ds:schemaRefs>
</ds:datastoreItem>
</file>

<file path=customXml/itemProps14.xml><?xml version="1.0" encoding="utf-8"?>
<ds:datastoreItem xmlns:ds="http://schemas.openxmlformats.org/officeDocument/2006/customXml" ds:itemID="{BF04F320-7742-4C61-ADFC-89D971A27151}">
  <ds:schemaRefs>
    <ds:schemaRef ds:uri="http://schemas.microsoft.com/edu/athena"/>
  </ds:schemaRefs>
</ds:datastoreItem>
</file>

<file path=customXml/itemProps15.xml><?xml version="1.0" encoding="utf-8"?>
<ds:datastoreItem xmlns:ds="http://schemas.openxmlformats.org/officeDocument/2006/customXml" ds:itemID="{D1132DE3-F8BF-4F61-84E6-E36627B0E19B}">
  <ds:schemaRefs>
    <ds:schemaRef ds:uri="http://schemas.microsoft.com/edu/athena"/>
  </ds:schemaRefs>
</ds:datastoreItem>
</file>

<file path=customXml/itemProps16.xml><?xml version="1.0" encoding="utf-8"?>
<ds:datastoreItem xmlns:ds="http://schemas.openxmlformats.org/officeDocument/2006/customXml" ds:itemID="{1796338D-3076-4781-8934-2816073A04C9}">
  <ds:schemaRefs>
    <ds:schemaRef ds:uri="http://schemas.microsoft.com/edu/athena"/>
  </ds:schemaRefs>
</ds:datastoreItem>
</file>

<file path=customXml/itemProps17.xml><?xml version="1.0" encoding="utf-8"?>
<ds:datastoreItem xmlns:ds="http://schemas.openxmlformats.org/officeDocument/2006/customXml" ds:itemID="{A2DA10B7-C517-4B61-92DE-222DC773DD02}">
  <ds:schemaRefs>
    <ds:schemaRef ds:uri="http://schemas.microsoft.com/edu/athena"/>
  </ds:schemaRefs>
</ds:datastoreItem>
</file>

<file path=customXml/itemProps18.xml><?xml version="1.0" encoding="utf-8"?>
<ds:datastoreItem xmlns:ds="http://schemas.openxmlformats.org/officeDocument/2006/customXml" ds:itemID="{560A7E0A-F807-4AEA-B25E-E50E120F5925}">
  <ds:schemaRefs>
    <ds:schemaRef ds:uri="http://schemas.microsoft.com/edu/athena"/>
  </ds:schemaRefs>
</ds:datastoreItem>
</file>

<file path=customXml/itemProps19.xml><?xml version="1.0" encoding="utf-8"?>
<ds:datastoreItem xmlns:ds="http://schemas.openxmlformats.org/officeDocument/2006/customXml" ds:itemID="{0022D435-B33D-4A44-A5AE-4598593AC996}">
  <ds:schemaRefs>
    <ds:schemaRef ds:uri="http://schemas.microsoft.com/office/2006/metadata/properties"/>
    <ds:schemaRef ds:uri="http://schemas.microsoft.com/office/infopath/2007/PartnerControls"/>
    <ds:schemaRef ds:uri="1d7875e3-742a-43a4-8e07-d31e00d55eab"/>
  </ds:schemaRefs>
</ds:datastoreItem>
</file>

<file path=customXml/itemProps2.xml><?xml version="1.0" encoding="utf-8"?>
<ds:datastoreItem xmlns:ds="http://schemas.openxmlformats.org/officeDocument/2006/customXml" ds:itemID="{5CF18AF2-A267-4877-9190-76E3DA6AEEF5}">
  <ds:schemaRefs>
    <ds:schemaRef ds:uri="http://schemas.microsoft.com/sharepoint/v3/contenttype/forms"/>
  </ds:schemaRefs>
</ds:datastoreItem>
</file>

<file path=customXml/itemProps20.xml><?xml version="1.0" encoding="utf-8"?>
<ds:datastoreItem xmlns:ds="http://schemas.openxmlformats.org/officeDocument/2006/customXml" ds:itemID="{06AF4107-5283-4834-AA58-1680B3B683E2}">
  <ds:schemaRefs>
    <ds:schemaRef ds:uri="http://schemas.microsoft.com/edu/athena"/>
  </ds:schemaRefs>
</ds:datastoreItem>
</file>

<file path=customXml/itemProps21.xml><?xml version="1.0" encoding="utf-8"?>
<ds:datastoreItem xmlns:ds="http://schemas.openxmlformats.org/officeDocument/2006/customXml" ds:itemID="{D9DBA530-5E37-41B3-84D1-7F7A5EC75AF8}">
  <ds:schemaRefs>
    <ds:schemaRef ds:uri="http://schemas.microsoft.com/edu/athena"/>
  </ds:schemaRefs>
</ds:datastoreItem>
</file>

<file path=customXml/itemProps22.xml><?xml version="1.0" encoding="utf-8"?>
<ds:datastoreItem xmlns:ds="http://schemas.openxmlformats.org/officeDocument/2006/customXml" ds:itemID="{BDF4C118-DB63-4968-A584-58C5A60DF1FA}">
  <ds:schemaRefs>
    <ds:schemaRef ds:uri="http://schemas.microsoft.com/edu/athena"/>
  </ds:schemaRefs>
</ds:datastoreItem>
</file>

<file path=customXml/itemProps23.xml><?xml version="1.0" encoding="utf-8"?>
<ds:datastoreItem xmlns:ds="http://schemas.openxmlformats.org/officeDocument/2006/customXml" ds:itemID="{B2B3395A-66F1-4C11-BB79-C14574D1AAF4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F839A4E2-171D-4B35-A9C6-FA51E3E8D92B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0A652ECC-AB81-474A-A83B-65CEA65F0097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F8CCD26D-F2B0-48C8-A5DE-C71063E8C720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BDFBEDC1-0F3A-4333-B26E-EED94871CAB0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7832C5BD-5948-49B7-90FE-44851CF8A38A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7A014CA1-0317-4392-A588-F7B4FB97DC42}">
  <ds:schemaRefs>
    <ds:schemaRef ds:uri="http://schemas.microsoft.com/edu/athena"/>
  </ds:schemaRefs>
</ds:datastoreItem>
</file>

<file path=customXml/itemProps9.xml><?xml version="1.0" encoding="utf-8"?>
<ds:datastoreItem xmlns:ds="http://schemas.openxmlformats.org/officeDocument/2006/customXml" ds:itemID="{E25978B3-7FC9-4138-BB6B-B23379729894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8770</TotalTime>
  <Words>1086</Words>
  <Application>Microsoft Office PowerPoint</Application>
  <PresentationFormat>Panorámica</PresentationFormat>
  <Paragraphs>168</Paragraphs>
  <Slides>26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9" baseType="lpstr">
      <vt:lpstr>Amasis MT Pro Black</vt:lpstr>
      <vt:lpstr>Arial</vt:lpstr>
      <vt:lpstr>Bembo</vt:lpstr>
      <vt:lpstr>Calibri</vt:lpstr>
      <vt:lpstr>Calibri Light</vt:lpstr>
      <vt:lpstr>Cambria Math</vt:lpstr>
      <vt:lpstr>CIDFont+F1</vt:lpstr>
      <vt:lpstr>Corbel</vt:lpstr>
      <vt:lpstr>Wingdings 2</vt:lpstr>
      <vt:lpstr>Tema de Office</vt:lpstr>
      <vt:lpstr>3_Tema de Office</vt:lpstr>
      <vt:lpstr>Marco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UADE</dc:creator>
  <cp:lastModifiedBy>BEJARSKY VERONICA LETICIA</cp:lastModifiedBy>
  <cp:revision>313</cp:revision>
  <dcterms:created xsi:type="dcterms:W3CDTF">2015-08-05T20:46:51Z</dcterms:created>
  <dcterms:modified xsi:type="dcterms:W3CDTF">2024-05-13T01:38:44Z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