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5"/>
  </p:sldMasterIdLst>
  <p:notesMasterIdLst>
    <p:notesMasterId r:id="rId45"/>
  </p:notesMasterIdLst>
  <p:handoutMasterIdLst>
    <p:handoutMasterId r:id="rId46"/>
  </p:handoutMasterIdLst>
  <p:sldIdLst>
    <p:sldId id="257" r:id="rId6"/>
    <p:sldId id="360" r:id="rId7"/>
    <p:sldId id="387" r:id="rId8"/>
    <p:sldId id="388" r:id="rId9"/>
    <p:sldId id="389" r:id="rId10"/>
    <p:sldId id="390" r:id="rId11"/>
    <p:sldId id="391" r:id="rId12"/>
    <p:sldId id="418" r:id="rId13"/>
    <p:sldId id="392" r:id="rId14"/>
    <p:sldId id="393" r:id="rId15"/>
    <p:sldId id="394" r:id="rId16"/>
    <p:sldId id="395" r:id="rId17"/>
    <p:sldId id="366" r:id="rId18"/>
    <p:sldId id="367" r:id="rId19"/>
    <p:sldId id="368" r:id="rId20"/>
    <p:sldId id="369" r:id="rId21"/>
    <p:sldId id="370" r:id="rId22"/>
    <p:sldId id="371" r:id="rId23"/>
    <p:sldId id="397" r:id="rId24"/>
    <p:sldId id="401" r:id="rId25"/>
    <p:sldId id="412" r:id="rId26"/>
    <p:sldId id="413" r:id="rId27"/>
    <p:sldId id="402" r:id="rId28"/>
    <p:sldId id="403" r:id="rId29"/>
    <p:sldId id="404" r:id="rId30"/>
    <p:sldId id="423" r:id="rId31"/>
    <p:sldId id="406" r:id="rId32"/>
    <p:sldId id="407" r:id="rId33"/>
    <p:sldId id="408" r:id="rId34"/>
    <p:sldId id="409" r:id="rId35"/>
    <p:sldId id="405" r:id="rId36"/>
    <p:sldId id="421" r:id="rId37"/>
    <p:sldId id="410" r:id="rId38"/>
    <p:sldId id="422" r:id="rId39"/>
    <p:sldId id="420" r:id="rId40"/>
    <p:sldId id="411" r:id="rId41"/>
    <p:sldId id="415" r:id="rId42"/>
    <p:sldId id="416" r:id="rId43"/>
    <p:sldId id="417"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79" autoAdjust="0"/>
    <p:restoredTop sz="95204" autoAdjust="0"/>
  </p:normalViewPr>
  <p:slideViewPr>
    <p:cSldViewPr>
      <p:cViewPr varScale="1">
        <p:scale>
          <a:sx n="68" d="100"/>
          <a:sy n="68" d="100"/>
        </p:scale>
        <p:origin x="162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49" d="100"/>
          <a:sy n="49"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17001837-51B1-4338-9900-696DB640AF1A}" type="datetimeFigureOut">
              <a:rPr lang="es-ES"/>
              <a:pPr>
                <a:defRPr/>
              </a:pPr>
              <a:t>09/08/2023</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E038099-A3E5-40C0-B4F1-B8BEBC0D57BF}" type="slidenum">
              <a:rPr lang="es-ES" altLang="es-AR"/>
              <a:pPr/>
              <a:t>‹Nº›</a:t>
            </a:fld>
            <a:endParaRPr lang="es-ES" altLang="es-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Haga clic para modificar el estilo de texto del patrón</a:t>
            </a:r>
          </a:p>
          <a:p>
            <a:pPr lvl="1"/>
            <a:r>
              <a:rPr lang="en-US" noProof="0"/>
              <a:t>Segundo nivel</a:t>
            </a:r>
          </a:p>
          <a:p>
            <a:pPr lvl="2"/>
            <a:r>
              <a:rPr lang="en-US" noProof="0"/>
              <a:t>Tercer nivel</a:t>
            </a:r>
          </a:p>
          <a:p>
            <a:pPr lvl="3"/>
            <a:r>
              <a:rPr lang="en-US" noProof="0"/>
              <a:t>Cuarto nivel</a:t>
            </a:r>
          </a:p>
          <a:p>
            <a:pPr lvl="4"/>
            <a:r>
              <a:rPr lang="en-US" noProof="0"/>
              <a:t>Quinto nivel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8BCDF375-8C6D-4667-B397-AD0AA341DF77}" type="slidenum">
              <a:rPr lang="en-US" altLang="es-AR"/>
              <a:pPr/>
              <a:t>‹Nº›</a:t>
            </a:fld>
            <a:endParaRPr lang="en-US" altLang="es-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Marcador de imagen de diapositiva"/>
          <p:cNvSpPr>
            <a:spLocks noGrp="1" noRot="1" noChangeAspect="1" noChangeArrowheads="1" noTextEdit="1"/>
          </p:cNvSpPr>
          <p:nvPr>
            <p:ph type="sldImg"/>
          </p:nvPr>
        </p:nvSpPr>
        <p:spPr>
          <a:ln/>
        </p:spPr>
      </p:sp>
      <p:sp>
        <p:nvSpPr>
          <p:cNvPr id="16387" name="2 Marcador de notas"/>
          <p:cNvSpPr>
            <a:spLocks noGrp="1"/>
          </p:cNvSpPr>
          <p:nvPr>
            <p:ph type="body" idx="1"/>
          </p:nvPr>
        </p:nvSpPr>
        <p:spPr>
          <a:noFill/>
          <a:ln/>
        </p:spPr>
        <p:txBody>
          <a:bodyPr/>
          <a:lstStyle/>
          <a:p>
            <a:pPr eaLnBrk="1" hangingPunct="1"/>
            <a:endParaRPr lang="es-ES" altLang="en-US">
              <a:latin typeface="Arial" charset="0"/>
            </a:endParaRPr>
          </a:p>
        </p:txBody>
      </p:sp>
      <p:sp>
        <p:nvSpPr>
          <p:cNvPr id="16388" name="3 Marcador de número de diapositiva"/>
          <p:cNvSpPr>
            <a:spLocks noGrp="1"/>
          </p:cNvSpPr>
          <p:nvPr>
            <p:ph type="sldNum" sz="quarter" idx="5"/>
          </p:nvPr>
        </p:nvSpPr>
        <p:spPr>
          <a:noFill/>
        </p:spPr>
        <p:txBody>
          <a:bodyPr/>
          <a:lstStyle/>
          <a:p>
            <a:fld id="{BC2958ED-29DC-4B69-875C-B47EB15992B2}"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41413" y="682625"/>
            <a:ext cx="4576762" cy="3432175"/>
          </a:xfrm>
          <a:ln/>
        </p:spPr>
      </p:sp>
      <p:sp>
        <p:nvSpPr>
          <p:cNvPr id="29699" name="Rectangle 3"/>
          <p:cNvSpPr>
            <a:spLocks noGrp="1" noChangeArrowheads="1"/>
          </p:cNvSpPr>
          <p:nvPr>
            <p:ph type="body" idx="1"/>
          </p:nvPr>
        </p:nvSpPr>
        <p:spPr>
          <a:xfrm>
            <a:off x="685800" y="4341813"/>
            <a:ext cx="5486400" cy="4117975"/>
          </a:xfrm>
          <a:noFill/>
          <a:ln/>
        </p:spPr>
        <p:txBody>
          <a:bodyPr lIns="91458" tIns="45729" rIns="91458" bIns="45729"/>
          <a:lstStyle/>
          <a:p>
            <a:pPr eaLnBrk="1" hangingPunct="1"/>
            <a:endParaRPr lang="es-ES_tradnl" altLang="en-US" b="1">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1" tIns="45715" rIns="91431" bIns="45715" anchor="b"/>
          <a:lstStyle/>
          <a:p>
            <a:pPr algn="r" eaLnBrk="1" hangingPunct="1"/>
            <a:fld id="{A3073AE1-5617-4024-A87A-929852BED262}" type="slidenum">
              <a:rPr lang="es-AR" altLang="en-US" sz="1200">
                <a:latin typeface="Times New Roman" pitchFamily="18" charset="0"/>
              </a:rPr>
              <a:pPr algn="r" eaLnBrk="1" hangingPunct="1"/>
              <a:t>14</a:t>
            </a:fld>
            <a:endParaRPr lang="es-AR" altLang="en-US" sz="1200">
              <a:latin typeface="Times New Roman" pitchFamily="18" charset="0"/>
            </a:endParaRPr>
          </a:p>
        </p:txBody>
      </p:sp>
      <p:sp>
        <p:nvSpPr>
          <p:cNvPr id="31747" name="Rectangle 2"/>
          <p:cNvSpPr>
            <a:spLocks noGrp="1" noRot="1" noChangeAspect="1" noChangeArrowheads="1" noTextEdit="1"/>
          </p:cNvSpPr>
          <p:nvPr>
            <p:ph type="sldImg"/>
          </p:nvPr>
        </p:nvSpPr>
        <p:spPr>
          <a:xfrm>
            <a:off x="1143000" y="684213"/>
            <a:ext cx="4573588" cy="3430587"/>
          </a:xfrm>
          <a:ln/>
        </p:spPr>
      </p:sp>
      <p:sp>
        <p:nvSpPr>
          <p:cNvPr id="31748" name="Rectangle 3"/>
          <p:cNvSpPr>
            <a:spLocks noGrp="1" noChangeArrowheads="1"/>
          </p:cNvSpPr>
          <p:nvPr>
            <p:ph type="body" idx="1"/>
          </p:nvPr>
        </p:nvSpPr>
        <p:spPr>
          <a:xfrm>
            <a:off x="685800" y="4341813"/>
            <a:ext cx="5486400" cy="4116387"/>
          </a:xfrm>
          <a:noFill/>
          <a:ln/>
        </p:spPr>
        <p:txBody>
          <a:bodyPr lIns="91431" tIns="45715" rIns="91431" bIns="45715"/>
          <a:lstStyle/>
          <a:p>
            <a:pPr eaLnBrk="1" hangingPunct="1"/>
            <a:endParaRPr lang="es-AR" alt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43000" y="684213"/>
            <a:ext cx="4573588" cy="3430587"/>
          </a:xfrm>
          <a:ln/>
        </p:spPr>
      </p:sp>
      <p:sp>
        <p:nvSpPr>
          <p:cNvPr id="33795" name="Rectangle 3"/>
          <p:cNvSpPr>
            <a:spLocks noGrp="1" noChangeArrowheads="1"/>
          </p:cNvSpPr>
          <p:nvPr>
            <p:ph type="body" idx="1"/>
          </p:nvPr>
        </p:nvSpPr>
        <p:spPr>
          <a:xfrm>
            <a:off x="685800" y="4341813"/>
            <a:ext cx="5486400" cy="4116387"/>
          </a:xfrm>
          <a:noFill/>
          <a:ln/>
        </p:spPr>
        <p:txBody>
          <a:bodyPr lIns="91431" tIns="45715" rIns="91431" bIns="45715"/>
          <a:lstStyle/>
          <a:p>
            <a:endParaRPr lang="es-AR" alt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43000" y="684213"/>
            <a:ext cx="4573588" cy="3430587"/>
          </a:xfrm>
          <a:ln/>
        </p:spPr>
      </p:sp>
      <p:sp>
        <p:nvSpPr>
          <p:cNvPr id="35843" name="Rectangle 3"/>
          <p:cNvSpPr>
            <a:spLocks noGrp="1" noChangeArrowheads="1"/>
          </p:cNvSpPr>
          <p:nvPr>
            <p:ph type="body" idx="1"/>
          </p:nvPr>
        </p:nvSpPr>
        <p:spPr>
          <a:xfrm>
            <a:off x="685800" y="4341813"/>
            <a:ext cx="5486400" cy="4116387"/>
          </a:xfrm>
          <a:noFill/>
          <a:ln/>
        </p:spPr>
        <p:txBody>
          <a:bodyPr lIns="91431" tIns="45715" rIns="91431" bIns="45715"/>
          <a:lstStyle/>
          <a:p>
            <a:endParaRPr lang="es-ES_tradnl" altLang="en-US">
              <a:latin typeface="Arial" charset="0"/>
              <a:sym typeface="Wingdings" pitchFamily="2" charset="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43000" y="684213"/>
            <a:ext cx="4573588" cy="3430587"/>
          </a:xfrm>
          <a:ln/>
        </p:spPr>
      </p:sp>
      <p:sp>
        <p:nvSpPr>
          <p:cNvPr id="37891" name="Rectangle 3"/>
          <p:cNvSpPr>
            <a:spLocks noGrp="1" noChangeArrowheads="1"/>
          </p:cNvSpPr>
          <p:nvPr>
            <p:ph type="body" idx="1"/>
          </p:nvPr>
        </p:nvSpPr>
        <p:spPr>
          <a:xfrm>
            <a:off x="685800" y="4341813"/>
            <a:ext cx="5486400" cy="4116387"/>
          </a:xfrm>
          <a:noFill/>
          <a:ln/>
        </p:spPr>
        <p:txBody>
          <a:bodyPr lIns="91431" tIns="45715" rIns="91431" bIns="45715"/>
          <a:lstStyle/>
          <a:p>
            <a:endParaRPr lang="es-AR" alt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p:cNvSpPr>
            <a:spLocks noGrp="1" noRot="1" noChangeAspect="1" noChangeArrowheads="1" noTextEdit="1"/>
          </p:cNvSpPr>
          <p:nvPr>
            <p:ph type="sldImg"/>
          </p:nvPr>
        </p:nvSpPr>
        <p:spPr>
          <a:ln/>
        </p:spPr>
      </p:sp>
      <p:sp>
        <p:nvSpPr>
          <p:cNvPr id="57347" name="2 Marcador de notas"/>
          <p:cNvSpPr>
            <a:spLocks noGrp="1"/>
          </p:cNvSpPr>
          <p:nvPr>
            <p:ph type="body" idx="1"/>
          </p:nvPr>
        </p:nvSpPr>
        <p:spPr>
          <a:noFill/>
          <a:ln/>
        </p:spPr>
        <p:txBody>
          <a:bodyPr/>
          <a:lstStyle/>
          <a:p>
            <a:endParaRPr lang="es-AR" altLang="en-US">
              <a:latin typeface="Arial" charset="0"/>
            </a:endParaRPr>
          </a:p>
        </p:txBody>
      </p:sp>
      <p:sp>
        <p:nvSpPr>
          <p:cNvPr id="57348" name="3 Marcador de número de diapositiva"/>
          <p:cNvSpPr>
            <a:spLocks noGrp="1"/>
          </p:cNvSpPr>
          <p:nvPr>
            <p:ph type="sldNum" sz="quarter" idx="5"/>
          </p:nvPr>
        </p:nvSpPr>
        <p:spPr>
          <a:noFill/>
        </p:spPr>
        <p:txBody>
          <a:bodyPr/>
          <a:lstStyle/>
          <a:p>
            <a:fld id="{99B78DEB-6964-4C52-B79B-2CF034D2C834}" type="slidenum">
              <a:rPr lang="en-US" altLang="es-AR">
                <a:ea typeface="MS PGothic" pitchFamily="34" charset="-128"/>
              </a:rPr>
              <a:pPr/>
              <a:t>35</a:t>
            </a:fld>
            <a:endParaRPr lang="en-US" altLang="es-AR">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4" name="19 Rectángulo"/>
          <p:cNvSpPr>
            <a:spLocks noChangeArrowheads="1"/>
          </p:cNvSpPr>
          <p:nvPr/>
        </p:nvSpPr>
        <p:spPr bwMode="white">
          <a:xfrm>
            <a:off x="0" y="6705600"/>
            <a:ext cx="9144000" cy="1524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5" name="20 Rectángulo"/>
          <p:cNvSpPr>
            <a:spLocks noChangeArrowheads="1"/>
          </p:cNvSpPr>
          <p:nvPr/>
        </p:nvSpPr>
        <p:spPr bwMode="white">
          <a:xfrm>
            <a:off x="8991600" y="3175"/>
            <a:ext cx="152400" cy="68580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6" name="21 Rectángulo"/>
          <p:cNvSpPr>
            <a:spLocks noChangeArrowheads="1"/>
          </p:cNvSpPr>
          <p:nvPr/>
        </p:nvSpPr>
        <p:spPr bwMode="white">
          <a:xfrm>
            <a:off x="0" y="0"/>
            <a:ext cx="152400" cy="68580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7" name="23 Rectángulo"/>
          <p:cNvSpPr>
            <a:spLocks noChangeArrowheads="1"/>
          </p:cNvSpPr>
          <p:nvPr/>
        </p:nvSpPr>
        <p:spPr bwMode="white">
          <a:xfrm>
            <a:off x="0" y="0"/>
            <a:ext cx="9144000" cy="25146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10" name="19 Rectángulo"/>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11" name="20 Conector recto"/>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12" name="21 Rectángulo"/>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latin typeface="Arial" panose="020B0604020202020204" pitchFamily="34" charset="0"/>
            </a:endParaRPr>
          </a:p>
        </p:txBody>
      </p:sp>
      <p:sp>
        <p:nvSpPr>
          <p:cNvPr id="13" name="23 Elipse"/>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24 Elipse"/>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8" name="7 Título"/>
          <p:cNvSpPr>
            <a:spLocks noGrp="1"/>
          </p:cNvSpPr>
          <p:nvPr>
            <p:ph type="ctrTitle"/>
          </p:nvPr>
        </p:nvSpPr>
        <p:spPr>
          <a:xfrm>
            <a:off x="685800" y="381000"/>
            <a:ext cx="7772400" cy="1752600"/>
          </a:xfrm>
        </p:spPr>
        <p:txBody>
          <a:bodyPr/>
          <a:lstStyle>
            <a:lvl1pPr>
              <a:defRPr sz="4200">
                <a:solidFill>
                  <a:schemeClr val="accent1"/>
                </a:solidFill>
              </a:defRPr>
            </a:lvl1pPr>
          </a:lstStyle>
          <a:p>
            <a:r>
              <a:rPr lang="es-ES"/>
              <a:t>Haga clic para modificar el estilo de título del patrón</a:t>
            </a:r>
            <a:endParaRPr lang="en-US"/>
          </a:p>
        </p:txBody>
      </p:sp>
      <p:sp>
        <p:nvSpPr>
          <p:cNvPr id="15" name="27 Marcador de fecha"/>
          <p:cNvSpPr>
            <a:spLocks noGrp="1"/>
          </p:cNvSpPr>
          <p:nvPr>
            <p:ph type="dt" sz="half" idx="10"/>
          </p:nvPr>
        </p:nvSpPr>
        <p:spPr/>
        <p:txBody>
          <a:bodyPr/>
          <a:lstStyle>
            <a:lvl1pPr>
              <a:defRPr/>
            </a:lvl1pPr>
          </a:lstStyle>
          <a:p>
            <a:pPr>
              <a:defRPr/>
            </a:pPr>
            <a:endParaRPr lang="en-US"/>
          </a:p>
        </p:txBody>
      </p:sp>
      <p:sp>
        <p:nvSpPr>
          <p:cNvPr id="16" name="16 Marcador de pie de página"/>
          <p:cNvSpPr>
            <a:spLocks noGrp="1"/>
          </p:cNvSpPr>
          <p:nvPr>
            <p:ph type="ftr" sz="quarter" idx="11"/>
          </p:nvPr>
        </p:nvSpPr>
        <p:spPr/>
        <p:txBody>
          <a:bodyPr/>
          <a:lstStyle>
            <a:lvl1pPr>
              <a:defRPr/>
            </a:lvl1pPr>
          </a:lstStyle>
          <a:p>
            <a:pPr>
              <a:defRPr/>
            </a:pPr>
            <a:r>
              <a:rPr lang="en-US"/>
              <a:t>MICROBIOLOGÍA GENERAL</a:t>
            </a:r>
          </a:p>
        </p:txBody>
      </p:sp>
      <p:sp>
        <p:nvSpPr>
          <p:cNvPr id="17" name="28 Marcador de número de diapositiva"/>
          <p:cNvSpPr>
            <a:spLocks noGrp="1"/>
          </p:cNvSpPr>
          <p:nvPr>
            <p:ph type="sldNum" sz="quarter" idx="12"/>
          </p:nvPr>
        </p:nvSpPr>
        <p:spPr>
          <a:xfrm>
            <a:off x="4343400" y="2198688"/>
            <a:ext cx="457200" cy="441325"/>
          </a:xfrm>
        </p:spPr>
        <p:txBody>
          <a:bodyPr/>
          <a:lstStyle>
            <a:lvl1pPr>
              <a:defRPr/>
            </a:lvl1pPr>
          </a:lstStyle>
          <a:p>
            <a:fld id="{ED913256-8C0A-4C43-8576-E5A1B8A2548A}" type="slidenum">
              <a:rPr lang="en-US" altLang="es-AR"/>
              <a:pPr/>
              <a:t>‹Nº›</a:t>
            </a:fld>
            <a:endParaRPr lang="en-US" altLang="es-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solidFill>
          <a:schemeClr val="bg2"/>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lstStyle>
          <a:p>
            <a:pPr>
              <a:defRPr/>
            </a:pPr>
            <a:endParaRPr lang="en-US"/>
          </a:p>
        </p:txBody>
      </p:sp>
      <p:sp>
        <p:nvSpPr>
          <p:cNvPr id="5" name="4 Marcador de pie de página"/>
          <p:cNvSpPr>
            <a:spLocks noGrp="1"/>
          </p:cNvSpPr>
          <p:nvPr>
            <p:ph type="ftr" sz="quarter" idx="11"/>
          </p:nvPr>
        </p:nvSpPr>
        <p:spPr/>
        <p:txBody>
          <a:bodyPr/>
          <a:lstStyle>
            <a:lvl1pPr>
              <a:defRPr/>
            </a:lvl1pPr>
          </a:lstStyle>
          <a:p>
            <a:pPr>
              <a:defRPr/>
            </a:pPr>
            <a:r>
              <a:rPr lang="en-US"/>
              <a:t>MICROBIOLOGÍA GENERAL</a:t>
            </a:r>
          </a:p>
        </p:txBody>
      </p:sp>
      <p:sp>
        <p:nvSpPr>
          <p:cNvPr id="6" name="5 Marcador de número de diapositiva"/>
          <p:cNvSpPr>
            <a:spLocks noGrp="1"/>
          </p:cNvSpPr>
          <p:nvPr>
            <p:ph type="sldNum" sz="quarter" idx="12"/>
          </p:nvPr>
        </p:nvSpPr>
        <p:spPr/>
        <p:txBody>
          <a:bodyPr/>
          <a:lstStyle>
            <a:lvl1pPr>
              <a:defRPr/>
            </a:lvl1pPr>
          </a:lstStyle>
          <a:p>
            <a:fld id="{E0F62064-5515-4E1B-BD2B-076FD9E96D33}" type="slidenum">
              <a:rPr lang="en-US" altLang="es-AR"/>
              <a:pPr/>
              <a:t>‹Nº›</a:t>
            </a:fld>
            <a:endParaRPr lang="en-US" altLang="es-A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Pr>
        <a:solidFill>
          <a:schemeClr val="bg2"/>
        </a:solidFill>
        <a:effectLst/>
      </p:bgPr>
    </p:bg>
    <p:spTree>
      <p:nvGrpSpPr>
        <p:cNvPr id="1" name=""/>
        <p:cNvGrpSpPr/>
        <p:nvPr/>
      </p:nvGrpSpPr>
      <p:grpSpPr>
        <a:xfrm>
          <a:off x="0" y="0"/>
          <a:ext cx="0" cy="0"/>
          <a:chOff x="0" y="0"/>
          <a:chExt cx="0" cy="0"/>
        </a:xfrm>
      </p:grpSpPr>
      <p:sp>
        <p:nvSpPr>
          <p:cNvPr id="4" name="19 Rectángulo"/>
          <p:cNvSpPr>
            <a:spLocks noChangeArrowheads="1"/>
          </p:cNvSpPr>
          <p:nvPr/>
        </p:nvSpPr>
        <p:spPr bwMode="white">
          <a:xfrm>
            <a:off x="0" y="6705600"/>
            <a:ext cx="9144000" cy="1524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5" name="20 Rectángulo"/>
          <p:cNvSpPr>
            <a:spLocks noChangeArrowheads="1"/>
          </p:cNvSpPr>
          <p:nvPr/>
        </p:nvSpPr>
        <p:spPr bwMode="white">
          <a:xfrm>
            <a:off x="7010400" y="0"/>
            <a:ext cx="2133600" cy="68580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6" name="21 Rectángulo"/>
          <p:cNvSpPr>
            <a:spLocks noChangeArrowheads="1"/>
          </p:cNvSpPr>
          <p:nvPr/>
        </p:nvSpPr>
        <p:spPr bwMode="white">
          <a:xfrm>
            <a:off x="0" y="0"/>
            <a:ext cx="9144000" cy="155575"/>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7" name="23 Rectángulo"/>
          <p:cNvSpPr>
            <a:spLocks noChangeArrowheads="1"/>
          </p:cNvSpPr>
          <p:nvPr/>
        </p:nvSpPr>
        <p:spPr bwMode="white">
          <a:xfrm>
            <a:off x="0" y="0"/>
            <a:ext cx="152400" cy="68580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8" name="19 Rectángulo"/>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9" name="20 Rectángulo"/>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latin typeface="Arial" panose="020B0604020202020204" pitchFamily="34" charset="0"/>
            </a:endParaRPr>
          </a:p>
        </p:txBody>
      </p:sp>
      <p:sp>
        <p:nvSpPr>
          <p:cNvPr id="10" name="21 Conector recto"/>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11" name="23 Elipse"/>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24 Elipse"/>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2 Marcador de texto vertical"/>
          <p:cNvSpPr>
            <a:spLocks noGrp="1"/>
          </p:cNvSpPr>
          <p:nvPr>
            <p:ph type="body" orient="vert" idx="1"/>
          </p:nvPr>
        </p:nvSpPr>
        <p:spPr>
          <a:xfrm>
            <a:off x="304800" y="304800"/>
            <a:ext cx="6553200" cy="5821366"/>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2" name="1 Título vertical"/>
          <p:cNvSpPr>
            <a:spLocks noGrp="1"/>
          </p:cNvSpPr>
          <p:nvPr>
            <p:ph type="title" orient="vert"/>
          </p:nvPr>
        </p:nvSpPr>
        <p:spPr>
          <a:xfrm>
            <a:off x="7391400" y="304801"/>
            <a:ext cx="1447800" cy="5851525"/>
          </a:xfrm>
        </p:spPr>
        <p:txBody>
          <a:bodyPr vert="eaVert"/>
          <a:lstStyle/>
          <a:p>
            <a:r>
              <a:rPr lang="es-ES"/>
              <a:t>Haga clic para modificar el estilo de título del patrón</a:t>
            </a:r>
            <a:endParaRPr lang="en-US"/>
          </a:p>
        </p:txBody>
      </p:sp>
      <p:sp>
        <p:nvSpPr>
          <p:cNvPr id="13" name="5 Marcador de número de diapositiva"/>
          <p:cNvSpPr>
            <a:spLocks noGrp="1"/>
          </p:cNvSpPr>
          <p:nvPr>
            <p:ph type="sldNum" sz="quarter" idx="10"/>
          </p:nvPr>
        </p:nvSpPr>
        <p:spPr>
          <a:xfrm>
            <a:off x="6915150" y="3009900"/>
            <a:ext cx="457200" cy="441325"/>
          </a:xfrm>
        </p:spPr>
        <p:txBody>
          <a:bodyPr/>
          <a:lstStyle>
            <a:lvl1pPr>
              <a:defRPr/>
            </a:lvl1pPr>
          </a:lstStyle>
          <a:p>
            <a:fld id="{2A6754AD-0661-438B-97A0-EADD4DD8C004}" type="slidenum">
              <a:rPr lang="en-US" altLang="es-AR"/>
              <a:pPr/>
              <a:t>‹Nº›</a:t>
            </a:fld>
            <a:endParaRPr lang="en-US" altLang="es-AR"/>
          </a:p>
        </p:txBody>
      </p:sp>
      <p:sp>
        <p:nvSpPr>
          <p:cNvPr id="14" name="3 Marcador de fecha"/>
          <p:cNvSpPr>
            <a:spLocks noGrp="1"/>
          </p:cNvSpPr>
          <p:nvPr>
            <p:ph type="dt" sz="half" idx="11"/>
          </p:nvPr>
        </p:nvSpPr>
        <p:spPr/>
        <p:txBody>
          <a:bodyPr/>
          <a:lstStyle>
            <a:lvl1pPr>
              <a:defRPr/>
            </a:lvl1pPr>
          </a:lstStyle>
          <a:p>
            <a:pPr>
              <a:defRPr/>
            </a:pPr>
            <a:endParaRPr lang="en-US"/>
          </a:p>
        </p:txBody>
      </p:sp>
      <p:sp>
        <p:nvSpPr>
          <p:cNvPr id="15" name="4 Marcador de pie de página"/>
          <p:cNvSpPr>
            <a:spLocks noGrp="1"/>
          </p:cNvSpPr>
          <p:nvPr>
            <p:ph type="ftr" sz="quarter" idx="12"/>
          </p:nvPr>
        </p:nvSpPr>
        <p:spPr/>
        <p:txBody>
          <a:bodyPr/>
          <a:lstStyle>
            <a:lvl1pPr>
              <a:defRPr/>
            </a:lvl1pPr>
          </a:lstStyle>
          <a:p>
            <a:pPr>
              <a:defRPr/>
            </a:pPr>
            <a:r>
              <a:rPr lang="en-US"/>
              <a:t>MICROBIOLOGÍA GENERAL</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solidFill>
          <a:schemeClr val="bg2"/>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lang="es-ES"/>
              <a:t>Haga clic para modificar el estilo de título del patrón</a:t>
            </a:r>
            <a:endParaRPr lang="en-US"/>
          </a:p>
        </p:txBody>
      </p:sp>
      <p:sp>
        <p:nvSpPr>
          <p:cNvPr id="8" name="7 Marcador de contenido"/>
          <p:cNvSpPr>
            <a:spLocks noGrp="1"/>
          </p:cNvSpPr>
          <p:nvPr>
            <p:ph sz="quarter" idx="1"/>
          </p:nvPr>
        </p:nvSpPr>
        <p:spPr>
          <a:xfrm>
            <a:off x="301752" y="1527048"/>
            <a:ext cx="850392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lstStyle>
          <a:p>
            <a:pPr>
              <a:defRPr/>
            </a:pPr>
            <a:endParaRPr lang="en-US"/>
          </a:p>
        </p:txBody>
      </p:sp>
      <p:sp>
        <p:nvSpPr>
          <p:cNvPr id="5" name="4 Marcador de pie de página"/>
          <p:cNvSpPr>
            <a:spLocks noGrp="1"/>
          </p:cNvSpPr>
          <p:nvPr>
            <p:ph type="ftr" sz="quarter" idx="11"/>
          </p:nvPr>
        </p:nvSpPr>
        <p:spPr/>
        <p:txBody>
          <a:bodyPr/>
          <a:lstStyle>
            <a:lvl1pPr>
              <a:defRPr/>
            </a:lvl1pPr>
          </a:lstStyle>
          <a:p>
            <a:pPr>
              <a:defRPr/>
            </a:pPr>
            <a:r>
              <a:rPr lang="en-US"/>
              <a:t>MICROBIOLOGÍA GENERAL</a:t>
            </a:r>
          </a:p>
        </p:txBody>
      </p:sp>
      <p:sp>
        <p:nvSpPr>
          <p:cNvPr id="6" name="5 Marcador de número de diapositiva"/>
          <p:cNvSpPr>
            <a:spLocks noGrp="1"/>
          </p:cNvSpPr>
          <p:nvPr>
            <p:ph type="sldNum" sz="quarter" idx="12"/>
          </p:nvPr>
        </p:nvSpPr>
        <p:spPr>
          <a:xfrm>
            <a:off x="4362450" y="1027113"/>
            <a:ext cx="457200" cy="441325"/>
          </a:xfrm>
        </p:spPr>
        <p:txBody>
          <a:bodyPr/>
          <a:lstStyle>
            <a:lvl1pPr>
              <a:defRPr/>
            </a:lvl1pPr>
          </a:lstStyle>
          <a:p>
            <a:fld id="{0BCD14AC-9D08-4308-B172-8325BD44D0C5}" type="slidenum">
              <a:rPr lang="en-US" altLang="es-AR"/>
              <a:pPr/>
              <a:t>‹Nº›</a:t>
            </a:fld>
            <a:endParaRPr lang="en-US" altLang="es-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19 Rectángulo"/>
          <p:cNvSpPr>
            <a:spLocks noChangeArrowheads="1"/>
          </p:cNvSpPr>
          <p:nvPr/>
        </p:nvSpPr>
        <p:spPr bwMode="white">
          <a:xfrm>
            <a:off x="0" y="0"/>
            <a:ext cx="152400" cy="68580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5" name="20 Rectángulo"/>
          <p:cNvSpPr>
            <a:spLocks noChangeArrowheads="1"/>
          </p:cNvSpPr>
          <p:nvPr/>
        </p:nvSpPr>
        <p:spPr bwMode="white">
          <a:xfrm>
            <a:off x="0" y="6705600"/>
            <a:ext cx="9144000" cy="1524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6" name="21 Rectángulo"/>
          <p:cNvSpPr>
            <a:spLocks noChangeArrowheads="1"/>
          </p:cNvSpPr>
          <p:nvPr/>
        </p:nvSpPr>
        <p:spPr bwMode="white">
          <a:xfrm>
            <a:off x="0" y="0"/>
            <a:ext cx="9144000" cy="1524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7" name="23 Rectángulo"/>
          <p:cNvSpPr>
            <a:spLocks noChangeArrowheads="1"/>
          </p:cNvSpPr>
          <p:nvPr/>
        </p:nvSpPr>
        <p:spPr bwMode="white">
          <a:xfrm>
            <a:off x="8991600" y="19050"/>
            <a:ext cx="152400" cy="68580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8" name="24 Rectángulo"/>
          <p:cNvSpPr>
            <a:spLocks noChangeArrowheads="1"/>
          </p:cNvSpPr>
          <p:nvPr/>
        </p:nvSpPr>
        <p:spPr bwMode="white">
          <a:xfrm>
            <a:off x="152400" y="2286000"/>
            <a:ext cx="8832850" cy="3048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9" name="25 Rectángulo"/>
          <p:cNvSpPr>
            <a:spLocks noChangeArrowheads="1"/>
          </p:cNvSpPr>
          <p:nvPr/>
        </p:nvSpPr>
        <p:spPr bwMode="auto">
          <a:xfrm>
            <a:off x="155575" y="142875"/>
            <a:ext cx="8832850" cy="2139950"/>
          </a:xfrm>
          <a:prstGeom prst="rect">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10" name="21 Rectángulo"/>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11" name="23 Rectángulo"/>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latin typeface="Arial" panose="020B0604020202020204" pitchFamily="34" charset="0"/>
            </a:endParaRPr>
          </a:p>
        </p:txBody>
      </p:sp>
      <p:sp>
        <p:nvSpPr>
          <p:cNvPr id="12" name="24 Conector recto"/>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13" name="25 Elipse"/>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26 Elipse"/>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2 Marcador de texto"/>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2" name="1 Título"/>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s-ES"/>
              <a:t>Haga clic para modificar el estilo de título del patrón</a:t>
            </a:r>
            <a:endParaRPr lang="en-US"/>
          </a:p>
        </p:txBody>
      </p:sp>
      <p:sp>
        <p:nvSpPr>
          <p:cNvPr id="15" name="4 Marcador de pie de página"/>
          <p:cNvSpPr>
            <a:spLocks noGrp="1"/>
          </p:cNvSpPr>
          <p:nvPr>
            <p:ph type="ftr" sz="quarter" idx="10"/>
          </p:nvPr>
        </p:nvSpPr>
        <p:spPr/>
        <p:txBody>
          <a:bodyPr/>
          <a:lstStyle>
            <a:lvl1pPr>
              <a:defRPr/>
            </a:lvl1pPr>
          </a:lstStyle>
          <a:p>
            <a:pPr>
              <a:defRPr/>
            </a:pPr>
            <a:r>
              <a:rPr lang="en-US"/>
              <a:t>MICROBIOLOGÍA GENERAL</a:t>
            </a:r>
          </a:p>
        </p:txBody>
      </p:sp>
      <p:sp>
        <p:nvSpPr>
          <p:cNvPr id="16" name="3 Marcador de fecha"/>
          <p:cNvSpPr>
            <a:spLocks noGrp="1"/>
          </p:cNvSpPr>
          <p:nvPr>
            <p:ph type="dt" sz="half" idx="11"/>
          </p:nvPr>
        </p:nvSpPr>
        <p:spPr/>
        <p:txBody>
          <a:bodyPr/>
          <a:lstStyle>
            <a:lvl1pPr>
              <a:defRPr/>
            </a:lvl1pPr>
          </a:lstStyle>
          <a:p>
            <a:pPr>
              <a:defRPr/>
            </a:pPr>
            <a:endParaRPr lang="en-US"/>
          </a:p>
        </p:txBody>
      </p:sp>
      <p:sp>
        <p:nvSpPr>
          <p:cNvPr id="17" name="5 Marcador de número de diapositiva"/>
          <p:cNvSpPr>
            <a:spLocks noGrp="1"/>
          </p:cNvSpPr>
          <p:nvPr>
            <p:ph type="sldNum" sz="quarter" idx="12"/>
          </p:nvPr>
        </p:nvSpPr>
        <p:spPr>
          <a:xfrm>
            <a:off x="4343400" y="2198688"/>
            <a:ext cx="457200" cy="441325"/>
          </a:xfrm>
        </p:spPr>
        <p:txBody>
          <a:bodyPr/>
          <a:lstStyle>
            <a:lvl1pPr>
              <a:defRPr/>
            </a:lvl1pPr>
          </a:lstStyle>
          <a:p>
            <a:fld id="{5957AB34-3449-460A-B286-2507B080AF96}" type="slidenum">
              <a:rPr lang="en-US" altLang="es-AR"/>
              <a:pPr/>
              <a:t>‹Nº›</a:t>
            </a:fld>
            <a:endParaRPr lang="en-US" altLang="es-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solidFill>
          <a:schemeClr val="bg2"/>
        </a:solidFill>
        <a:effectLst/>
      </p:bgPr>
    </p:bg>
    <p:spTree>
      <p:nvGrpSpPr>
        <p:cNvPr id="1" name=""/>
        <p:cNvGrpSpPr/>
        <p:nvPr/>
      </p:nvGrpSpPr>
      <p:grpSpPr>
        <a:xfrm>
          <a:off x="0" y="0"/>
          <a:ext cx="0" cy="0"/>
          <a:chOff x="0" y="0"/>
          <a:chExt cx="0" cy="0"/>
        </a:xfrm>
      </p:grpSpPr>
      <p:sp>
        <p:nvSpPr>
          <p:cNvPr id="5" name="19 Conector recto"/>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p:spPr>
        <p:txBody>
          <a:bodyPr wrap="none" anchor="ctr"/>
          <a:lstStyle/>
          <a:p>
            <a:endParaRPr lang="es-AR"/>
          </a:p>
        </p:txBody>
      </p:sp>
      <p:sp>
        <p:nvSpPr>
          <p:cNvPr id="2" name="1 Título"/>
          <p:cNvSpPr>
            <a:spLocks noGrp="1"/>
          </p:cNvSpPr>
          <p:nvPr>
            <p:ph type="title"/>
          </p:nvPr>
        </p:nvSpPr>
        <p:spPr>
          <a:xfrm>
            <a:off x="301752" y="228600"/>
            <a:ext cx="8534400" cy="758952"/>
          </a:xfrm>
        </p:spPr>
        <p:txBody>
          <a:bodyPr/>
          <a:lstStyle/>
          <a:p>
            <a:r>
              <a:rPr lang="es-ES"/>
              <a:t>Haga clic para modificar el estilo de título del patrón</a:t>
            </a:r>
            <a:endParaRPr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4 Marcador de fecha"/>
          <p:cNvSpPr>
            <a:spLocks noGrp="1"/>
          </p:cNvSpPr>
          <p:nvPr>
            <p:ph type="dt" sz="half" idx="10"/>
          </p:nvPr>
        </p:nvSpPr>
        <p:spPr>
          <a:xfrm>
            <a:off x="5791200" y="6410325"/>
            <a:ext cx="3044825" cy="365125"/>
          </a:xfrm>
        </p:spPr>
        <p:txBody>
          <a:bodyPr/>
          <a:lstStyle>
            <a:lvl1pPr>
              <a:defRPr/>
            </a:lvl1pPr>
          </a:lstStyle>
          <a:p>
            <a:pPr>
              <a:defRPr/>
            </a:pPr>
            <a:endParaRPr lang="en-US"/>
          </a:p>
        </p:txBody>
      </p:sp>
      <p:sp>
        <p:nvSpPr>
          <p:cNvPr id="7" name="5 Marcador de pie de página"/>
          <p:cNvSpPr>
            <a:spLocks noGrp="1"/>
          </p:cNvSpPr>
          <p:nvPr>
            <p:ph type="ftr" sz="quarter" idx="11"/>
          </p:nvPr>
        </p:nvSpPr>
        <p:spPr/>
        <p:txBody>
          <a:bodyPr/>
          <a:lstStyle>
            <a:lvl1pPr>
              <a:defRPr/>
            </a:lvl1pPr>
          </a:lstStyle>
          <a:p>
            <a:pPr>
              <a:defRPr/>
            </a:pPr>
            <a:r>
              <a:rPr lang="en-US"/>
              <a:t>MICROBIOLOGÍA GENERAL</a:t>
            </a:r>
          </a:p>
        </p:txBody>
      </p:sp>
      <p:sp>
        <p:nvSpPr>
          <p:cNvPr id="8" name="6 Marcador de número de diapositiva"/>
          <p:cNvSpPr>
            <a:spLocks noGrp="1"/>
          </p:cNvSpPr>
          <p:nvPr>
            <p:ph type="sldNum" sz="quarter" idx="12"/>
          </p:nvPr>
        </p:nvSpPr>
        <p:spPr/>
        <p:txBody>
          <a:bodyPr/>
          <a:lstStyle>
            <a:lvl1pPr>
              <a:defRPr/>
            </a:lvl1pPr>
          </a:lstStyle>
          <a:p>
            <a:fld id="{01EEA236-F20D-4142-9937-A656AA800894}" type="slidenum">
              <a:rPr lang="en-US" altLang="es-AR"/>
              <a:pPr/>
              <a:t>‹Nº›</a:t>
            </a:fld>
            <a:endParaRPr lang="en-US" altLang="es-A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Pr>
        <a:solidFill>
          <a:schemeClr val="bg2"/>
        </a:solidFill>
        <a:effectLst/>
      </p:bgPr>
    </p:bg>
    <p:spTree>
      <p:nvGrpSpPr>
        <p:cNvPr id="1" name=""/>
        <p:cNvGrpSpPr/>
        <p:nvPr/>
      </p:nvGrpSpPr>
      <p:grpSpPr>
        <a:xfrm>
          <a:off x="0" y="0"/>
          <a:ext cx="0" cy="0"/>
          <a:chOff x="0" y="0"/>
          <a:chExt cx="0" cy="0"/>
        </a:xfrm>
      </p:grpSpPr>
      <p:sp>
        <p:nvSpPr>
          <p:cNvPr id="7" name="19 Conector recto"/>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p:spPr>
        <p:txBody>
          <a:bodyPr wrap="none" anchor="ctr"/>
          <a:lstStyle/>
          <a:p>
            <a:endParaRPr lang="es-AR"/>
          </a:p>
        </p:txBody>
      </p:sp>
      <p:sp>
        <p:nvSpPr>
          <p:cNvPr id="8" name="20 Rectángulo"/>
          <p:cNvSpPr>
            <a:spLocks noChangeArrowheads="1"/>
          </p:cNvSpPr>
          <p:nvPr/>
        </p:nvSpPr>
        <p:spPr bwMode="white">
          <a:xfrm>
            <a:off x="0" y="0"/>
            <a:ext cx="9144000" cy="14478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9" name="21 Rectángulo"/>
          <p:cNvSpPr>
            <a:spLocks noChangeArrowheads="1"/>
          </p:cNvSpPr>
          <p:nvPr/>
        </p:nvSpPr>
        <p:spPr bwMode="white">
          <a:xfrm>
            <a:off x="0" y="6705600"/>
            <a:ext cx="9144000" cy="1524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10" name="23 Rectángulo"/>
          <p:cNvSpPr>
            <a:spLocks noChangeArrowheads="1"/>
          </p:cNvSpPr>
          <p:nvPr/>
        </p:nvSpPr>
        <p:spPr bwMode="white">
          <a:xfrm>
            <a:off x="0" y="0"/>
            <a:ext cx="152400" cy="68580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11" name="24 Rectángulo"/>
          <p:cNvSpPr>
            <a:spLocks noChangeArrowheads="1"/>
          </p:cNvSpPr>
          <p:nvPr/>
        </p:nvSpPr>
        <p:spPr bwMode="white">
          <a:xfrm>
            <a:off x="8991600" y="0"/>
            <a:ext cx="152400" cy="68580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12" name="20 Rectángulo"/>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21 Rectángulo"/>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14" name="23 Conector recto"/>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15" name="24 Rectángulo"/>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latin typeface="Arial" panose="020B0604020202020204" pitchFamily="34" charset="0"/>
            </a:endParaRPr>
          </a:p>
        </p:txBody>
      </p:sp>
      <p:sp>
        <p:nvSpPr>
          <p:cNvPr id="16" name="25 Elipse"/>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7" name="26 Elipse"/>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24" name="23 Marcador de contenido"/>
          <p:cNvSpPr>
            <a:spLocks noGrp="1"/>
          </p:cNvSpPr>
          <p:nvPr>
            <p:ph sz="quarter" idx="2"/>
          </p:nvPr>
        </p:nvSpPr>
        <p:spPr>
          <a:xfrm>
            <a:off x="301752" y="2471383"/>
            <a:ext cx="4041648" cy="38184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26" name="25 Marcador de contenido"/>
          <p:cNvSpPr>
            <a:spLocks noGrp="1"/>
          </p:cNvSpPr>
          <p:nvPr>
            <p:ph sz="quarter" idx="4"/>
          </p:nvPr>
        </p:nvSpPr>
        <p:spPr>
          <a:xfrm>
            <a:off x="4800600" y="2471383"/>
            <a:ext cx="4038600" cy="382219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23" name="22 Título"/>
          <p:cNvSpPr>
            <a:spLocks noGrp="1"/>
          </p:cNvSpPr>
          <p:nvPr>
            <p:ph type="title"/>
          </p:nvPr>
        </p:nvSpPr>
        <p:spPr/>
        <p:txBody>
          <a:bodyPr rtlCol="0"/>
          <a:lstStyle/>
          <a:p>
            <a:r>
              <a:rPr lang="es-ES"/>
              <a:t>Haga clic para modificar el estilo de título del patrón</a:t>
            </a:r>
            <a:endParaRPr lang="en-US"/>
          </a:p>
        </p:txBody>
      </p:sp>
      <p:sp>
        <p:nvSpPr>
          <p:cNvPr id="18" name="6 Marcador de fecha"/>
          <p:cNvSpPr>
            <a:spLocks noGrp="1"/>
          </p:cNvSpPr>
          <p:nvPr>
            <p:ph type="dt" sz="half" idx="10"/>
          </p:nvPr>
        </p:nvSpPr>
        <p:spPr/>
        <p:txBody>
          <a:bodyPr/>
          <a:lstStyle>
            <a:lvl1pPr>
              <a:defRPr/>
            </a:lvl1pPr>
          </a:lstStyle>
          <a:p>
            <a:pPr>
              <a:defRPr/>
            </a:pPr>
            <a:endParaRPr lang="en-US"/>
          </a:p>
        </p:txBody>
      </p:sp>
      <p:sp>
        <p:nvSpPr>
          <p:cNvPr id="19" name="7 Marcador de pie de página"/>
          <p:cNvSpPr>
            <a:spLocks noGrp="1"/>
          </p:cNvSpPr>
          <p:nvPr>
            <p:ph type="ftr" sz="quarter" idx="11"/>
          </p:nvPr>
        </p:nvSpPr>
        <p:spPr>
          <a:xfrm>
            <a:off x="304800" y="6410325"/>
            <a:ext cx="3581400" cy="365125"/>
          </a:xfrm>
        </p:spPr>
        <p:txBody>
          <a:bodyPr/>
          <a:lstStyle>
            <a:lvl1pPr>
              <a:defRPr/>
            </a:lvl1pPr>
          </a:lstStyle>
          <a:p>
            <a:pPr>
              <a:defRPr/>
            </a:pPr>
            <a:r>
              <a:rPr lang="en-US"/>
              <a:t>MICROBIOLOGÍA GENERAL</a:t>
            </a:r>
          </a:p>
        </p:txBody>
      </p:sp>
      <p:sp>
        <p:nvSpPr>
          <p:cNvPr id="20" name="8 Marcador de número de diapositiva"/>
          <p:cNvSpPr>
            <a:spLocks noGrp="1"/>
          </p:cNvSpPr>
          <p:nvPr>
            <p:ph type="sldNum" sz="quarter" idx="12"/>
          </p:nvPr>
        </p:nvSpPr>
        <p:spPr>
          <a:xfrm>
            <a:off x="4343400" y="1042988"/>
            <a:ext cx="457200" cy="441325"/>
          </a:xfrm>
        </p:spPr>
        <p:txBody>
          <a:bodyPr/>
          <a:lstStyle>
            <a:lvl1pPr>
              <a:defRPr/>
            </a:lvl1pPr>
          </a:lstStyle>
          <a:p>
            <a:fld id="{6241982D-CAF7-4F24-B5F8-05925524E772}" type="slidenum">
              <a:rPr lang="en-US" altLang="es-AR"/>
              <a:pPr/>
              <a:t>‹Nº›</a:t>
            </a:fld>
            <a:endParaRPr lang="en-US" altLang="es-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fecha"/>
          <p:cNvSpPr>
            <a:spLocks noGrp="1"/>
          </p:cNvSpPr>
          <p:nvPr>
            <p:ph type="dt" sz="half" idx="10"/>
          </p:nvPr>
        </p:nvSpPr>
        <p:spPr/>
        <p:txBody>
          <a:bodyPr/>
          <a:lstStyle>
            <a:lvl1pPr>
              <a:defRPr/>
            </a:lvl1pPr>
          </a:lstStyle>
          <a:p>
            <a:pPr>
              <a:defRPr/>
            </a:pPr>
            <a:endParaRPr lang="en-US"/>
          </a:p>
        </p:txBody>
      </p:sp>
      <p:sp>
        <p:nvSpPr>
          <p:cNvPr id="4" name="3 Marcador de pie de página"/>
          <p:cNvSpPr>
            <a:spLocks noGrp="1"/>
          </p:cNvSpPr>
          <p:nvPr>
            <p:ph type="ftr" sz="quarter" idx="11"/>
          </p:nvPr>
        </p:nvSpPr>
        <p:spPr/>
        <p:txBody>
          <a:bodyPr/>
          <a:lstStyle>
            <a:lvl1pPr>
              <a:defRPr/>
            </a:lvl1pPr>
          </a:lstStyle>
          <a:p>
            <a:pPr>
              <a:defRPr/>
            </a:pPr>
            <a:r>
              <a:rPr lang="en-US"/>
              <a:t>MICROBIOLOGÍA GENERAL</a:t>
            </a:r>
          </a:p>
        </p:txBody>
      </p:sp>
      <p:sp>
        <p:nvSpPr>
          <p:cNvPr id="5" name="4 Marcador de número de diapositiva"/>
          <p:cNvSpPr>
            <a:spLocks noGrp="1"/>
          </p:cNvSpPr>
          <p:nvPr>
            <p:ph type="sldNum" sz="quarter" idx="12"/>
          </p:nvPr>
        </p:nvSpPr>
        <p:spPr>
          <a:xfrm>
            <a:off x="4343400" y="1036638"/>
            <a:ext cx="457200" cy="441325"/>
          </a:xfrm>
        </p:spPr>
        <p:txBody>
          <a:bodyPr/>
          <a:lstStyle>
            <a:lvl1pPr>
              <a:defRPr/>
            </a:lvl1pPr>
          </a:lstStyle>
          <a:p>
            <a:fld id="{766866E1-AEFA-48C9-8CDF-4A443C5F410C}" type="slidenum">
              <a:rPr lang="en-US" altLang="es-AR"/>
              <a:pPr/>
              <a:t>‹Nº›</a:t>
            </a:fld>
            <a:endParaRPr lang="en-US" alt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9 Rectángulo"/>
          <p:cNvSpPr>
            <a:spLocks noChangeArrowheads="1"/>
          </p:cNvSpPr>
          <p:nvPr/>
        </p:nvSpPr>
        <p:spPr bwMode="white">
          <a:xfrm>
            <a:off x="0" y="6705600"/>
            <a:ext cx="9144000" cy="1524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3" name="20 Rectángulo"/>
          <p:cNvSpPr>
            <a:spLocks noChangeArrowheads="1"/>
          </p:cNvSpPr>
          <p:nvPr/>
        </p:nvSpPr>
        <p:spPr bwMode="white">
          <a:xfrm>
            <a:off x="0" y="0"/>
            <a:ext cx="9144000" cy="155575"/>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4" name="21 Rectángulo"/>
          <p:cNvSpPr>
            <a:spLocks noChangeArrowheads="1"/>
          </p:cNvSpPr>
          <p:nvPr/>
        </p:nvSpPr>
        <p:spPr bwMode="white">
          <a:xfrm>
            <a:off x="8991600" y="0"/>
            <a:ext cx="152400" cy="68580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5" name="23 Rectángulo"/>
          <p:cNvSpPr>
            <a:spLocks noChangeArrowheads="1"/>
          </p:cNvSpPr>
          <p:nvPr/>
        </p:nvSpPr>
        <p:spPr bwMode="white">
          <a:xfrm>
            <a:off x="0" y="0"/>
            <a:ext cx="152400" cy="68580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6" name="19 Rectángulo"/>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7" name="20 Rectángulo"/>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latin typeface="Arial" panose="020B0604020202020204" pitchFamily="34" charset="0"/>
            </a:endParaRPr>
          </a:p>
        </p:txBody>
      </p:sp>
      <p:sp>
        <p:nvSpPr>
          <p:cNvPr id="8" name="1 Marcador de fecha"/>
          <p:cNvSpPr>
            <a:spLocks noGrp="1"/>
          </p:cNvSpPr>
          <p:nvPr>
            <p:ph type="dt" sz="half" idx="10"/>
          </p:nvPr>
        </p:nvSpPr>
        <p:spPr/>
        <p:txBody>
          <a:bodyPr/>
          <a:lstStyle>
            <a:lvl1pPr>
              <a:defRPr/>
            </a:lvl1pPr>
          </a:lstStyle>
          <a:p>
            <a:pPr>
              <a:defRPr/>
            </a:pPr>
            <a:endParaRPr lang="en-US"/>
          </a:p>
        </p:txBody>
      </p:sp>
      <p:sp>
        <p:nvSpPr>
          <p:cNvPr id="9" name="2 Marcador de pie de página"/>
          <p:cNvSpPr>
            <a:spLocks noGrp="1"/>
          </p:cNvSpPr>
          <p:nvPr>
            <p:ph type="ftr" sz="quarter" idx="11"/>
          </p:nvPr>
        </p:nvSpPr>
        <p:spPr/>
        <p:txBody>
          <a:bodyPr/>
          <a:lstStyle>
            <a:lvl1pPr>
              <a:defRPr/>
            </a:lvl1pPr>
          </a:lstStyle>
          <a:p>
            <a:pPr>
              <a:defRPr/>
            </a:pPr>
            <a:r>
              <a:rPr lang="en-US"/>
              <a:t>MICROBIOLOGÍA GENERAL</a:t>
            </a:r>
          </a:p>
        </p:txBody>
      </p:sp>
      <p:sp>
        <p:nvSpPr>
          <p:cNvPr id="10" name="3 Marcador de número de diapositiva"/>
          <p:cNvSpPr>
            <a:spLocks noGrp="1"/>
          </p:cNvSpPr>
          <p:nvPr>
            <p:ph type="sldNum" sz="quarter" idx="12"/>
          </p:nvPr>
        </p:nvSpPr>
        <p:spPr>
          <a:xfrm>
            <a:off x="4267200" y="6324600"/>
            <a:ext cx="609600" cy="441325"/>
          </a:xfrm>
        </p:spPr>
        <p:txBody>
          <a:bodyPr/>
          <a:lstStyle>
            <a:lvl1pPr>
              <a:defRPr>
                <a:solidFill>
                  <a:srgbClr val="FFFFFF"/>
                </a:solidFill>
              </a:defRPr>
            </a:lvl1pPr>
          </a:lstStyle>
          <a:p>
            <a:fld id="{4D57E509-EF37-48E6-945E-BA3CC534AEE3}" type="slidenum">
              <a:rPr lang="en-US" altLang="es-AR"/>
              <a:pPr/>
              <a:t>‹Nº›</a:t>
            </a:fld>
            <a:endParaRPr lang="en-US" alt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15 Rectángulo"/>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6" name="20 Rectángulo"/>
          <p:cNvSpPr>
            <a:spLocks noChangeArrowheads="1"/>
          </p:cNvSpPr>
          <p:nvPr/>
        </p:nvSpPr>
        <p:spPr bwMode="white">
          <a:xfrm>
            <a:off x="0" y="6705600"/>
            <a:ext cx="9144000" cy="1524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7" name="21 Rectángulo"/>
          <p:cNvSpPr>
            <a:spLocks noChangeArrowheads="1"/>
          </p:cNvSpPr>
          <p:nvPr/>
        </p:nvSpPr>
        <p:spPr bwMode="white">
          <a:xfrm>
            <a:off x="8991600" y="0"/>
            <a:ext cx="152400" cy="68580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8" name="23 Rectángulo"/>
          <p:cNvSpPr>
            <a:spLocks noChangeArrowheads="1"/>
          </p:cNvSpPr>
          <p:nvPr/>
        </p:nvSpPr>
        <p:spPr bwMode="white">
          <a:xfrm>
            <a:off x="0" y="0"/>
            <a:ext cx="9144000" cy="119063"/>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9" name="24 Rectángulo"/>
          <p:cNvSpPr>
            <a:spLocks noChangeArrowheads="1"/>
          </p:cNvSpPr>
          <p:nvPr/>
        </p:nvSpPr>
        <p:spPr bwMode="white">
          <a:xfrm>
            <a:off x="0" y="0"/>
            <a:ext cx="152400" cy="68580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10" name="20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21 Rectángulo"/>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latin typeface="Arial" panose="020B0604020202020204" pitchFamily="34" charset="0"/>
            </a:endParaRPr>
          </a:p>
        </p:txBody>
      </p:sp>
      <p:sp>
        <p:nvSpPr>
          <p:cNvPr id="12" name="23 Conector recto"/>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13" name="24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25 Elipse"/>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26 Rectángulo"/>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2" name="1 Título"/>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s-ES"/>
              <a:t>Haga clic para modificar el estilo de título del patrón</a:t>
            </a:r>
            <a:endParaRPr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s-ES"/>
              <a:t>Haga clic para modificar el estilo de texto del patrón</a:t>
            </a:r>
          </a:p>
        </p:txBody>
      </p:sp>
      <p:sp>
        <p:nvSpPr>
          <p:cNvPr id="20" name="19 Marcador de contenido"/>
          <p:cNvSpPr>
            <a:spLocks noGrp="1"/>
          </p:cNvSpPr>
          <p:nvPr>
            <p:ph sz="quarter" idx="1"/>
          </p:nvPr>
        </p:nvSpPr>
        <p:spPr>
          <a:xfrm>
            <a:off x="3124200" y="685800"/>
            <a:ext cx="5638800" cy="5410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6" name="6 Marcador de número de diapositiva"/>
          <p:cNvSpPr>
            <a:spLocks noGrp="1"/>
          </p:cNvSpPr>
          <p:nvPr>
            <p:ph type="sldNum" sz="quarter" idx="10"/>
          </p:nvPr>
        </p:nvSpPr>
        <p:spPr>
          <a:xfrm>
            <a:off x="1371600" y="312738"/>
            <a:ext cx="457200" cy="441325"/>
          </a:xfrm>
        </p:spPr>
        <p:txBody>
          <a:bodyPr/>
          <a:lstStyle>
            <a:lvl1pPr>
              <a:defRPr/>
            </a:lvl1pPr>
          </a:lstStyle>
          <a:p>
            <a:fld id="{DADFC9B7-47BF-4404-8B4E-111CFD56B2E7}" type="slidenum">
              <a:rPr lang="en-US" altLang="es-AR"/>
              <a:pPr/>
              <a:t>‹Nº›</a:t>
            </a:fld>
            <a:endParaRPr lang="en-US" altLang="es-AR"/>
          </a:p>
        </p:txBody>
      </p:sp>
      <p:sp>
        <p:nvSpPr>
          <p:cNvPr id="17" name="4 Marcador de fecha"/>
          <p:cNvSpPr>
            <a:spLocks noGrp="1"/>
          </p:cNvSpPr>
          <p:nvPr>
            <p:ph type="dt" sz="half" idx="11"/>
          </p:nvPr>
        </p:nvSpPr>
        <p:spPr/>
        <p:txBody>
          <a:bodyPr/>
          <a:lstStyle>
            <a:lvl1pPr>
              <a:defRPr/>
            </a:lvl1pPr>
          </a:lstStyle>
          <a:p>
            <a:pPr>
              <a:defRPr/>
            </a:pPr>
            <a:endParaRPr lang="en-US"/>
          </a:p>
        </p:txBody>
      </p:sp>
      <p:sp>
        <p:nvSpPr>
          <p:cNvPr id="18" name="5 Marcador de pie de página"/>
          <p:cNvSpPr>
            <a:spLocks noGrp="1"/>
          </p:cNvSpPr>
          <p:nvPr>
            <p:ph type="ftr" sz="quarter" idx="12"/>
          </p:nvPr>
        </p:nvSpPr>
        <p:spPr>
          <a:xfrm>
            <a:off x="301625" y="6410325"/>
            <a:ext cx="3382963" cy="366713"/>
          </a:xfrm>
        </p:spPr>
        <p:txBody>
          <a:bodyPr/>
          <a:lstStyle>
            <a:lvl1pPr>
              <a:defRPr/>
            </a:lvl1pPr>
          </a:lstStyle>
          <a:p>
            <a:pPr>
              <a:defRPr/>
            </a:pPr>
            <a:r>
              <a:rPr lang="en-US"/>
              <a:t>MICROBIOLOGÍA GENERAL</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15 Conector recto"/>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6" name="20 Rectángulo"/>
          <p:cNvSpPr>
            <a:spLocks noChangeArrowheads="1"/>
          </p:cNvSpPr>
          <p:nvPr/>
        </p:nvSpPr>
        <p:spPr bwMode="white">
          <a:xfrm>
            <a:off x="0" y="6705600"/>
            <a:ext cx="9144000" cy="1524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7" name="21 Rectángulo"/>
          <p:cNvSpPr>
            <a:spLocks noChangeArrowheads="1"/>
          </p:cNvSpPr>
          <p:nvPr/>
        </p:nvSpPr>
        <p:spPr bwMode="white">
          <a:xfrm>
            <a:off x="8991600" y="0"/>
            <a:ext cx="152400" cy="68580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8" name="23 Rectángulo"/>
          <p:cNvSpPr>
            <a:spLocks noChangeArrowheads="1"/>
          </p:cNvSpPr>
          <p:nvPr/>
        </p:nvSpPr>
        <p:spPr bwMode="white">
          <a:xfrm>
            <a:off x="0" y="0"/>
            <a:ext cx="9144000" cy="1524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9" name="24 Rectángulo"/>
          <p:cNvSpPr>
            <a:spLocks noChangeArrowheads="1"/>
          </p:cNvSpPr>
          <p:nvPr/>
        </p:nvSpPr>
        <p:spPr bwMode="white">
          <a:xfrm>
            <a:off x="0" y="0"/>
            <a:ext cx="152400" cy="68580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10" name="20 Rectángulo"/>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11" name="21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23 Rectángulo"/>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latin typeface="Arial" panose="020B0604020202020204" pitchFamily="34" charset="0"/>
            </a:endParaRPr>
          </a:p>
        </p:txBody>
      </p:sp>
      <p:sp>
        <p:nvSpPr>
          <p:cNvPr id="13" name="24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25 Elipse"/>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26 Rectángulo"/>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s-ES" noProof="0"/>
              <a:t>Haga clic en el icono para agregar una imagen</a:t>
            </a:r>
            <a:endParaRPr lang="en-US" noProof="0"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s-ES"/>
              <a:t>Haga clic para modificar el estilo de texto del patrón</a:t>
            </a:r>
          </a:p>
        </p:txBody>
      </p:sp>
      <p:sp>
        <p:nvSpPr>
          <p:cNvPr id="16" name="6 Marcador de número de diapositiva"/>
          <p:cNvSpPr>
            <a:spLocks noGrp="1"/>
          </p:cNvSpPr>
          <p:nvPr>
            <p:ph type="sldNum" sz="quarter" idx="10"/>
          </p:nvPr>
        </p:nvSpPr>
        <p:spPr>
          <a:xfrm>
            <a:off x="1371600" y="312738"/>
            <a:ext cx="457200" cy="441325"/>
          </a:xfrm>
        </p:spPr>
        <p:txBody>
          <a:bodyPr/>
          <a:lstStyle>
            <a:lvl1pPr>
              <a:defRPr/>
            </a:lvl1pPr>
          </a:lstStyle>
          <a:p>
            <a:fld id="{1F244645-6D70-4B51-8B1C-8189A69B49AF}" type="slidenum">
              <a:rPr lang="en-US" altLang="es-AR"/>
              <a:pPr/>
              <a:t>‹Nº›</a:t>
            </a:fld>
            <a:endParaRPr lang="en-US" altLang="es-AR"/>
          </a:p>
        </p:txBody>
      </p:sp>
      <p:sp>
        <p:nvSpPr>
          <p:cNvPr id="17" name="4 Marcador de fecha"/>
          <p:cNvSpPr>
            <a:spLocks noGrp="1"/>
          </p:cNvSpPr>
          <p:nvPr>
            <p:ph type="dt" sz="half" idx="11"/>
          </p:nvPr>
        </p:nvSpPr>
        <p:spPr>
          <a:xfrm>
            <a:off x="5788025" y="6405563"/>
            <a:ext cx="3044825" cy="365125"/>
          </a:xfrm>
        </p:spPr>
        <p:txBody>
          <a:bodyPr/>
          <a:lstStyle>
            <a:lvl1pPr>
              <a:defRPr/>
            </a:lvl1pPr>
          </a:lstStyle>
          <a:p>
            <a:pPr>
              <a:defRPr/>
            </a:pPr>
            <a:endParaRPr lang="en-US"/>
          </a:p>
        </p:txBody>
      </p:sp>
      <p:sp>
        <p:nvSpPr>
          <p:cNvPr id="18" name="5 Marcador de pie de página"/>
          <p:cNvSpPr>
            <a:spLocks noGrp="1"/>
          </p:cNvSpPr>
          <p:nvPr>
            <p:ph type="ftr" sz="quarter" idx="12"/>
          </p:nvPr>
        </p:nvSpPr>
        <p:spPr>
          <a:xfrm>
            <a:off x="301625" y="6410325"/>
            <a:ext cx="3584575" cy="366713"/>
          </a:xfrm>
        </p:spPr>
        <p:txBody>
          <a:bodyPr/>
          <a:lstStyle>
            <a:lvl1pPr>
              <a:defRPr/>
            </a:lvl1pPr>
          </a:lstStyle>
          <a:p>
            <a:pPr>
              <a:defRPr/>
            </a:pPr>
            <a:r>
              <a:rPr lang="en-US"/>
              <a:t>MICROBIOLOGÍA GENERAL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16 Rectángulo"/>
          <p:cNvSpPr>
            <a:spLocks noChangeArrowheads="1"/>
          </p:cNvSpPr>
          <p:nvPr/>
        </p:nvSpPr>
        <p:spPr bwMode="white">
          <a:xfrm>
            <a:off x="0" y="6705600"/>
            <a:ext cx="9144000" cy="1524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1027" name="15 Rectángulo"/>
          <p:cNvSpPr>
            <a:spLocks noChangeArrowheads="1"/>
          </p:cNvSpPr>
          <p:nvPr/>
        </p:nvSpPr>
        <p:spPr bwMode="white">
          <a:xfrm>
            <a:off x="0" y="0"/>
            <a:ext cx="9144000" cy="1393825"/>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1028" name="17 Rectángulo"/>
          <p:cNvSpPr>
            <a:spLocks noChangeArrowheads="1"/>
          </p:cNvSpPr>
          <p:nvPr/>
        </p:nvSpPr>
        <p:spPr bwMode="white">
          <a:xfrm>
            <a:off x="0" y="0"/>
            <a:ext cx="152400" cy="68580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1029" name="18 Rectángulo"/>
          <p:cNvSpPr>
            <a:spLocks noChangeArrowheads="1"/>
          </p:cNvSpPr>
          <p:nvPr/>
        </p:nvSpPr>
        <p:spPr bwMode="white">
          <a:xfrm>
            <a:off x="8991600" y="0"/>
            <a:ext cx="152400" cy="6858000"/>
          </a:xfrm>
          <a:prstGeom prst="rect">
            <a:avLst/>
          </a:prstGeom>
          <a:solidFill>
            <a:srgbClr val="FFFFFF"/>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p>
        </p:txBody>
      </p:sp>
      <p:sp>
        <p:nvSpPr>
          <p:cNvPr id="9" name="8 Rectángulo"/>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14" name="13 Marcador de fecha"/>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latin typeface="Arial" pitchFamily="34" charset="0"/>
              </a:defRPr>
            </a:lvl1pPr>
          </a:lstStyle>
          <a:p>
            <a:pPr>
              <a:defRPr/>
            </a:pPr>
            <a:endParaRPr lang="en-US"/>
          </a:p>
        </p:txBody>
      </p:sp>
      <p:sp>
        <p:nvSpPr>
          <p:cNvPr id="3" name="2 Marcador de pie de página"/>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latin typeface="Arial" pitchFamily="34" charset="0"/>
              </a:defRPr>
            </a:lvl1pPr>
          </a:lstStyle>
          <a:p>
            <a:pPr>
              <a:defRPr/>
            </a:pPr>
            <a:r>
              <a:rPr lang="en-US"/>
              <a:t>MICROBIOLOGÍA GENERAL</a:t>
            </a:r>
          </a:p>
        </p:txBody>
      </p:sp>
      <p:sp>
        <p:nvSpPr>
          <p:cNvPr id="8" name="7 Rectángulo"/>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latin typeface="Arial" panose="020B0604020202020204" pitchFamily="34" charset="0"/>
            </a:endParaRPr>
          </a:p>
        </p:txBody>
      </p:sp>
      <p:sp>
        <p:nvSpPr>
          <p:cNvPr id="10" name="9 Conector recto"/>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latin typeface="Arial" panose="020B0604020202020204" pitchFamily="34" charset="0"/>
            </a:endParaRPr>
          </a:p>
        </p:txBody>
      </p:sp>
      <p:sp>
        <p:nvSpPr>
          <p:cNvPr id="12" name="11 Elipse"/>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14 Elipse"/>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22 Marcador de número de diapositiva"/>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a:solidFill>
                  <a:srgbClr val="7B9899"/>
                </a:solidFill>
              </a:defRPr>
            </a:lvl1pPr>
          </a:lstStyle>
          <a:p>
            <a:fld id="{9FFC15F5-D977-41BD-A59B-67889F17BC33}" type="slidenum">
              <a:rPr lang="en-US" altLang="es-AR"/>
              <a:pPr/>
              <a:t>‹Nº›</a:t>
            </a:fld>
            <a:endParaRPr lang="en-US" altLang="es-AR"/>
          </a:p>
        </p:txBody>
      </p:sp>
      <p:sp>
        <p:nvSpPr>
          <p:cNvPr id="1038" name="21 Marcador de título"/>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altLang="en-US"/>
              <a:t>Haga clic para modificar el estilo de título del patrón</a:t>
            </a:r>
            <a:endParaRPr lang="en-US" altLang="en-US"/>
          </a:p>
        </p:txBody>
      </p:sp>
      <p:sp>
        <p:nvSpPr>
          <p:cNvPr id="1039" name="12 Marcador de texto"/>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endParaRPr lang="en-US" altLang="en-US"/>
          </a:p>
        </p:txBody>
      </p:sp>
    </p:spTree>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Lst>
  <p:hf sldNum="0" hd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0.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hyperlink" Target="http://images.google.com.ar/imgres?imgurl=http://cienciasbiologicas.uniandes.edu.co/lema/archivos/uploads/45.jpg&amp;imgrefurl=http://cienciasbiologicas.uniandes.edu.co/lema/nodo.php%3Fid%3D53&amp;h=1600&amp;w=1200&amp;sz=563&amp;hl=es&amp;start=18&amp;um=1&amp;tbnid=jI_ew7o8bkqGuM:&amp;tbnh=150&amp;tbnw=113&amp;prev=/images%3Fq%3Dmedios%2Bde%2Bcultivo%26ndsp%3D20%26svnum%3D10%26um%3D1%26hl%3Des%26sa%3DN" TargetMode="External"/><Relationship Id="rId5" Type="http://schemas.openxmlformats.org/officeDocument/2006/relationships/image" Target="../media/image11.jpe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biomerieux.es/upload/culturemedia1_thumb8.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5 Subtítulo"/>
          <p:cNvSpPr>
            <a:spLocks noGrp="1"/>
          </p:cNvSpPr>
          <p:nvPr>
            <p:ph type="subTitle" idx="1"/>
          </p:nvPr>
        </p:nvSpPr>
        <p:spPr/>
        <p:txBody>
          <a:bodyPr>
            <a:normAutofit/>
          </a:bodyPr>
          <a:lstStyle/>
          <a:p>
            <a:pPr eaLnBrk="1" fontAlgn="auto" hangingPunct="1">
              <a:spcAft>
                <a:spcPts val="0"/>
              </a:spcAft>
              <a:buFont typeface="Wingdings 2"/>
              <a:buNone/>
              <a:defRPr/>
            </a:pPr>
            <a:r>
              <a:rPr lang="es-ES" dirty="0"/>
              <a:t>Clase 14-08-23</a:t>
            </a:r>
          </a:p>
          <a:p>
            <a:pPr eaLnBrk="1" fontAlgn="auto" hangingPunct="1">
              <a:spcAft>
                <a:spcPts val="0"/>
              </a:spcAft>
              <a:buFont typeface="Wingdings 2"/>
              <a:buNone/>
              <a:defRPr/>
            </a:pPr>
            <a:r>
              <a:rPr lang="es-ES" dirty="0"/>
              <a:t>MEDIOS DE CULTIVO</a:t>
            </a:r>
          </a:p>
          <a:p>
            <a:pPr eaLnBrk="1" fontAlgn="auto" hangingPunct="1">
              <a:spcAft>
                <a:spcPts val="0"/>
              </a:spcAft>
              <a:buFont typeface="Wingdings 2"/>
              <a:buNone/>
              <a:defRPr/>
            </a:pPr>
            <a:endParaRPr lang="es-ES" dirty="0"/>
          </a:p>
          <a:p>
            <a:pPr eaLnBrk="1" fontAlgn="auto" hangingPunct="1">
              <a:spcAft>
                <a:spcPts val="0"/>
              </a:spcAft>
              <a:buFont typeface="Wingdings 2"/>
              <a:buNone/>
              <a:defRPr/>
            </a:pPr>
            <a:endParaRPr lang="es-ES" dirty="0"/>
          </a:p>
        </p:txBody>
      </p:sp>
      <p:sp>
        <p:nvSpPr>
          <p:cNvPr id="15363" name="Rectangle 2"/>
          <p:cNvSpPr>
            <a:spLocks noGrp="1"/>
          </p:cNvSpPr>
          <p:nvPr>
            <p:ph type="ctrTitle"/>
          </p:nvPr>
        </p:nvSpPr>
        <p:spPr>
          <a:xfrm>
            <a:off x="642938" y="857250"/>
            <a:ext cx="7994650" cy="1400175"/>
          </a:xfrm>
        </p:spPr>
        <p:txBody>
          <a:bodyPr/>
          <a:lstStyle/>
          <a:p>
            <a:pPr eaLnBrk="1" hangingPunct="1"/>
            <a:r>
              <a:rPr lang="es-ES" altLang="en-US" sz="4000"/>
              <a:t>Microbiología General</a:t>
            </a:r>
          </a:p>
        </p:txBody>
      </p:sp>
      <p:pic>
        <p:nvPicPr>
          <p:cNvPr id="15364" name="Picture 6" descr="FundaciónUADEGranUniversidad"/>
          <p:cNvPicPr>
            <a:picLocks noChangeAspect="1" noChangeArrowheads="1"/>
          </p:cNvPicPr>
          <p:nvPr/>
        </p:nvPicPr>
        <p:blipFill>
          <a:blip r:embed="rId3" cstate="print"/>
          <a:srcRect/>
          <a:stretch>
            <a:fillRect/>
          </a:stretch>
        </p:blipFill>
        <p:spPr bwMode="auto">
          <a:xfrm>
            <a:off x="3643313" y="428625"/>
            <a:ext cx="1971675" cy="819150"/>
          </a:xfrm>
          <a:prstGeom prst="rect">
            <a:avLst/>
          </a:prstGeom>
          <a:noFill/>
          <a:ln w="9525">
            <a:noFill/>
            <a:miter lim="800000"/>
            <a:headEnd/>
            <a:tailEnd/>
          </a:ln>
        </p:spPr>
      </p:pic>
      <p:pic>
        <p:nvPicPr>
          <p:cNvPr id="15365" name="Picture 7" descr="medios2"/>
          <p:cNvPicPr>
            <a:picLocks noChangeAspect="1" noChangeArrowheads="1"/>
          </p:cNvPicPr>
          <p:nvPr/>
        </p:nvPicPr>
        <p:blipFill>
          <a:blip r:embed="rId4" cstate="print"/>
          <a:srcRect/>
          <a:stretch>
            <a:fillRect/>
          </a:stretch>
        </p:blipFill>
        <p:spPr bwMode="auto">
          <a:xfrm>
            <a:off x="4429125" y="3714750"/>
            <a:ext cx="4175125" cy="2582863"/>
          </a:xfrm>
          <a:prstGeom prst="rect">
            <a:avLst/>
          </a:prstGeom>
          <a:noFill/>
          <a:ln w="9525">
            <a:noFill/>
            <a:miter lim="800000"/>
            <a:headEnd/>
            <a:tailEnd/>
          </a:ln>
        </p:spPr>
      </p:pic>
      <p:sp>
        <p:nvSpPr>
          <p:cNvPr id="15366" name="1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US" altLang="en-US">
                <a:latin typeface="Arial" charset="0"/>
              </a:rPr>
              <a:t>MICROBIOLOGÍA GENERAL</a:t>
            </a:r>
          </a:p>
        </p:txBody>
      </p:sp>
    </p:spTree>
  </p:cSld>
  <p:clrMapOvr>
    <a:masterClrMapping/>
  </p:clrMapOvr>
  <p:transition advTm="1222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s-ES" b="1"/>
              <a:t>MEDIOS GENERALES</a:t>
            </a:r>
          </a:p>
        </p:txBody>
      </p:sp>
      <p:sp>
        <p:nvSpPr>
          <p:cNvPr id="25603" name="Rectangle 3"/>
          <p:cNvSpPr>
            <a:spLocks noGrp="1"/>
          </p:cNvSpPr>
          <p:nvPr>
            <p:ph type="body" idx="1"/>
          </p:nvPr>
        </p:nvSpPr>
        <p:spPr>
          <a:xfrm>
            <a:off x="301625" y="1527175"/>
            <a:ext cx="8662988" cy="4572000"/>
          </a:xfrm>
        </p:spPr>
        <p:txBody>
          <a:bodyPr/>
          <a:lstStyle/>
          <a:p>
            <a:pPr eaLnBrk="1" hangingPunct="1"/>
            <a:r>
              <a:rPr lang="es-ES" altLang="en-US"/>
              <a:t>Tienen los nutrientes necesarios para el crecimiento de la mayoría de los microorganismos no exigentes.</a:t>
            </a:r>
          </a:p>
          <a:p>
            <a:pPr eaLnBrk="1" hangingPunct="1"/>
            <a:r>
              <a:rPr lang="es-ES" altLang="en-US"/>
              <a:t>Utilizados principalmente para realizar Recuentos microbianos o para conservación de microorganismos</a:t>
            </a:r>
          </a:p>
          <a:p>
            <a:pPr eaLnBrk="1" hangingPunct="1"/>
            <a:r>
              <a:rPr lang="es-ES" altLang="en-US"/>
              <a:t>Ejemplos:</a:t>
            </a:r>
          </a:p>
          <a:p>
            <a:pPr eaLnBrk="1" hangingPunct="1">
              <a:buFontTx/>
              <a:buChar char="-"/>
            </a:pPr>
            <a:r>
              <a:rPr lang="es-ES" altLang="en-US" sz="2400"/>
              <a:t>Tripticasa Soya Agar (TSA) Bacterias</a:t>
            </a:r>
          </a:p>
          <a:p>
            <a:pPr eaLnBrk="1" hangingPunct="1">
              <a:buFontTx/>
              <a:buChar char="-"/>
            </a:pPr>
            <a:r>
              <a:rPr lang="es-ES" altLang="en-US" sz="2400"/>
              <a:t>Plate Count Agar (PCA) Bacterias</a:t>
            </a:r>
          </a:p>
          <a:p>
            <a:pPr eaLnBrk="1" hangingPunct="1">
              <a:buFontTx/>
              <a:buChar char="-"/>
            </a:pPr>
            <a:r>
              <a:rPr lang="es-ES" altLang="en-US" sz="2400"/>
              <a:t>Agar Papa Glucosado (APG) Hongos</a:t>
            </a:r>
          </a:p>
        </p:txBody>
      </p:sp>
      <p:sp>
        <p:nvSpPr>
          <p:cNvPr id="25604" name="6 Marcador de pie de página"/>
          <p:cNvSpPr>
            <a:spLocks noGrp="1"/>
          </p:cNvSpPr>
          <p:nvPr>
            <p:ph type="ftr" sz="quarter" idx="11"/>
          </p:nvPr>
        </p:nvSpPr>
        <p:spPr bwMode="auto">
          <a:xfrm>
            <a:off x="3124200" y="6381750"/>
            <a:ext cx="2895600" cy="476250"/>
          </a:xfrm>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6513" y="260350"/>
            <a:ext cx="9251951" cy="736600"/>
          </a:xfrm>
        </p:spPr>
        <p:txBody>
          <a:bodyPr/>
          <a:lstStyle/>
          <a:p>
            <a:pPr eaLnBrk="1" hangingPunct="1">
              <a:defRPr/>
            </a:pPr>
            <a:r>
              <a:rPr lang="es-ES" sz="4000" b="1" dirty="0"/>
              <a:t>MEDIOS DE ENRIQUECIMIENTO</a:t>
            </a:r>
          </a:p>
        </p:txBody>
      </p:sp>
      <p:sp>
        <p:nvSpPr>
          <p:cNvPr id="26627" name="Rectangle 3"/>
          <p:cNvSpPr>
            <a:spLocks noGrp="1"/>
          </p:cNvSpPr>
          <p:nvPr>
            <p:ph type="body" idx="1"/>
          </p:nvPr>
        </p:nvSpPr>
        <p:spPr>
          <a:xfrm>
            <a:off x="301625" y="1527175"/>
            <a:ext cx="8504238" cy="4572000"/>
          </a:xfrm>
        </p:spPr>
        <p:txBody>
          <a:bodyPr/>
          <a:lstStyle/>
          <a:p>
            <a:pPr eaLnBrk="1" hangingPunct="1"/>
            <a:r>
              <a:rPr lang="es-ES" altLang="en-US" dirty="0"/>
              <a:t>Algunos suelen incluir  agentes  selectivos para inhibir la </a:t>
            </a:r>
            <a:r>
              <a:rPr lang="es-ES" altLang="en-US" dirty="0" err="1"/>
              <a:t>microbiota</a:t>
            </a:r>
            <a:r>
              <a:rPr lang="es-ES" altLang="en-US" dirty="0"/>
              <a:t> acompañante (medios de enriquecimiento selectivo)</a:t>
            </a:r>
          </a:p>
          <a:p>
            <a:pPr eaLnBrk="1" hangingPunct="1">
              <a:buFontTx/>
              <a:buNone/>
            </a:pPr>
            <a:endParaRPr lang="es-ES" altLang="en-US" dirty="0"/>
          </a:p>
          <a:p>
            <a:pPr eaLnBrk="1" hangingPunct="1">
              <a:buFontTx/>
              <a:buNone/>
            </a:pPr>
            <a:r>
              <a:rPr lang="es-ES" altLang="en-US" dirty="0" err="1"/>
              <a:t>Ej</a:t>
            </a:r>
            <a:r>
              <a:rPr lang="es-ES" altLang="en-US" dirty="0"/>
              <a:t>: Caldo Mac </a:t>
            </a:r>
            <a:r>
              <a:rPr lang="es-ES" altLang="en-US" dirty="0" err="1"/>
              <a:t>Conkey</a:t>
            </a:r>
            <a:endParaRPr lang="es-ES" altLang="en-US" dirty="0"/>
          </a:p>
          <a:p>
            <a:pPr eaLnBrk="1" hangingPunct="1">
              <a:buFontTx/>
              <a:buNone/>
            </a:pPr>
            <a:endParaRPr lang="es-ES" altLang="en-US" dirty="0"/>
          </a:p>
          <a:p>
            <a:pPr eaLnBrk="1" hangingPunct="1">
              <a:buFontTx/>
              <a:buNone/>
            </a:pPr>
            <a:r>
              <a:rPr lang="es-ES" altLang="en-US" dirty="0"/>
              <a:t>Agentes selectivos:</a:t>
            </a:r>
          </a:p>
          <a:p>
            <a:pPr eaLnBrk="1" hangingPunct="1">
              <a:buFontTx/>
              <a:buChar char="-"/>
            </a:pPr>
            <a:r>
              <a:rPr lang="es-ES" altLang="en-US" sz="2400" dirty="0"/>
              <a:t>Sales Biliares</a:t>
            </a:r>
          </a:p>
          <a:p>
            <a:pPr eaLnBrk="1" hangingPunct="1">
              <a:buFontTx/>
              <a:buChar char="-"/>
            </a:pPr>
            <a:r>
              <a:rPr lang="es-ES" altLang="en-US" sz="2400" dirty="0"/>
              <a:t>Cristal Violeta</a:t>
            </a:r>
          </a:p>
        </p:txBody>
      </p:sp>
      <p:sp>
        <p:nvSpPr>
          <p:cNvPr id="26628" name="6 Marcador de pie de página"/>
          <p:cNvSpPr>
            <a:spLocks noGrp="1"/>
          </p:cNvSpPr>
          <p:nvPr>
            <p:ph type="ftr" sz="quarter" idx="11"/>
          </p:nvPr>
        </p:nvSpPr>
        <p:spPr bwMode="auto">
          <a:xfrm>
            <a:off x="3214688" y="6381750"/>
            <a:ext cx="2895600" cy="476250"/>
          </a:xfrm>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s-ES" b="1"/>
              <a:t>MEDIOS SELECTIVOS</a:t>
            </a:r>
          </a:p>
        </p:txBody>
      </p:sp>
      <p:sp>
        <p:nvSpPr>
          <p:cNvPr id="27651" name="Rectangle 3"/>
          <p:cNvSpPr>
            <a:spLocks noGrp="1"/>
          </p:cNvSpPr>
          <p:nvPr>
            <p:ph type="body" idx="1"/>
          </p:nvPr>
        </p:nvSpPr>
        <p:spPr>
          <a:xfrm>
            <a:off x="301625" y="1527175"/>
            <a:ext cx="8504238" cy="4572000"/>
          </a:xfrm>
        </p:spPr>
        <p:txBody>
          <a:bodyPr/>
          <a:lstStyle/>
          <a:p>
            <a:pPr eaLnBrk="1" hangingPunct="1"/>
            <a:r>
              <a:rPr lang="es-ES" altLang="en-US" sz="2800"/>
              <a:t>Son medios  que se utilizan para la búsqueda de un grupo o microorganismo específico, que incluyen agentes selectivos que inhiben a la microbiota acompañante.</a:t>
            </a:r>
          </a:p>
          <a:p>
            <a:pPr eaLnBrk="1" hangingPunct="1">
              <a:buFontTx/>
              <a:buNone/>
            </a:pPr>
            <a:endParaRPr lang="es-ES" altLang="en-US" sz="2800"/>
          </a:p>
          <a:p>
            <a:pPr eaLnBrk="1" hangingPunct="1">
              <a:buFontTx/>
              <a:buNone/>
            </a:pPr>
            <a:r>
              <a:rPr lang="es-ES" altLang="en-US" sz="2800" i="1" u="sng"/>
              <a:t>Ejemplos de agentes selectivos</a:t>
            </a:r>
            <a:r>
              <a:rPr lang="es-ES" altLang="en-US" sz="2800"/>
              <a:t>:</a:t>
            </a:r>
          </a:p>
          <a:p>
            <a:pPr eaLnBrk="1" hangingPunct="1">
              <a:buFontTx/>
              <a:buChar char="-"/>
            </a:pPr>
            <a:r>
              <a:rPr lang="es-ES" altLang="en-US" sz="2800"/>
              <a:t>Ácidos</a:t>
            </a:r>
          </a:p>
          <a:p>
            <a:pPr eaLnBrk="1" hangingPunct="1">
              <a:buFontTx/>
              <a:buChar char="-"/>
            </a:pPr>
            <a:r>
              <a:rPr lang="es-ES" altLang="en-US" sz="2800"/>
              <a:t>Sales</a:t>
            </a:r>
          </a:p>
          <a:p>
            <a:pPr eaLnBrk="1" hangingPunct="1">
              <a:buFontTx/>
              <a:buChar char="-"/>
            </a:pPr>
            <a:r>
              <a:rPr lang="es-ES" altLang="en-US" sz="2800"/>
              <a:t>Colorantes</a:t>
            </a:r>
          </a:p>
          <a:p>
            <a:pPr eaLnBrk="1" hangingPunct="1">
              <a:buFontTx/>
              <a:buChar char="-"/>
            </a:pPr>
            <a:r>
              <a:rPr lang="es-ES" altLang="en-US" sz="2800"/>
              <a:t>Inhibidores respiratorios</a:t>
            </a:r>
          </a:p>
        </p:txBody>
      </p:sp>
      <p:sp>
        <p:nvSpPr>
          <p:cNvPr id="27652" name="6 Marcador de pie de página"/>
          <p:cNvSpPr>
            <a:spLocks noGrp="1"/>
          </p:cNvSpPr>
          <p:nvPr>
            <p:ph type="ftr" sz="quarter" idx="11"/>
          </p:nvPr>
        </p:nvSpPr>
        <p:spPr bwMode="auto">
          <a:xfrm>
            <a:off x="3176588" y="6381750"/>
            <a:ext cx="2895600" cy="476250"/>
          </a:xfrm>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0800" name="Group 32"/>
          <p:cNvGraphicFramePr>
            <a:graphicFrameLocks noGrp="1"/>
          </p:cNvGraphicFramePr>
          <p:nvPr/>
        </p:nvGraphicFramePr>
        <p:xfrm>
          <a:off x="0" y="150813"/>
          <a:ext cx="9144000" cy="5816599"/>
        </p:xfrm>
        <a:graphic>
          <a:graphicData uri="http://schemas.openxmlformats.org/drawingml/2006/table">
            <a:tbl>
              <a:tblPr/>
              <a:tblGrid>
                <a:gridCol w="6804025">
                  <a:extLst>
                    <a:ext uri="{9D8B030D-6E8A-4147-A177-3AD203B41FA5}">
                      <a16:colId xmlns:a16="http://schemas.microsoft.com/office/drawing/2014/main" val="20000"/>
                    </a:ext>
                  </a:extLst>
                </a:gridCol>
                <a:gridCol w="2339975">
                  <a:extLst>
                    <a:ext uri="{9D8B030D-6E8A-4147-A177-3AD203B41FA5}">
                      <a16:colId xmlns:a16="http://schemas.microsoft.com/office/drawing/2014/main" val="20001"/>
                    </a:ext>
                  </a:extLst>
                </a:gridCol>
              </a:tblGrid>
              <a:tr h="70111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000" b="1" i="0" u="none" strike="noStrike" cap="none" normalizeH="0" baseline="0" dirty="0">
                          <a:ln>
                            <a:noFill/>
                          </a:ln>
                          <a:solidFill>
                            <a:schemeClr val="tx1"/>
                          </a:solidFill>
                          <a:effectLst/>
                          <a:latin typeface="Arial" charset="0"/>
                        </a:rPr>
                        <a:t>Agentes selectivos</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000" b="1" i="0" u="none" strike="noStrike" cap="none" normalizeH="0" baseline="0">
                          <a:ln>
                            <a:noFill/>
                          </a:ln>
                          <a:solidFill>
                            <a:schemeClr val="tx1"/>
                          </a:solidFill>
                          <a:effectLst/>
                          <a:latin typeface="Arial" charset="0"/>
                        </a:rPr>
                        <a:t>Microorganismos afectados</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76208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0" u="none" strike="noStrike" cap="none" normalizeH="0" baseline="0">
                          <a:ln>
                            <a:noFill/>
                          </a:ln>
                          <a:solidFill>
                            <a:schemeClr val="tx1"/>
                          </a:solidFill>
                          <a:effectLst/>
                          <a:latin typeface="Arial" charset="0"/>
                        </a:rPr>
                        <a:t>SALES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Cloruro de litio, Telurito de potasio, Azida sódica</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tx1"/>
                          </a:solidFill>
                          <a:effectLst/>
                          <a:latin typeface="Arial" charset="0"/>
                        </a:rPr>
                        <a:t>Depende el tipo de sal</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76208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0" u="none" strike="noStrike" cap="none" normalizeH="0" baseline="0">
                          <a:ln>
                            <a:noFill/>
                          </a:ln>
                          <a:solidFill>
                            <a:schemeClr val="tx1"/>
                          </a:solidFill>
                          <a:effectLst/>
                          <a:latin typeface="Arial" charset="0"/>
                        </a:rPr>
                        <a:t>COLORANTES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0" u="none" strike="noStrike" cap="none" normalizeH="0" baseline="0">
                          <a:ln>
                            <a:noFill/>
                          </a:ln>
                          <a:solidFill>
                            <a:schemeClr val="tx1"/>
                          </a:solidFill>
                          <a:effectLst/>
                          <a:latin typeface="Arial" charset="0"/>
                        </a:rPr>
                        <a:t>Verde brillante, Cristal violeta</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_tradnl" sz="20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tx1"/>
                          </a:solidFill>
                          <a:effectLst/>
                          <a:latin typeface="Arial" charset="0"/>
                        </a:rPr>
                        <a:t>Gram positivas</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06691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0" u="none" strike="noStrike" cap="none" normalizeH="0" baseline="0">
                          <a:ln>
                            <a:noFill/>
                          </a:ln>
                          <a:solidFill>
                            <a:schemeClr val="tx1"/>
                          </a:solidFill>
                          <a:effectLst/>
                          <a:latin typeface="Arial" charset="0"/>
                        </a:rPr>
                        <a:t>AGENTES TENSIOACTIVOS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0" u="none" strike="noStrike" cap="none" normalizeH="0" baseline="0">
                          <a:ln>
                            <a:noFill/>
                          </a:ln>
                          <a:solidFill>
                            <a:schemeClr val="tx1"/>
                          </a:solidFill>
                          <a:effectLst/>
                          <a:latin typeface="Arial" charset="0"/>
                        </a:rPr>
                        <a:t>Sales biliares, Desoxicolato de sodio,</a:t>
                      </a:r>
                      <a:r>
                        <a:rPr kumimoji="0" lang="es-ES_tradnl" sz="2000" b="0" i="0" u="none" strike="noStrike" cap="none" normalizeH="0" baseline="0">
                          <a:ln>
                            <a:noFill/>
                          </a:ln>
                          <a:solidFill>
                            <a:schemeClr val="tx1"/>
                          </a:solidFill>
                          <a:effectLst/>
                          <a:latin typeface="Arial" charset="0"/>
                        </a:rPr>
                        <a:t> Bromuro de cetil trimetil amonio</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tx1"/>
                          </a:solidFill>
                          <a:effectLst/>
                          <a:latin typeface="Arial" charset="0"/>
                        </a:rPr>
                        <a:t>Generalmente Gram positivas</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76208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0" u="none" strike="noStrike" cap="none" normalizeH="0" baseline="0">
                          <a:ln>
                            <a:noFill/>
                          </a:ln>
                          <a:solidFill>
                            <a:schemeClr val="tx1"/>
                          </a:solidFill>
                          <a:effectLst/>
                          <a:latin typeface="Arial" charset="0"/>
                        </a:rPr>
                        <a:t>ANTIBIÓTICOS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Ampicilina, </a:t>
                      </a:r>
                      <a:r>
                        <a:rPr kumimoji="0" lang="es-ES_tradnl" sz="2000" b="1" i="0" u="none" strike="noStrike" cap="none" normalizeH="0" baseline="0">
                          <a:ln>
                            <a:noFill/>
                          </a:ln>
                          <a:solidFill>
                            <a:schemeClr val="tx1"/>
                          </a:solidFill>
                          <a:effectLst/>
                          <a:latin typeface="Arial" charset="0"/>
                        </a:rPr>
                        <a:t>Cloranfenicol</a:t>
                      </a:r>
                      <a:r>
                        <a:rPr kumimoji="0" lang="es-ES_tradnl" sz="2000" b="0" i="0" u="none" strike="noStrike" cap="none" normalizeH="0" baseline="0">
                          <a:ln>
                            <a:noFill/>
                          </a:ln>
                          <a:solidFill>
                            <a:schemeClr val="tx1"/>
                          </a:solidFill>
                          <a:effectLst/>
                          <a:latin typeface="Arial" charset="0"/>
                        </a:rPr>
                        <a:t>, Eritromicina, Fosfomicina</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Amplio espectro (AE)</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8743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Bacitracina, Novobiocina, Penicilina, Vancomicina</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Gram positivas</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8743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Ceftazidima, Colimicina, Polimixina</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Gram Negativas</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58743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0" u="none" strike="noStrike" cap="none" normalizeH="0" baseline="0">
                          <a:ln>
                            <a:noFill/>
                          </a:ln>
                          <a:solidFill>
                            <a:schemeClr val="tx1"/>
                          </a:solidFill>
                          <a:effectLst/>
                          <a:latin typeface="Arial" charset="0"/>
                        </a:rPr>
                        <a:t>Cicloheximida</a:t>
                      </a:r>
                      <a:r>
                        <a:rPr kumimoji="0" lang="es-ES_tradnl" sz="2000" b="0" i="0" u="none" strike="noStrike" cap="none" normalizeH="0" baseline="0">
                          <a:ln>
                            <a:noFill/>
                          </a:ln>
                          <a:solidFill>
                            <a:schemeClr val="tx1"/>
                          </a:solidFill>
                          <a:effectLst/>
                          <a:latin typeface="Arial" charset="0"/>
                        </a:rPr>
                        <a:t>, Natamicina, Pimaricina</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2000" b="0" i="0" u="none" strike="noStrike" cap="none" normalizeH="0" baseline="0">
                          <a:ln>
                            <a:noFill/>
                          </a:ln>
                          <a:solidFill>
                            <a:schemeClr val="tx1"/>
                          </a:solidFill>
                          <a:effectLst/>
                          <a:latin typeface="Arial" charset="0"/>
                        </a:rPr>
                        <a:t>Hongos</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8703" name="Rectangle 36"/>
          <p:cNvSpPr>
            <a:spLocks noChangeArrowheads="1"/>
          </p:cNvSpPr>
          <p:nvPr/>
        </p:nvSpPr>
        <p:spPr bwMode="ltGray">
          <a:xfrm>
            <a:off x="2303463" y="6262688"/>
            <a:ext cx="6589712" cy="304800"/>
          </a:xfrm>
          <a:prstGeom prst="rect">
            <a:avLst/>
          </a:prstGeom>
          <a:noFill/>
          <a:ln w="12700" cap="sq">
            <a:noFill/>
            <a:miter lim="800000"/>
            <a:headEnd type="none" w="sm" len="sm"/>
            <a:tailEnd type="none" w="sm" len="sm"/>
          </a:ln>
        </p:spPr>
        <p:txBody>
          <a:bodyPr wrap="none">
            <a:spAutoFit/>
          </a:bodyPr>
          <a:lstStyle/>
          <a:p>
            <a:pPr>
              <a:spcBef>
                <a:spcPct val="20000"/>
              </a:spcBef>
              <a:buSzPct val="85000"/>
            </a:pPr>
            <a:r>
              <a:rPr lang="es-ES_tradnl" altLang="en-US" sz="1400"/>
              <a:t>Adaptada</a:t>
            </a:r>
            <a:r>
              <a:rPr lang="es-ES_tradnl" altLang="en-US" sz="1400" i="1"/>
              <a:t> Mossel et al (2006) Microbiología de los alimentos. Ed. Acribia. España</a:t>
            </a:r>
          </a:p>
        </p:txBody>
      </p:sp>
      <p:sp>
        <p:nvSpPr>
          <p:cNvPr id="28704" name="1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US" altLang="en-US">
                <a:latin typeface="Arial" charset="0"/>
              </a:rPr>
              <a:t>MICROBIOLOGÍA GENERAL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1371600" y="333375"/>
            <a:ext cx="7772400" cy="641350"/>
          </a:xfrm>
        </p:spPr>
        <p:txBody>
          <a:bodyPr>
            <a:spAutoFit/>
          </a:bodyPr>
          <a:lstStyle/>
          <a:p>
            <a:pPr eaLnBrk="1" hangingPunct="1"/>
            <a:r>
              <a:rPr lang="es-ES" altLang="en-US" sz="3600" b="1"/>
              <a:t>MEDIOS DIFERENCIALES</a:t>
            </a:r>
          </a:p>
        </p:txBody>
      </p:sp>
      <p:sp>
        <p:nvSpPr>
          <p:cNvPr id="39939" name="Rectangle 3"/>
          <p:cNvSpPr>
            <a:spLocks noGrp="1" noChangeArrowheads="1"/>
          </p:cNvSpPr>
          <p:nvPr>
            <p:ph type="body" idx="4294967295"/>
          </p:nvPr>
        </p:nvSpPr>
        <p:spPr>
          <a:xfrm>
            <a:off x="500063" y="1000125"/>
            <a:ext cx="7772400" cy="4114800"/>
          </a:xfrm>
        </p:spPr>
        <p:txBody>
          <a:bodyPr>
            <a:normAutofit fontScale="85000" lnSpcReduction="20000"/>
          </a:bodyPr>
          <a:lstStyle/>
          <a:p>
            <a:pPr marL="274320" indent="-274320" eaLnBrk="1" fontAlgn="auto" hangingPunct="1">
              <a:lnSpc>
                <a:spcPct val="90000"/>
              </a:lnSpc>
              <a:spcAft>
                <a:spcPts val="0"/>
              </a:spcAft>
              <a:buFont typeface="Wingdings 2"/>
              <a:buChar char=""/>
              <a:defRPr/>
            </a:pPr>
            <a:r>
              <a:rPr lang="es-ES" sz="2800" dirty="0"/>
              <a:t>Tienen componentes que permiten diferenciar colonias de microorganismos específicos por su diferente comportamiento frente a este componente </a:t>
            </a:r>
          </a:p>
          <a:p>
            <a:pPr marL="274320" indent="-274320" eaLnBrk="1" fontAlgn="auto" hangingPunct="1">
              <a:lnSpc>
                <a:spcPct val="90000"/>
              </a:lnSpc>
              <a:spcAft>
                <a:spcPts val="0"/>
              </a:spcAft>
              <a:buFont typeface="Wingdings 2"/>
              <a:buChar char=""/>
              <a:defRPr/>
            </a:pPr>
            <a:endParaRPr lang="es-ES" sz="2800" dirty="0"/>
          </a:p>
          <a:p>
            <a:pPr marL="274320" indent="-274320" eaLnBrk="1" fontAlgn="auto" hangingPunct="1">
              <a:lnSpc>
                <a:spcPct val="90000"/>
              </a:lnSpc>
              <a:spcAft>
                <a:spcPts val="0"/>
              </a:spcAft>
              <a:buFontTx/>
              <a:buNone/>
              <a:defRPr/>
            </a:pPr>
            <a:r>
              <a:rPr lang="es-ES" sz="2800" dirty="0" err="1"/>
              <a:t>Ej</a:t>
            </a:r>
            <a:r>
              <a:rPr lang="es-ES" sz="2800" dirty="0"/>
              <a:t>:</a:t>
            </a:r>
          </a:p>
          <a:p>
            <a:pPr marL="274320" indent="-274320" eaLnBrk="1" fontAlgn="auto" hangingPunct="1">
              <a:lnSpc>
                <a:spcPct val="90000"/>
              </a:lnSpc>
              <a:spcAft>
                <a:spcPts val="0"/>
              </a:spcAft>
              <a:buFontTx/>
              <a:buChar char="-"/>
              <a:defRPr/>
            </a:pPr>
            <a:r>
              <a:rPr lang="es-ES" sz="2800" dirty="0"/>
              <a:t>Indicadores ácido-base</a:t>
            </a:r>
          </a:p>
          <a:p>
            <a:pPr marL="274320" indent="-274320" eaLnBrk="1" fontAlgn="auto" hangingPunct="1">
              <a:lnSpc>
                <a:spcPct val="90000"/>
              </a:lnSpc>
              <a:spcAft>
                <a:spcPts val="0"/>
              </a:spcAft>
              <a:buFontTx/>
              <a:buChar char="-"/>
              <a:defRPr/>
            </a:pPr>
            <a:r>
              <a:rPr lang="es-ES" sz="2800" dirty="0"/>
              <a:t>Colorantes</a:t>
            </a:r>
          </a:p>
          <a:p>
            <a:pPr marL="274320" indent="-274320" eaLnBrk="1" fontAlgn="auto" hangingPunct="1">
              <a:lnSpc>
                <a:spcPct val="90000"/>
              </a:lnSpc>
              <a:spcAft>
                <a:spcPts val="0"/>
              </a:spcAft>
              <a:buFontTx/>
              <a:buChar char="-"/>
              <a:defRPr/>
            </a:pPr>
            <a:r>
              <a:rPr lang="es-ES" sz="2800" dirty="0"/>
              <a:t>Campanas de Durham</a:t>
            </a:r>
          </a:p>
          <a:p>
            <a:pPr marL="274320" indent="-274320" eaLnBrk="1" fontAlgn="auto" hangingPunct="1">
              <a:lnSpc>
                <a:spcPct val="90000"/>
              </a:lnSpc>
              <a:spcAft>
                <a:spcPts val="0"/>
              </a:spcAft>
              <a:buFontTx/>
              <a:buChar char="-"/>
              <a:defRPr/>
            </a:pPr>
            <a:r>
              <a:rPr lang="es-ES" sz="2800" dirty="0"/>
              <a:t>Lecitina</a:t>
            </a:r>
          </a:p>
          <a:p>
            <a:pPr marL="274320" indent="-274320" eaLnBrk="1" fontAlgn="auto" hangingPunct="1">
              <a:lnSpc>
                <a:spcPct val="90000"/>
              </a:lnSpc>
              <a:spcAft>
                <a:spcPts val="0"/>
              </a:spcAft>
              <a:buFontTx/>
              <a:buChar char="-"/>
              <a:defRPr/>
            </a:pPr>
            <a:r>
              <a:rPr lang="es-ES" sz="2800" dirty="0"/>
              <a:t>Indicadores de H</a:t>
            </a:r>
            <a:r>
              <a:rPr lang="es-ES" sz="2800" baseline="-25000" dirty="0"/>
              <a:t>2</a:t>
            </a:r>
            <a:r>
              <a:rPr lang="es-ES" sz="2800" dirty="0"/>
              <a:t>S</a:t>
            </a:r>
          </a:p>
          <a:p>
            <a:pPr marL="274320" indent="-274320" eaLnBrk="1" fontAlgn="auto" hangingPunct="1">
              <a:lnSpc>
                <a:spcPct val="90000"/>
              </a:lnSpc>
              <a:spcAft>
                <a:spcPts val="0"/>
              </a:spcAft>
              <a:buFontTx/>
              <a:buChar char="-"/>
              <a:defRPr/>
            </a:pPr>
            <a:r>
              <a:rPr lang="es-ES" sz="2800" dirty="0"/>
              <a:t>Reacción de yema de huevo</a:t>
            </a:r>
          </a:p>
          <a:p>
            <a:pPr marL="274320" indent="-274320" eaLnBrk="1" fontAlgn="auto" hangingPunct="1">
              <a:lnSpc>
                <a:spcPct val="90000"/>
              </a:lnSpc>
              <a:spcAft>
                <a:spcPts val="0"/>
              </a:spcAft>
              <a:buFontTx/>
              <a:buChar char="-"/>
              <a:defRPr/>
            </a:pPr>
            <a:r>
              <a:rPr lang="es-ES" sz="2800" dirty="0"/>
              <a:t>Hemólisis</a:t>
            </a:r>
          </a:p>
          <a:p>
            <a:pPr marL="274320" indent="-274320" eaLnBrk="1" fontAlgn="auto" hangingPunct="1">
              <a:lnSpc>
                <a:spcPct val="90000"/>
              </a:lnSpc>
              <a:spcAft>
                <a:spcPts val="0"/>
              </a:spcAft>
              <a:buFontTx/>
              <a:buChar char="-"/>
              <a:defRPr/>
            </a:pPr>
            <a:endParaRPr lang="es-ES" sz="2800" dirty="0"/>
          </a:p>
        </p:txBody>
      </p:sp>
      <p:pic>
        <p:nvPicPr>
          <p:cNvPr id="30724" name="Picture 4" descr="260"/>
          <p:cNvPicPr>
            <a:picLocks noChangeAspect="1" noChangeArrowheads="1"/>
          </p:cNvPicPr>
          <p:nvPr/>
        </p:nvPicPr>
        <p:blipFill>
          <a:blip r:embed="rId3" cstate="print"/>
          <a:srcRect/>
          <a:stretch>
            <a:fillRect/>
          </a:stretch>
        </p:blipFill>
        <p:spPr bwMode="auto">
          <a:xfrm>
            <a:off x="6300788" y="4941888"/>
            <a:ext cx="1943100" cy="1350962"/>
          </a:xfrm>
          <a:prstGeom prst="rect">
            <a:avLst/>
          </a:prstGeom>
          <a:noFill/>
          <a:ln w="9525">
            <a:noFill/>
            <a:miter lim="800000"/>
            <a:headEnd/>
            <a:tailEnd/>
          </a:ln>
        </p:spPr>
      </p:pic>
      <p:pic>
        <p:nvPicPr>
          <p:cNvPr id="30725" name="Picture 5" descr="PR026906"/>
          <p:cNvPicPr>
            <a:picLocks noChangeAspect="1" noChangeArrowheads="1"/>
          </p:cNvPicPr>
          <p:nvPr/>
        </p:nvPicPr>
        <p:blipFill>
          <a:blip r:embed="rId4" cstate="print"/>
          <a:srcRect/>
          <a:stretch>
            <a:fillRect/>
          </a:stretch>
        </p:blipFill>
        <p:spPr bwMode="auto">
          <a:xfrm>
            <a:off x="6300788" y="2997200"/>
            <a:ext cx="1871662" cy="1666875"/>
          </a:xfrm>
          <a:prstGeom prst="rect">
            <a:avLst/>
          </a:prstGeom>
          <a:noFill/>
          <a:ln w="9525">
            <a:noFill/>
            <a:miter lim="800000"/>
            <a:headEnd/>
            <a:tailEnd/>
          </a:ln>
        </p:spPr>
      </p:pic>
      <p:sp>
        <p:nvSpPr>
          <p:cNvPr id="30726" name="1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US" altLang="en-US">
                <a:latin typeface="Arial" charset="0"/>
              </a:rPr>
              <a:t>MICROBIOLOGÍA GENERAL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7"/>
          <p:cNvSpPr txBox="1">
            <a:spLocks noChangeArrowheads="1"/>
          </p:cNvSpPr>
          <p:nvPr/>
        </p:nvSpPr>
        <p:spPr bwMode="auto">
          <a:xfrm>
            <a:off x="0" y="1052513"/>
            <a:ext cx="1908175" cy="1004887"/>
          </a:xfrm>
          <a:prstGeom prst="rect">
            <a:avLst/>
          </a:prstGeom>
          <a:noFill/>
          <a:ln w="9525">
            <a:noFill/>
            <a:miter lim="800000"/>
            <a:headEnd/>
            <a:tailEnd/>
          </a:ln>
        </p:spPr>
        <p:txBody>
          <a:bodyPr>
            <a:spAutoFit/>
          </a:bodyPr>
          <a:lstStyle/>
          <a:p>
            <a:pPr algn="ctr" eaLnBrk="1" hangingPunct="1">
              <a:spcBef>
                <a:spcPct val="50000"/>
              </a:spcBef>
            </a:pPr>
            <a:r>
              <a:rPr lang="es-AR" altLang="en-US" sz="2400" b="1"/>
              <a:t>Indicadores </a:t>
            </a:r>
          </a:p>
          <a:p>
            <a:pPr algn="ctr" eaLnBrk="1" hangingPunct="1">
              <a:spcBef>
                <a:spcPct val="50000"/>
              </a:spcBef>
            </a:pPr>
            <a:r>
              <a:rPr lang="es-AR" altLang="en-US" sz="2400" b="1"/>
              <a:t>de pH</a:t>
            </a:r>
          </a:p>
        </p:txBody>
      </p:sp>
      <p:grpSp>
        <p:nvGrpSpPr>
          <p:cNvPr id="32771" name="Group 3"/>
          <p:cNvGrpSpPr>
            <a:grpSpLocks/>
          </p:cNvGrpSpPr>
          <p:nvPr/>
        </p:nvGrpSpPr>
        <p:grpSpPr bwMode="auto">
          <a:xfrm>
            <a:off x="1979613" y="0"/>
            <a:ext cx="7164387" cy="6858000"/>
            <a:chOff x="1247" y="0"/>
            <a:chExt cx="4513" cy="4320"/>
          </a:xfrm>
        </p:grpSpPr>
        <p:grpSp>
          <p:nvGrpSpPr>
            <p:cNvPr id="32774" name="Group 2"/>
            <p:cNvGrpSpPr>
              <a:grpSpLocks/>
            </p:cNvGrpSpPr>
            <p:nvPr/>
          </p:nvGrpSpPr>
          <p:grpSpPr bwMode="auto">
            <a:xfrm>
              <a:off x="1247" y="0"/>
              <a:ext cx="4513" cy="4320"/>
              <a:chOff x="1020" y="0"/>
              <a:chExt cx="4740" cy="4228"/>
            </a:xfrm>
          </p:grpSpPr>
          <p:pic>
            <p:nvPicPr>
              <p:cNvPr id="32777" name="Picture 3"/>
              <p:cNvPicPr>
                <a:picLocks noChangeAspect="1" noChangeArrowheads="1"/>
              </p:cNvPicPr>
              <p:nvPr/>
            </p:nvPicPr>
            <p:blipFill>
              <a:blip r:embed="rId3" cstate="print"/>
              <a:srcRect/>
              <a:stretch>
                <a:fillRect/>
              </a:stretch>
            </p:blipFill>
            <p:spPr bwMode="auto">
              <a:xfrm>
                <a:off x="1020" y="0"/>
                <a:ext cx="4740" cy="4228"/>
              </a:xfrm>
              <a:prstGeom prst="rect">
                <a:avLst/>
              </a:prstGeom>
              <a:noFill/>
              <a:ln w="63500">
                <a:solidFill>
                  <a:srgbClr val="FF0000"/>
                </a:solidFill>
                <a:miter lim="800000"/>
                <a:headEnd/>
                <a:tailEnd/>
              </a:ln>
            </p:spPr>
          </p:pic>
          <p:sp>
            <p:nvSpPr>
              <p:cNvPr id="32778" name="Line 4"/>
              <p:cNvSpPr>
                <a:spLocks noChangeShapeType="1"/>
              </p:cNvSpPr>
              <p:nvPr/>
            </p:nvSpPr>
            <p:spPr bwMode="auto">
              <a:xfrm>
                <a:off x="1202" y="1207"/>
                <a:ext cx="862" cy="0"/>
              </a:xfrm>
              <a:prstGeom prst="line">
                <a:avLst/>
              </a:prstGeom>
              <a:noFill/>
              <a:ln w="38100">
                <a:solidFill>
                  <a:srgbClr val="000080"/>
                </a:solidFill>
                <a:round/>
                <a:headEnd/>
                <a:tailEnd/>
              </a:ln>
            </p:spPr>
            <p:txBody>
              <a:bodyPr/>
              <a:lstStyle/>
              <a:p>
                <a:endParaRPr lang="es-AR"/>
              </a:p>
            </p:txBody>
          </p:sp>
          <p:sp>
            <p:nvSpPr>
              <p:cNvPr id="32779" name="Line 5"/>
              <p:cNvSpPr>
                <a:spLocks noChangeShapeType="1"/>
              </p:cNvSpPr>
              <p:nvPr/>
            </p:nvSpPr>
            <p:spPr bwMode="auto">
              <a:xfrm>
                <a:off x="1202" y="1616"/>
                <a:ext cx="862" cy="0"/>
              </a:xfrm>
              <a:prstGeom prst="line">
                <a:avLst/>
              </a:prstGeom>
              <a:noFill/>
              <a:ln w="38100">
                <a:solidFill>
                  <a:srgbClr val="FF0000"/>
                </a:solidFill>
                <a:round/>
                <a:headEnd/>
                <a:tailEnd/>
              </a:ln>
            </p:spPr>
            <p:txBody>
              <a:bodyPr/>
              <a:lstStyle/>
              <a:p>
                <a:endParaRPr lang="es-AR"/>
              </a:p>
            </p:txBody>
          </p:sp>
          <p:sp>
            <p:nvSpPr>
              <p:cNvPr id="32780" name="Line 6"/>
              <p:cNvSpPr>
                <a:spLocks noChangeShapeType="1"/>
              </p:cNvSpPr>
              <p:nvPr/>
            </p:nvSpPr>
            <p:spPr bwMode="auto">
              <a:xfrm>
                <a:off x="1111" y="2886"/>
                <a:ext cx="862" cy="0"/>
              </a:xfrm>
              <a:prstGeom prst="line">
                <a:avLst/>
              </a:prstGeom>
              <a:noFill/>
              <a:ln w="38100">
                <a:solidFill>
                  <a:srgbClr val="FF0000"/>
                </a:solidFill>
                <a:round/>
                <a:headEnd/>
                <a:tailEnd/>
              </a:ln>
            </p:spPr>
            <p:txBody>
              <a:bodyPr/>
              <a:lstStyle/>
              <a:p>
                <a:endParaRPr lang="es-AR"/>
              </a:p>
            </p:txBody>
          </p:sp>
        </p:grpSp>
        <p:sp>
          <p:nvSpPr>
            <p:cNvPr id="32775" name="Line 9"/>
            <p:cNvSpPr>
              <a:spLocks noChangeShapeType="1"/>
            </p:cNvSpPr>
            <p:nvPr/>
          </p:nvSpPr>
          <p:spPr bwMode="ltGray">
            <a:xfrm>
              <a:off x="1383" y="3521"/>
              <a:ext cx="544" cy="0"/>
            </a:xfrm>
            <a:prstGeom prst="line">
              <a:avLst/>
            </a:prstGeom>
            <a:noFill/>
            <a:ln w="38100" cap="sq">
              <a:solidFill>
                <a:srgbClr val="000080"/>
              </a:solidFill>
              <a:round/>
              <a:headEnd/>
              <a:tailEnd/>
            </a:ln>
          </p:spPr>
          <p:txBody>
            <a:bodyPr>
              <a:spAutoFit/>
            </a:bodyPr>
            <a:lstStyle/>
            <a:p>
              <a:endParaRPr lang="es-AR"/>
            </a:p>
          </p:txBody>
        </p:sp>
        <p:sp>
          <p:nvSpPr>
            <p:cNvPr id="32776" name="Line 10"/>
            <p:cNvSpPr>
              <a:spLocks noChangeShapeType="1"/>
            </p:cNvSpPr>
            <p:nvPr/>
          </p:nvSpPr>
          <p:spPr bwMode="ltGray">
            <a:xfrm>
              <a:off x="1383" y="3929"/>
              <a:ext cx="544" cy="0"/>
            </a:xfrm>
            <a:prstGeom prst="line">
              <a:avLst/>
            </a:prstGeom>
            <a:noFill/>
            <a:ln w="38100" cap="sq">
              <a:solidFill>
                <a:srgbClr val="000080"/>
              </a:solidFill>
              <a:round/>
              <a:headEnd/>
              <a:tailEnd/>
            </a:ln>
          </p:spPr>
          <p:txBody>
            <a:bodyPr>
              <a:spAutoFit/>
            </a:bodyPr>
            <a:lstStyle/>
            <a:p>
              <a:endParaRPr lang="es-AR"/>
            </a:p>
          </p:txBody>
        </p:sp>
      </p:grpSp>
      <p:sp>
        <p:nvSpPr>
          <p:cNvPr id="32772" name="Rectangle 12"/>
          <p:cNvSpPr>
            <a:spLocks noChangeArrowheads="1"/>
          </p:cNvSpPr>
          <p:nvPr/>
        </p:nvSpPr>
        <p:spPr bwMode="ltGray">
          <a:xfrm>
            <a:off x="0" y="4806950"/>
            <a:ext cx="1908175" cy="2006600"/>
          </a:xfrm>
          <a:prstGeom prst="rect">
            <a:avLst/>
          </a:prstGeom>
          <a:noFill/>
          <a:ln w="12700" cap="sq">
            <a:noFill/>
            <a:miter lim="800000"/>
            <a:headEnd type="none" w="sm" len="sm"/>
            <a:tailEnd type="none" w="sm" len="sm"/>
          </a:ln>
        </p:spPr>
        <p:txBody>
          <a:bodyPr>
            <a:spAutoFit/>
          </a:bodyPr>
          <a:lstStyle/>
          <a:p>
            <a:pPr eaLnBrk="1" hangingPunct="1"/>
            <a:r>
              <a:rPr lang="es-ES_tradnl" altLang="en-US" sz="1400"/>
              <a:t>Adaptada</a:t>
            </a:r>
            <a:r>
              <a:rPr lang="es-ES_tradnl" altLang="en-US" sz="1400" i="1"/>
              <a:t> MacFaddin (2004). Pruebas bioquímicas para la identificación de bacterias de importancia clínica.  Ed. Médica Panamericana. Argentina.</a:t>
            </a:r>
          </a:p>
        </p:txBody>
      </p:sp>
      <p:sp>
        <p:nvSpPr>
          <p:cNvPr id="32773" name="1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US" altLang="en-US">
                <a:latin typeface="Arial" charset="0"/>
              </a:rPr>
              <a:t>MICROBIOLOGÍA GENERAL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3 Marcador de número de diapositiva"/>
          <p:cNvSpPr txBox="1">
            <a:spLocks noGrp="1"/>
          </p:cNvSpPr>
          <p:nvPr/>
        </p:nvSpPr>
        <p:spPr bwMode="auto">
          <a:xfrm>
            <a:off x="6580188" y="6313488"/>
            <a:ext cx="1905000" cy="457200"/>
          </a:xfrm>
          <a:prstGeom prst="rect">
            <a:avLst/>
          </a:prstGeom>
          <a:noFill/>
          <a:ln w="9525">
            <a:noFill/>
            <a:miter lim="800000"/>
            <a:headEnd/>
            <a:tailEnd/>
          </a:ln>
        </p:spPr>
        <p:txBody>
          <a:bodyPr anchor="b"/>
          <a:lstStyle/>
          <a:p>
            <a:pPr algn="r" eaLnBrk="1" hangingPunct="1"/>
            <a:fld id="{95322F2D-F47B-43DB-A4AD-85FDACDE2FCA}" type="slidenum">
              <a:rPr lang="es-ES" altLang="en-US" sz="1400">
                <a:latin typeface="Georgia" pitchFamily="18" charset="0"/>
              </a:rPr>
              <a:pPr algn="r" eaLnBrk="1" hangingPunct="1"/>
              <a:t>16</a:t>
            </a:fld>
            <a:endParaRPr lang="es-ES" altLang="en-US" sz="1400">
              <a:latin typeface="Georgia" pitchFamily="18" charset="0"/>
            </a:endParaRPr>
          </a:p>
        </p:txBody>
      </p:sp>
      <p:grpSp>
        <p:nvGrpSpPr>
          <p:cNvPr id="34819" name="Group 2"/>
          <p:cNvGrpSpPr>
            <a:grpSpLocks/>
          </p:cNvGrpSpPr>
          <p:nvPr/>
        </p:nvGrpSpPr>
        <p:grpSpPr bwMode="auto">
          <a:xfrm>
            <a:off x="0" y="525463"/>
            <a:ext cx="9144000" cy="5208587"/>
            <a:chOff x="0" y="663"/>
            <a:chExt cx="5760" cy="3281"/>
          </a:xfrm>
        </p:grpSpPr>
        <p:graphicFrame>
          <p:nvGraphicFramePr>
            <p:cNvPr id="34821" name="Object 3">
              <a:hlinkClick r:id="" action="ppaction://noaction"/>
            </p:cNvPr>
            <p:cNvGraphicFramePr>
              <a:graphicFrameLocks noChangeAspect="1"/>
            </p:cNvGraphicFramePr>
            <p:nvPr/>
          </p:nvGraphicFramePr>
          <p:xfrm>
            <a:off x="0" y="663"/>
            <a:ext cx="5760" cy="3281"/>
          </p:xfrm>
          <a:graphic>
            <a:graphicData uri="http://schemas.openxmlformats.org/presentationml/2006/ole">
              <mc:AlternateContent xmlns:mc="http://schemas.openxmlformats.org/markup-compatibility/2006">
                <mc:Choice xmlns:v="urn:schemas-microsoft-com:vml" Requires="v">
                  <p:oleObj spid="_x0000_s34821" name="Imagen de mapa de bits" r:id="rId3" imgW="6687483" imgH="3809524" progId="Paint.Picture">
                    <p:embed/>
                  </p:oleObj>
                </mc:Choice>
                <mc:Fallback>
                  <p:oleObj name="Imagen de mapa de bits" r:id="rId3" imgW="6687483" imgH="3809524"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63"/>
                          <a:ext cx="5760" cy="3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2" name="Text Box 4"/>
            <p:cNvSpPr txBox="1">
              <a:spLocks noChangeArrowheads="1"/>
            </p:cNvSpPr>
            <p:nvPr/>
          </p:nvSpPr>
          <p:spPr bwMode="auto">
            <a:xfrm>
              <a:off x="1565" y="1071"/>
              <a:ext cx="3220" cy="288"/>
            </a:xfrm>
            <a:prstGeom prst="rect">
              <a:avLst/>
            </a:prstGeom>
            <a:solidFill>
              <a:srgbClr val="333399"/>
            </a:solidFill>
            <a:ln w="9525">
              <a:noFill/>
              <a:miter lim="800000"/>
              <a:headEnd/>
              <a:tailEnd/>
            </a:ln>
          </p:spPr>
          <p:txBody>
            <a:bodyPr>
              <a:spAutoFit/>
            </a:bodyPr>
            <a:lstStyle/>
            <a:p>
              <a:pPr eaLnBrk="1" hangingPunct="1">
                <a:spcBef>
                  <a:spcPct val="50000"/>
                </a:spcBef>
              </a:pPr>
              <a:r>
                <a:rPr lang="es-AR" altLang="en-US" sz="2400" b="1">
                  <a:solidFill>
                    <a:srgbClr val="FFFF00"/>
                  </a:solidFill>
                  <a:cs typeface="Arial" charset="0"/>
                </a:rPr>
                <a:t>Sustrato enzimático cromogénico</a:t>
              </a:r>
            </a:p>
          </p:txBody>
        </p:sp>
      </p:grpSp>
      <p:sp>
        <p:nvSpPr>
          <p:cNvPr id="34820" name="6 Marcador de pie de página"/>
          <p:cNvSpPr>
            <a:spLocks noGrp="1"/>
          </p:cNvSpPr>
          <p:nvPr>
            <p:ph type="ftr" sz="quarter" idx="11"/>
          </p:nvPr>
        </p:nvSpPr>
        <p:spPr bwMode="auto">
          <a:xfrm>
            <a:off x="3124200" y="6381750"/>
            <a:ext cx="2895600" cy="476250"/>
          </a:xfrm>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0" y="260350"/>
            <a:ext cx="6551613" cy="519113"/>
          </a:xfrm>
        </p:spPr>
        <p:txBody>
          <a:bodyPr>
            <a:spAutoFit/>
          </a:bodyPr>
          <a:lstStyle/>
          <a:p>
            <a:pPr eaLnBrk="1" hangingPunct="1"/>
            <a:r>
              <a:rPr lang="es-MX" altLang="en-US" sz="2800" b="1">
                <a:solidFill>
                  <a:schemeClr val="tx1"/>
                </a:solidFill>
              </a:rPr>
              <a:t>Sustratos Cromogénicos</a:t>
            </a:r>
          </a:p>
        </p:txBody>
      </p:sp>
      <p:sp>
        <p:nvSpPr>
          <p:cNvPr id="36867" name="Text Box 3"/>
          <p:cNvSpPr txBox="1">
            <a:spLocks noChangeArrowheads="1"/>
          </p:cNvSpPr>
          <p:nvPr/>
        </p:nvSpPr>
        <p:spPr bwMode="auto">
          <a:xfrm>
            <a:off x="1258888" y="5229225"/>
            <a:ext cx="7056437" cy="457200"/>
          </a:xfrm>
          <a:prstGeom prst="rect">
            <a:avLst/>
          </a:prstGeom>
          <a:noFill/>
          <a:ln w="9525">
            <a:noFill/>
            <a:miter lim="800000"/>
            <a:headEnd/>
            <a:tailEnd/>
          </a:ln>
        </p:spPr>
        <p:txBody>
          <a:bodyPr>
            <a:spAutoFit/>
          </a:bodyPr>
          <a:lstStyle/>
          <a:p>
            <a:pPr algn="ctr" eaLnBrk="1" hangingPunct="1"/>
            <a:endParaRPr lang="es-AR" altLang="en-US" sz="2400">
              <a:latin typeface="Times New Roman" pitchFamily="18" charset="0"/>
            </a:endParaRPr>
          </a:p>
        </p:txBody>
      </p:sp>
      <p:sp>
        <p:nvSpPr>
          <p:cNvPr id="36868" name="Rectangle 4"/>
          <p:cNvSpPr>
            <a:spLocks noChangeArrowheads="1"/>
          </p:cNvSpPr>
          <p:nvPr/>
        </p:nvSpPr>
        <p:spPr bwMode="auto">
          <a:xfrm>
            <a:off x="1258888" y="5538788"/>
            <a:ext cx="7200900" cy="244475"/>
          </a:xfrm>
          <a:prstGeom prst="rect">
            <a:avLst/>
          </a:prstGeom>
          <a:noFill/>
          <a:ln w="9525">
            <a:noFill/>
            <a:miter lim="800000"/>
            <a:headEnd/>
            <a:tailEnd/>
          </a:ln>
        </p:spPr>
        <p:txBody>
          <a:bodyPr anchor="ctr">
            <a:spAutoFit/>
          </a:bodyPr>
          <a:lstStyle/>
          <a:p>
            <a:pPr eaLnBrk="1" hangingPunct="1">
              <a:tabLst>
                <a:tab pos="457200" algn="l"/>
              </a:tabLst>
            </a:pPr>
            <a:endParaRPr lang="es-AR" altLang="en-US" sz="1000" b="1"/>
          </a:p>
        </p:txBody>
      </p:sp>
      <p:graphicFrame>
        <p:nvGraphicFramePr>
          <p:cNvPr id="168998" name="Group 38"/>
          <p:cNvGraphicFramePr>
            <a:graphicFrameLocks noGrp="1"/>
          </p:cNvGraphicFramePr>
          <p:nvPr/>
        </p:nvGraphicFramePr>
        <p:xfrm>
          <a:off x="0" y="857250"/>
          <a:ext cx="9144000" cy="4611721"/>
        </p:xfrm>
        <a:graphic>
          <a:graphicData uri="http://schemas.openxmlformats.org/drawingml/2006/table">
            <a:tbl>
              <a:tblPr/>
              <a:tblGrid>
                <a:gridCol w="210185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47015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33635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Microorganismo</a:t>
                      </a:r>
                      <a:endParaRPr kumimoji="0" lang="es-MX" sz="1600" b="1" i="0" u="none" strike="noStrike" cap="none" normalizeH="0" baseline="0">
                        <a:ln>
                          <a:noFill/>
                        </a:ln>
                        <a:solidFill>
                          <a:schemeClr val="tx1"/>
                        </a:solidFill>
                        <a:effectLst/>
                        <a:latin typeface="Arial" charset="0"/>
                      </a:endParaRPr>
                    </a:p>
                  </a:txBody>
                  <a:tcPr marT="45693" marB="456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Sustrato</a:t>
                      </a:r>
                      <a:r>
                        <a:rPr kumimoji="0" lang="es-MX" sz="1600" b="1" i="0" u="none" strike="noStrike" cap="none" normalizeH="0" baseline="0">
                          <a:ln>
                            <a:noFill/>
                          </a:ln>
                          <a:solidFill>
                            <a:schemeClr val="tx1"/>
                          </a:solidFill>
                          <a:effectLst/>
                          <a:latin typeface="Arial" charset="0"/>
                        </a:rPr>
                        <a:t> </a:t>
                      </a:r>
                    </a:p>
                  </a:txBody>
                  <a:tcPr marT="45693" marB="456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Cromógeno</a:t>
                      </a:r>
                      <a:r>
                        <a:rPr kumimoji="0" lang="es-MX" sz="1600" b="1" i="0" u="none" strike="noStrike" cap="none" normalizeH="0" baseline="0">
                          <a:ln>
                            <a:noFill/>
                          </a:ln>
                          <a:solidFill>
                            <a:schemeClr val="tx1"/>
                          </a:solidFill>
                          <a:effectLst/>
                          <a:latin typeface="Arial" charset="0"/>
                        </a:rPr>
                        <a:t> </a:t>
                      </a:r>
                    </a:p>
                  </a:txBody>
                  <a:tcPr marT="45693" marB="456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Color</a:t>
                      </a:r>
                      <a:r>
                        <a:rPr kumimoji="0" lang="es-MX" sz="1600" b="1" i="0" u="none" strike="noStrike" cap="none" normalizeH="0" baseline="0">
                          <a:ln>
                            <a:noFill/>
                          </a:ln>
                          <a:solidFill>
                            <a:schemeClr val="tx1"/>
                          </a:solidFill>
                          <a:effectLst/>
                          <a:latin typeface="Arial" charset="0"/>
                        </a:rPr>
                        <a:t> </a:t>
                      </a:r>
                    </a:p>
                  </a:txBody>
                  <a:tcPr marT="45693" marB="456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2043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sng" strike="noStrike" cap="none" normalizeH="0" baseline="0">
                          <a:ln>
                            <a:noFill/>
                          </a:ln>
                          <a:solidFill>
                            <a:schemeClr val="tx1"/>
                          </a:solidFill>
                          <a:effectLst/>
                          <a:latin typeface="Arial" charset="0"/>
                        </a:rPr>
                        <a:t>Coliformes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β-D-Galactosidasa</a:t>
                      </a:r>
                      <a:endParaRPr kumimoji="0" lang="es-MX" sz="1600" b="1" i="0" u="none" strike="noStrike" cap="none" normalizeH="0" baseline="0">
                        <a:ln>
                          <a:noFill/>
                        </a:ln>
                        <a:solidFill>
                          <a:schemeClr val="tx1"/>
                        </a:solidFill>
                        <a:effectLst/>
                        <a:latin typeface="Arial" charset="0"/>
                      </a:endParaRPr>
                    </a:p>
                  </a:txBody>
                  <a:tcPr marT="45693" marB="456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ONPG/PNPG (1)        X-GAL (2)</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Salmon GAL (3)</a:t>
                      </a:r>
                      <a:endParaRPr kumimoji="0" lang="es-MX" sz="1600" b="1" i="0" u="none" strike="noStrike" cap="none" normalizeH="0" baseline="0">
                        <a:ln>
                          <a:noFill/>
                        </a:ln>
                        <a:solidFill>
                          <a:schemeClr val="tx1"/>
                        </a:solidFill>
                        <a:effectLst/>
                        <a:latin typeface="Arial" charset="0"/>
                      </a:endParaRPr>
                    </a:p>
                  </a:txBody>
                  <a:tcPr marT="45693" marB="456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o/p-Nitro Fenol</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Indoxil</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Salmon</a:t>
                      </a:r>
                      <a:endParaRPr kumimoji="0" lang="es-MX" sz="1600" b="1" i="0" u="none" strike="noStrike" cap="none" normalizeH="0" baseline="0">
                        <a:ln>
                          <a:noFill/>
                        </a:ln>
                        <a:solidFill>
                          <a:schemeClr val="tx1"/>
                        </a:solidFill>
                        <a:effectLst/>
                        <a:latin typeface="Arial" charset="0"/>
                      </a:endParaRPr>
                    </a:p>
                  </a:txBody>
                  <a:tcPr marT="45693" marB="456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Amarillo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Azul</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Salmon</a:t>
                      </a:r>
                      <a:endParaRPr kumimoji="0" lang="es-MX" sz="1600" b="1" i="0" u="none" strike="noStrike" cap="none" normalizeH="0" baseline="0">
                        <a:ln>
                          <a:noFill/>
                        </a:ln>
                        <a:solidFill>
                          <a:schemeClr val="tx1"/>
                        </a:solidFill>
                        <a:effectLst/>
                        <a:latin typeface="Arial" charset="0"/>
                      </a:endParaRPr>
                    </a:p>
                  </a:txBody>
                  <a:tcPr marT="45693" marB="456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9085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1" u="sng" strike="noStrike" cap="none" normalizeH="0" baseline="0">
                          <a:ln>
                            <a:noFill/>
                          </a:ln>
                          <a:solidFill>
                            <a:schemeClr val="tx1"/>
                          </a:solidFill>
                          <a:effectLst/>
                          <a:latin typeface="Arial" charset="0"/>
                        </a:rPr>
                        <a:t>Escherichia coli</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β-D-Glucuronidasa</a:t>
                      </a:r>
                      <a:endParaRPr kumimoji="0" lang="es-MX" sz="1600" b="1" i="0" u="none" strike="noStrike" cap="none" normalizeH="0" baseline="0">
                        <a:ln>
                          <a:noFill/>
                        </a:ln>
                        <a:solidFill>
                          <a:schemeClr val="tx1"/>
                        </a:solidFill>
                        <a:effectLst/>
                        <a:latin typeface="Arial" charset="0"/>
                      </a:endParaRPr>
                    </a:p>
                  </a:txBody>
                  <a:tcPr marT="45693" marB="456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PNPG (4)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PHEG (5)</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MUG (6)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X-GLU (7)</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IBDG (8)</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Salmon Glu (9)</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Magenta Glu (10)</a:t>
                      </a:r>
                      <a:endParaRPr kumimoji="0" lang="es-MX" sz="1600" b="1" i="0" u="none" strike="noStrike" cap="none" normalizeH="0" baseline="0">
                        <a:ln>
                          <a:noFill/>
                        </a:ln>
                        <a:solidFill>
                          <a:schemeClr val="tx1"/>
                        </a:solidFill>
                        <a:effectLst/>
                        <a:latin typeface="Arial" charset="0"/>
                      </a:endParaRPr>
                    </a:p>
                  </a:txBody>
                  <a:tcPr marT="45693" marB="456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p-Nitro Fenol</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Fenolftaleina</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4-Metil Umbeliferona</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Indoxil</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Indigo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Salmon</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Magenta</a:t>
                      </a:r>
                      <a:endParaRPr kumimoji="0" lang="es-MX" sz="1600" b="1" i="0" u="none" strike="noStrike" cap="none" normalizeH="0" baseline="0">
                        <a:ln>
                          <a:noFill/>
                        </a:ln>
                        <a:solidFill>
                          <a:schemeClr val="tx1"/>
                        </a:solidFill>
                        <a:effectLst/>
                        <a:latin typeface="Arial" charset="0"/>
                      </a:endParaRPr>
                    </a:p>
                  </a:txBody>
                  <a:tcPr marT="45693" marB="456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Amarillo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Rojo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Fluorescencia UV</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Azul</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Azul</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Rosa</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Rojo</a:t>
                      </a:r>
                      <a:endParaRPr kumimoji="0" lang="es-MX" sz="1600" b="1" i="0" u="none" strike="noStrike" cap="none" normalizeH="0" baseline="0">
                        <a:ln>
                          <a:noFill/>
                        </a:ln>
                        <a:solidFill>
                          <a:schemeClr val="tx1"/>
                        </a:solidFill>
                        <a:effectLst/>
                        <a:latin typeface="Arial" charset="0"/>
                      </a:endParaRPr>
                    </a:p>
                  </a:txBody>
                  <a:tcPr marT="45693" marB="456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621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sng" strike="noStrike" cap="none" normalizeH="0" baseline="0">
                          <a:ln>
                            <a:noFill/>
                          </a:ln>
                          <a:solidFill>
                            <a:schemeClr val="tx1"/>
                          </a:solidFill>
                          <a:effectLst/>
                          <a:latin typeface="Arial" charset="0"/>
                        </a:rPr>
                        <a:t>Enterococos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β-D-Glucosidasa</a:t>
                      </a:r>
                      <a:r>
                        <a:rPr kumimoji="0" lang="es-MX" sz="1600" b="1" i="0" u="none" strike="noStrike" cap="none" normalizeH="0" baseline="0">
                          <a:ln>
                            <a:noFill/>
                          </a:ln>
                          <a:solidFill>
                            <a:schemeClr val="tx1"/>
                          </a:solidFill>
                          <a:effectLst/>
                          <a:latin typeface="Arial" charset="0"/>
                        </a:rPr>
                        <a:t> </a:t>
                      </a:r>
                    </a:p>
                  </a:txBody>
                  <a:tcPr marT="45693" marB="456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MUD (11)</a:t>
                      </a:r>
                      <a:r>
                        <a:rPr kumimoji="0" lang="es-MX" sz="1600" b="1" i="0" u="none" strike="noStrike" cap="none" normalizeH="0" baseline="0">
                          <a:ln>
                            <a:noFill/>
                          </a:ln>
                          <a:solidFill>
                            <a:schemeClr val="tx1"/>
                          </a:solidFill>
                          <a:effectLst/>
                          <a:latin typeface="Arial" charset="0"/>
                        </a:rPr>
                        <a:t> </a:t>
                      </a:r>
                    </a:p>
                  </a:txBody>
                  <a:tcPr marT="45693" marB="456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4-Metil Umbeliferona</a:t>
                      </a:r>
                      <a:endParaRPr kumimoji="0" lang="es-MX" sz="1600" b="1" i="0" u="none" strike="noStrike" cap="none" normalizeH="0" baseline="0">
                        <a:ln>
                          <a:noFill/>
                        </a:ln>
                        <a:solidFill>
                          <a:schemeClr val="tx1"/>
                        </a:solidFill>
                        <a:effectLst/>
                        <a:latin typeface="Arial" charset="0"/>
                      </a:endParaRPr>
                    </a:p>
                  </a:txBody>
                  <a:tcPr marT="45693" marB="456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Fluorescencia UV</a:t>
                      </a:r>
                      <a:r>
                        <a:rPr kumimoji="0" lang="es-MX" sz="1600" b="1" i="0" u="none" strike="noStrike" cap="none" normalizeH="0" baseline="0">
                          <a:ln>
                            <a:noFill/>
                          </a:ln>
                          <a:solidFill>
                            <a:schemeClr val="tx1"/>
                          </a:solidFill>
                          <a:effectLst/>
                          <a:latin typeface="Arial" charset="0"/>
                        </a:rPr>
                        <a:t> </a:t>
                      </a:r>
                    </a:p>
                  </a:txBody>
                  <a:tcPr marT="45693" marB="456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782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1" u="sng" strike="noStrike" cap="none" normalizeH="0" baseline="0">
                          <a:ln>
                            <a:noFill/>
                          </a:ln>
                          <a:solidFill>
                            <a:schemeClr val="tx1"/>
                          </a:solidFill>
                          <a:effectLst/>
                          <a:latin typeface="Arial" charset="0"/>
                        </a:rPr>
                        <a:t>C.Perfringens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Fosfatasa ácida</a:t>
                      </a:r>
                      <a:endParaRPr kumimoji="0" lang="es-MX" sz="1600" b="1" i="0" u="none" strike="noStrike" cap="none" normalizeH="0" baseline="0">
                        <a:ln>
                          <a:noFill/>
                        </a:ln>
                        <a:solidFill>
                          <a:schemeClr val="tx1"/>
                        </a:solidFill>
                        <a:effectLst/>
                        <a:latin typeface="Arial" charset="0"/>
                      </a:endParaRPr>
                    </a:p>
                  </a:txBody>
                  <a:tcPr marT="45693" marB="456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MUP (12)</a:t>
                      </a:r>
                      <a:r>
                        <a:rPr kumimoji="0" lang="es-MX" sz="1600" b="1" i="0" u="none" strike="noStrike" cap="none" normalizeH="0" baseline="0">
                          <a:ln>
                            <a:noFill/>
                          </a:ln>
                          <a:solidFill>
                            <a:schemeClr val="tx1"/>
                          </a:solidFill>
                          <a:effectLst/>
                          <a:latin typeface="Arial" charset="0"/>
                        </a:rPr>
                        <a:t> </a:t>
                      </a:r>
                    </a:p>
                  </a:txBody>
                  <a:tcPr marT="45693" marB="456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4-Metil Umbeliferona</a:t>
                      </a:r>
                      <a:endParaRPr kumimoji="0" lang="es-MX" sz="1600" b="1" i="0" u="none" strike="noStrike" cap="none" normalizeH="0" baseline="0">
                        <a:ln>
                          <a:noFill/>
                        </a:ln>
                        <a:solidFill>
                          <a:schemeClr val="tx1"/>
                        </a:solidFill>
                        <a:effectLst/>
                        <a:latin typeface="Arial" charset="0"/>
                      </a:endParaRPr>
                    </a:p>
                  </a:txBody>
                  <a:tcPr marT="45693" marB="456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600" b="1" i="0" u="none" strike="noStrike" cap="none" normalizeH="0" baseline="0">
                          <a:ln>
                            <a:noFill/>
                          </a:ln>
                          <a:solidFill>
                            <a:schemeClr val="tx1"/>
                          </a:solidFill>
                          <a:effectLst/>
                          <a:latin typeface="Arial" charset="0"/>
                        </a:rPr>
                        <a:t>Fluorescencia UV</a:t>
                      </a:r>
                      <a:r>
                        <a:rPr kumimoji="0" lang="es-MX" sz="1600" b="1" i="0" u="none" strike="noStrike" cap="none" normalizeH="0" baseline="0">
                          <a:ln>
                            <a:noFill/>
                          </a:ln>
                          <a:solidFill>
                            <a:schemeClr val="tx1"/>
                          </a:solidFill>
                          <a:effectLst/>
                          <a:latin typeface="Arial" charset="0"/>
                        </a:rPr>
                        <a:t> </a:t>
                      </a:r>
                    </a:p>
                  </a:txBody>
                  <a:tcPr marT="45693" marB="456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6901" name="Rectangle 39"/>
          <p:cNvSpPr>
            <a:spLocks noChangeArrowheads="1"/>
          </p:cNvSpPr>
          <p:nvPr/>
        </p:nvSpPr>
        <p:spPr bwMode="auto">
          <a:xfrm>
            <a:off x="1187450" y="5578475"/>
            <a:ext cx="7742238" cy="1465263"/>
          </a:xfrm>
          <a:prstGeom prst="rect">
            <a:avLst/>
          </a:prstGeom>
          <a:noFill/>
          <a:ln w="9525">
            <a:noFill/>
            <a:miter lim="800000"/>
            <a:headEnd/>
            <a:tailEnd/>
          </a:ln>
        </p:spPr>
        <p:txBody>
          <a:bodyPr anchor="ctr">
            <a:spAutoFit/>
          </a:bodyPr>
          <a:lstStyle/>
          <a:p>
            <a:pPr eaLnBrk="1" hangingPunct="1">
              <a:tabLst>
                <a:tab pos="485775" algn="l"/>
              </a:tabLst>
            </a:pPr>
            <a:r>
              <a:rPr lang="es-ES" altLang="en-US" b="1"/>
              <a:t>1) o-nitro fenil-β-d-galactopiranósido</a:t>
            </a:r>
          </a:p>
          <a:p>
            <a:pPr eaLnBrk="1" hangingPunct="1">
              <a:tabLst>
                <a:tab pos="485775" algn="l"/>
              </a:tabLst>
            </a:pPr>
            <a:r>
              <a:rPr lang="es-ES" altLang="en-US" b="1"/>
              <a:t>6) Ac. 4-Metil-Umbeliferil-</a:t>
            </a:r>
            <a:r>
              <a:rPr lang="en-US" altLang="en-US" b="1"/>
              <a:t>β</a:t>
            </a:r>
            <a:r>
              <a:rPr lang="es-ES" altLang="en-US" b="1"/>
              <a:t>-d-Glucurónido</a:t>
            </a:r>
          </a:p>
          <a:p>
            <a:pPr eaLnBrk="1" hangingPunct="1">
              <a:tabLst>
                <a:tab pos="485775" algn="l"/>
              </a:tabLst>
            </a:pPr>
            <a:r>
              <a:rPr lang="es-ES" altLang="en-US" b="1"/>
              <a:t>7) Ac. 5-Bromo-4-Cloro-3-Indolil-β-d-Glucurónido</a:t>
            </a:r>
            <a:r>
              <a:rPr lang="es-ES" altLang="en-US">
                <a:latin typeface="Times New Roman" pitchFamily="18" charset="0"/>
              </a:rPr>
              <a:t> </a:t>
            </a:r>
            <a:r>
              <a:rPr lang="es-ES" altLang="en-US" b="1"/>
              <a:t>(X-GLUC)</a:t>
            </a:r>
          </a:p>
          <a:p>
            <a:pPr algn="r" eaLnBrk="1" hangingPunct="1">
              <a:tabLst>
                <a:tab pos="485775" algn="l"/>
              </a:tabLst>
            </a:pPr>
            <a:r>
              <a:rPr lang="es-ES" altLang="en-US" b="1"/>
              <a:t> </a:t>
            </a:r>
            <a:r>
              <a:rPr lang="es-ES" altLang="en-US" sz="1400" b="1" i="1"/>
              <a:t>López. O., Microbiología de Alimentos-UNLU, 2007</a:t>
            </a:r>
          </a:p>
          <a:p>
            <a:pPr eaLnBrk="1" hangingPunct="1">
              <a:tabLst>
                <a:tab pos="485775" algn="l"/>
              </a:tabLst>
            </a:pPr>
            <a:r>
              <a:rPr lang="es-ES" altLang="en-US" b="1"/>
              <a:t>                                                </a:t>
            </a:r>
          </a:p>
        </p:txBody>
      </p:sp>
      <p:sp>
        <p:nvSpPr>
          <p:cNvPr id="36902" name="1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US" altLang="en-US">
                <a:latin typeface="Arial" charset="0"/>
              </a:rPr>
              <a:t>MICROBIOLOGÍA GENERAL</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0" y="325438"/>
            <a:ext cx="5516563" cy="519112"/>
          </a:xfrm>
        </p:spPr>
        <p:txBody>
          <a:bodyPr>
            <a:spAutoFit/>
          </a:bodyPr>
          <a:lstStyle/>
          <a:p>
            <a:pPr eaLnBrk="1" hangingPunct="1"/>
            <a:r>
              <a:rPr lang="es-MX" altLang="en-US" sz="2800" b="1">
                <a:solidFill>
                  <a:schemeClr val="tx1"/>
                </a:solidFill>
              </a:rPr>
              <a:t>Sustratos Cromogénicos</a:t>
            </a:r>
          </a:p>
        </p:txBody>
      </p:sp>
      <p:sp>
        <p:nvSpPr>
          <p:cNvPr id="38915" name="Rectangle 3"/>
          <p:cNvSpPr>
            <a:spLocks noGrp="1"/>
          </p:cNvSpPr>
          <p:nvPr>
            <p:ph type="body" idx="4294967295"/>
          </p:nvPr>
        </p:nvSpPr>
        <p:spPr>
          <a:xfrm>
            <a:off x="900113" y="1125538"/>
            <a:ext cx="8243887" cy="6021387"/>
          </a:xfrm>
        </p:spPr>
        <p:txBody>
          <a:bodyPr/>
          <a:lstStyle/>
          <a:p>
            <a:pPr eaLnBrk="1" hangingPunct="1">
              <a:lnSpc>
                <a:spcPct val="80000"/>
              </a:lnSpc>
              <a:buFontTx/>
              <a:buNone/>
            </a:pPr>
            <a:r>
              <a:rPr lang="es-ES" altLang="en-US" sz="800" b="1"/>
              <a:t> </a:t>
            </a:r>
            <a:r>
              <a:rPr lang="es-ES" altLang="en-US" sz="2400" b="1"/>
              <a:t>(</a:t>
            </a:r>
            <a:r>
              <a:rPr lang="es-ES" altLang="en-US" sz="2000" b="1"/>
              <a:t>1) o/p-nitro fenil-β-D-galactopiranósido (ONPG/PNPG)</a:t>
            </a:r>
          </a:p>
          <a:p>
            <a:pPr eaLnBrk="1" hangingPunct="1">
              <a:lnSpc>
                <a:spcPct val="80000"/>
              </a:lnSpc>
              <a:buFontTx/>
              <a:buNone/>
            </a:pPr>
            <a:r>
              <a:rPr lang="es-ES" altLang="en-US" sz="900" b="1"/>
              <a:t>      </a:t>
            </a:r>
          </a:p>
          <a:p>
            <a:pPr eaLnBrk="1" hangingPunct="1">
              <a:lnSpc>
                <a:spcPct val="80000"/>
              </a:lnSpc>
              <a:buFontTx/>
              <a:buNone/>
            </a:pPr>
            <a:r>
              <a:rPr lang="es-ES" altLang="en-US" sz="2000" b="1"/>
              <a:t>(2) 5-Bromo-4-Cloro-3 Indolil-β-D-Galactopiranósido (X-GAL)</a:t>
            </a:r>
          </a:p>
          <a:p>
            <a:pPr eaLnBrk="1" hangingPunct="1">
              <a:lnSpc>
                <a:spcPct val="80000"/>
              </a:lnSpc>
              <a:buFontTx/>
              <a:buNone/>
            </a:pPr>
            <a:r>
              <a:rPr lang="es-ES" altLang="en-US" sz="900" b="1"/>
              <a:t>      </a:t>
            </a:r>
          </a:p>
          <a:p>
            <a:pPr eaLnBrk="1" hangingPunct="1">
              <a:lnSpc>
                <a:spcPct val="80000"/>
              </a:lnSpc>
              <a:buFontTx/>
              <a:buNone/>
            </a:pPr>
            <a:r>
              <a:rPr lang="es-ES" altLang="en-US" sz="2000" b="1"/>
              <a:t>(3) 6-Cloro-3-Indolil-β-D-Galactopiranósido (Salmon-GAL)</a:t>
            </a:r>
            <a:r>
              <a:rPr lang="es-ES" altLang="en-US" sz="2400" b="1"/>
              <a:t> </a:t>
            </a:r>
            <a:endParaRPr lang="es-ES" altLang="en-US" sz="900" b="1"/>
          </a:p>
          <a:p>
            <a:pPr eaLnBrk="1" hangingPunct="1">
              <a:lnSpc>
                <a:spcPct val="80000"/>
              </a:lnSpc>
              <a:buFontTx/>
              <a:buNone/>
            </a:pPr>
            <a:r>
              <a:rPr lang="es-ES" altLang="en-US" sz="900" b="1"/>
              <a:t>      </a:t>
            </a:r>
          </a:p>
          <a:p>
            <a:pPr eaLnBrk="1" hangingPunct="1">
              <a:lnSpc>
                <a:spcPct val="80000"/>
              </a:lnSpc>
              <a:buFontTx/>
              <a:buNone/>
            </a:pPr>
            <a:r>
              <a:rPr lang="es-ES" altLang="en-US" sz="2000" b="1"/>
              <a:t>(4) p-Nitro Fenil Glucurónido (PNPG)</a:t>
            </a:r>
          </a:p>
          <a:p>
            <a:pPr eaLnBrk="1" hangingPunct="1">
              <a:lnSpc>
                <a:spcPct val="80000"/>
              </a:lnSpc>
              <a:buFontTx/>
              <a:buNone/>
            </a:pPr>
            <a:r>
              <a:rPr lang="es-ES" altLang="en-US" sz="900" b="1"/>
              <a:t>      </a:t>
            </a:r>
          </a:p>
          <a:p>
            <a:pPr eaLnBrk="1" hangingPunct="1">
              <a:lnSpc>
                <a:spcPct val="80000"/>
              </a:lnSpc>
              <a:buFontTx/>
              <a:buNone/>
            </a:pPr>
            <a:r>
              <a:rPr lang="es-ES" altLang="en-US" sz="2000" b="1"/>
              <a:t>(5) Fenolftalein-β-D-Glucurónido (PBDG)</a:t>
            </a:r>
          </a:p>
          <a:p>
            <a:pPr eaLnBrk="1" hangingPunct="1">
              <a:lnSpc>
                <a:spcPct val="80000"/>
              </a:lnSpc>
              <a:buFontTx/>
              <a:buNone/>
            </a:pPr>
            <a:r>
              <a:rPr lang="es-ES" altLang="en-US" sz="900" b="1"/>
              <a:t>     </a:t>
            </a:r>
          </a:p>
          <a:p>
            <a:pPr eaLnBrk="1" hangingPunct="1">
              <a:lnSpc>
                <a:spcPct val="80000"/>
              </a:lnSpc>
              <a:buFontTx/>
              <a:buNone/>
            </a:pPr>
            <a:r>
              <a:rPr lang="es-ES" altLang="en-US" sz="2000" b="1"/>
              <a:t>(6) 4-Metil Umbeliferil-β-D-Glucurónido (MUG)</a:t>
            </a:r>
          </a:p>
          <a:p>
            <a:pPr eaLnBrk="1" hangingPunct="1">
              <a:lnSpc>
                <a:spcPct val="80000"/>
              </a:lnSpc>
              <a:buFontTx/>
              <a:buNone/>
            </a:pPr>
            <a:r>
              <a:rPr lang="es-ES" altLang="en-US" sz="900" b="1"/>
              <a:t>      </a:t>
            </a:r>
          </a:p>
          <a:p>
            <a:pPr eaLnBrk="1" hangingPunct="1">
              <a:lnSpc>
                <a:spcPct val="80000"/>
              </a:lnSpc>
              <a:buFontTx/>
              <a:buNone/>
            </a:pPr>
            <a:r>
              <a:rPr lang="es-ES" altLang="en-US" sz="2000" b="1"/>
              <a:t>(7) 5-Bromo-4-Cloro-3 Indolil-β-D-Glucurónido (X-GLU)</a:t>
            </a:r>
          </a:p>
          <a:p>
            <a:pPr eaLnBrk="1" hangingPunct="1">
              <a:lnSpc>
                <a:spcPct val="80000"/>
              </a:lnSpc>
              <a:buFontTx/>
              <a:buNone/>
            </a:pPr>
            <a:r>
              <a:rPr lang="es-ES" altLang="en-US" sz="900" b="1"/>
              <a:t>      </a:t>
            </a:r>
          </a:p>
          <a:p>
            <a:pPr eaLnBrk="1" hangingPunct="1">
              <a:lnSpc>
                <a:spcPct val="80000"/>
              </a:lnSpc>
              <a:buFontTx/>
              <a:buNone/>
            </a:pPr>
            <a:r>
              <a:rPr lang="es-ES" altLang="en-US" sz="2000" b="1"/>
              <a:t>(8) Indoxil-β-D-Glucurónido (IBDG)</a:t>
            </a:r>
            <a:endParaRPr lang="es-ES" altLang="en-US" sz="900" b="1"/>
          </a:p>
          <a:p>
            <a:pPr eaLnBrk="1" hangingPunct="1">
              <a:lnSpc>
                <a:spcPct val="80000"/>
              </a:lnSpc>
              <a:buFontTx/>
              <a:buNone/>
            </a:pPr>
            <a:r>
              <a:rPr lang="es-ES" altLang="en-US" sz="800" b="1"/>
              <a:t>     </a:t>
            </a:r>
          </a:p>
          <a:p>
            <a:pPr eaLnBrk="1" hangingPunct="1">
              <a:lnSpc>
                <a:spcPct val="80000"/>
              </a:lnSpc>
              <a:buFontTx/>
              <a:buNone/>
            </a:pPr>
            <a:r>
              <a:rPr lang="es-ES" altLang="en-US" sz="2000" b="1"/>
              <a:t>(9) 6-Cloro-3-Indolil-β-D-Glucurónido (Salmon-GLU) </a:t>
            </a:r>
          </a:p>
          <a:p>
            <a:pPr eaLnBrk="1" hangingPunct="1">
              <a:lnSpc>
                <a:spcPct val="80000"/>
              </a:lnSpc>
              <a:buFontTx/>
              <a:buNone/>
            </a:pPr>
            <a:r>
              <a:rPr lang="es-ES" altLang="en-US" sz="900" b="1"/>
              <a:t>    </a:t>
            </a:r>
          </a:p>
          <a:p>
            <a:pPr eaLnBrk="1" hangingPunct="1">
              <a:lnSpc>
                <a:spcPct val="80000"/>
              </a:lnSpc>
              <a:buFontTx/>
              <a:buNone/>
            </a:pPr>
            <a:r>
              <a:rPr lang="es-ES" altLang="en-US" sz="2000" b="1"/>
              <a:t>(10) 5-Bromo-6-Cloro-3-Indolil-β-D-Glucurónido (Magenta-Glu)</a:t>
            </a:r>
          </a:p>
          <a:p>
            <a:pPr eaLnBrk="1" hangingPunct="1">
              <a:lnSpc>
                <a:spcPct val="80000"/>
              </a:lnSpc>
              <a:buFontTx/>
              <a:buNone/>
            </a:pPr>
            <a:r>
              <a:rPr lang="es-ES" altLang="en-US" sz="800" b="1"/>
              <a:t>     </a:t>
            </a:r>
          </a:p>
          <a:p>
            <a:pPr eaLnBrk="1" hangingPunct="1">
              <a:lnSpc>
                <a:spcPct val="80000"/>
              </a:lnSpc>
              <a:buFontTx/>
              <a:buNone/>
            </a:pPr>
            <a:r>
              <a:rPr lang="es-ES" altLang="en-US" sz="2000" b="1"/>
              <a:t>(11) 4-Metil Umbeliferil-β-D-Glucósido</a:t>
            </a:r>
          </a:p>
          <a:p>
            <a:pPr eaLnBrk="1" hangingPunct="1">
              <a:lnSpc>
                <a:spcPct val="80000"/>
              </a:lnSpc>
              <a:buFontTx/>
              <a:buNone/>
            </a:pPr>
            <a:r>
              <a:rPr lang="es-ES" altLang="en-US" sz="800" b="1"/>
              <a:t>      </a:t>
            </a:r>
          </a:p>
          <a:p>
            <a:pPr eaLnBrk="1" hangingPunct="1">
              <a:lnSpc>
                <a:spcPct val="80000"/>
              </a:lnSpc>
              <a:buFontTx/>
              <a:buNone/>
            </a:pPr>
            <a:r>
              <a:rPr lang="es-ES" altLang="en-US" sz="2000" b="1"/>
              <a:t>(12) 4-Metil Umbeliferil Fosfato</a:t>
            </a:r>
            <a:endParaRPr lang="es-MX" altLang="en-US" sz="2000" b="1"/>
          </a:p>
        </p:txBody>
      </p:sp>
      <p:sp>
        <p:nvSpPr>
          <p:cNvPr id="38916" name="1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US" altLang="en-US">
                <a:latin typeface="Arial" charset="0"/>
              </a:rPr>
              <a:t>MICROBIOLOGÍA GENERAL</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s-ES" b="1"/>
              <a:t>MEDIOS ENRIQUECIDOS</a:t>
            </a:r>
          </a:p>
        </p:txBody>
      </p:sp>
      <p:sp>
        <p:nvSpPr>
          <p:cNvPr id="39939" name="Rectangle 3"/>
          <p:cNvSpPr>
            <a:spLocks noGrp="1"/>
          </p:cNvSpPr>
          <p:nvPr>
            <p:ph type="body" idx="1"/>
          </p:nvPr>
        </p:nvSpPr>
        <p:spPr>
          <a:xfrm>
            <a:off x="301625" y="1527175"/>
            <a:ext cx="8504238" cy="4572000"/>
          </a:xfrm>
        </p:spPr>
        <p:txBody>
          <a:bodyPr/>
          <a:lstStyle/>
          <a:p>
            <a:pPr eaLnBrk="1" hangingPunct="1"/>
            <a:r>
              <a:rPr lang="es-ES" altLang="en-US"/>
              <a:t>Tienen agregado un nutriente extra para mejorar el desarrollo de ciertos microorganismos nutricionalmente exigentes.</a:t>
            </a:r>
          </a:p>
          <a:p>
            <a:pPr eaLnBrk="1" hangingPunct="1">
              <a:buFontTx/>
              <a:buNone/>
            </a:pPr>
            <a:endParaRPr lang="es-ES" altLang="en-US"/>
          </a:p>
          <a:p>
            <a:pPr eaLnBrk="1" hangingPunct="1">
              <a:buFontTx/>
              <a:buNone/>
            </a:pPr>
            <a:r>
              <a:rPr lang="es-ES" altLang="en-US" sz="2400"/>
              <a:t>Ejemplos:</a:t>
            </a:r>
          </a:p>
          <a:p>
            <a:pPr eaLnBrk="1" hangingPunct="1">
              <a:buFontTx/>
              <a:buChar char="-"/>
            </a:pPr>
            <a:r>
              <a:rPr lang="es-ES" altLang="en-US" sz="2400"/>
              <a:t>Agar Sangre</a:t>
            </a:r>
          </a:p>
          <a:p>
            <a:pPr eaLnBrk="1" hangingPunct="1">
              <a:buFontTx/>
              <a:buChar char="-"/>
            </a:pPr>
            <a:r>
              <a:rPr lang="es-ES" altLang="en-US" sz="2400"/>
              <a:t>Caldo Cerebro-Corazón</a:t>
            </a:r>
          </a:p>
        </p:txBody>
      </p:sp>
      <p:pic>
        <p:nvPicPr>
          <p:cNvPr id="39940" name="Picture 5" descr="image001"/>
          <p:cNvPicPr>
            <a:picLocks noChangeAspect="1" noChangeArrowheads="1"/>
          </p:cNvPicPr>
          <p:nvPr/>
        </p:nvPicPr>
        <p:blipFill>
          <a:blip r:embed="rId2" cstate="print"/>
          <a:srcRect/>
          <a:stretch>
            <a:fillRect/>
          </a:stretch>
        </p:blipFill>
        <p:spPr bwMode="auto">
          <a:xfrm>
            <a:off x="5364163" y="3933825"/>
            <a:ext cx="1447800" cy="1390650"/>
          </a:xfrm>
          <a:prstGeom prst="rect">
            <a:avLst/>
          </a:prstGeom>
          <a:noFill/>
          <a:ln w="9525">
            <a:noFill/>
            <a:miter lim="800000"/>
            <a:headEnd/>
            <a:tailEnd/>
          </a:ln>
        </p:spPr>
      </p:pic>
      <p:sp>
        <p:nvSpPr>
          <p:cNvPr id="39941" name="6 Marcador de pie de página"/>
          <p:cNvSpPr>
            <a:spLocks noGrp="1"/>
          </p:cNvSpPr>
          <p:nvPr>
            <p:ph type="ftr" sz="quarter" idx="11"/>
          </p:nvPr>
        </p:nvSpPr>
        <p:spPr bwMode="auto">
          <a:xfrm>
            <a:off x="3124200" y="6381750"/>
            <a:ext cx="2895600" cy="476250"/>
          </a:xfrm>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ltGray">
          <a:xfrm>
            <a:off x="642938" y="1000125"/>
            <a:ext cx="8034337" cy="5262563"/>
          </a:xfrm>
          <a:prstGeom prst="rect">
            <a:avLst/>
          </a:prstGeom>
          <a:noFill/>
          <a:ln w="12700" cap="sq">
            <a:noFill/>
            <a:miter lim="800000"/>
            <a:headEnd type="none" w="sm" len="sm"/>
            <a:tailEnd type="none" w="sm" len="sm"/>
          </a:ln>
        </p:spPr>
        <p:txBody>
          <a:bodyPr>
            <a:spAutoFit/>
          </a:bodyPr>
          <a:lstStyle/>
          <a:p>
            <a:pPr algn="ctr" eaLnBrk="1" hangingPunct="1">
              <a:spcBef>
                <a:spcPct val="50000"/>
              </a:spcBef>
            </a:pPr>
            <a:r>
              <a:rPr lang="es-AR" altLang="en-US" sz="2800" b="1" dirty="0">
                <a:latin typeface="Arial Black" pitchFamily="34" charset="0"/>
              </a:rPr>
              <a:t>CLASE 14-08-23</a:t>
            </a:r>
          </a:p>
          <a:p>
            <a:pPr eaLnBrk="1" hangingPunct="1">
              <a:spcBef>
                <a:spcPct val="50000"/>
              </a:spcBef>
            </a:pPr>
            <a:r>
              <a:rPr lang="es-AR" altLang="en-US" sz="2800" b="1" dirty="0">
                <a:latin typeface="Arial Black" pitchFamily="34" charset="0"/>
              </a:rPr>
              <a:t>TEMARIO</a:t>
            </a:r>
          </a:p>
          <a:p>
            <a:pPr eaLnBrk="1" hangingPunct="1">
              <a:spcBef>
                <a:spcPct val="50000"/>
              </a:spcBef>
            </a:pPr>
            <a:endParaRPr lang="es-AR" altLang="en-US" sz="2800" b="1" dirty="0">
              <a:latin typeface="Arial Black" pitchFamily="34" charset="0"/>
            </a:endParaRPr>
          </a:p>
          <a:p>
            <a:pPr eaLnBrk="1" hangingPunct="1">
              <a:spcBef>
                <a:spcPct val="50000"/>
              </a:spcBef>
              <a:buFont typeface="Arial" charset="0"/>
              <a:buChar char="•"/>
            </a:pPr>
            <a:r>
              <a:rPr lang="es-AR" altLang="en-US" sz="2800" b="1" dirty="0">
                <a:latin typeface="Arial Black" pitchFamily="34" charset="0"/>
              </a:rPr>
              <a:t> REGLAS DE SEGURIDAD</a:t>
            </a:r>
          </a:p>
          <a:p>
            <a:pPr eaLnBrk="1" hangingPunct="1">
              <a:spcBef>
                <a:spcPct val="50000"/>
              </a:spcBef>
              <a:buFont typeface="Arial" charset="0"/>
              <a:buChar char="•"/>
            </a:pPr>
            <a:r>
              <a:rPr lang="es-AR" altLang="en-US" sz="2800" b="1" dirty="0">
                <a:latin typeface="Arial Black" pitchFamily="34" charset="0"/>
              </a:rPr>
              <a:t> ESTERILIZACIÓN</a:t>
            </a:r>
          </a:p>
          <a:p>
            <a:pPr eaLnBrk="1" hangingPunct="1">
              <a:spcBef>
                <a:spcPct val="50000"/>
              </a:spcBef>
              <a:buFont typeface="Arial" charset="0"/>
              <a:buChar char="•"/>
            </a:pPr>
            <a:r>
              <a:rPr lang="es-AR" altLang="en-US" sz="2800" b="1" dirty="0">
                <a:latin typeface="Arial Black" pitchFamily="34" charset="0"/>
              </a:rPr>
              <a:t> MEDIOS DE CULTIVO. AGENTES SELECTIVOS Y DIFERENCIALES. PREPARACIÓN DE MEDIOS DE CULTIVO</a:t>
            </a:r>
          </a:p>
          <a:p>
            <a:pPr eaLnBrk="1" hangingPunct="1">
              <a:spcBef>
                <a:spcPct val="50000"/>
              </a:spcBef>
              <a:buFont typeface="Arial" charset="0"/>
              <a:buChar char="•"/>
            </a:pPr>
            <a:endParaRPr lang="es-AR" altLang="en-US" sz="2800" b="1" dirty="0">
              <a:latin typeface="Arial Black" pitchFamily="34" charset="0"/>
            </a:endParaRPr>
          </a:p>
        </p:txBody>
      </p:sp>
      <p:sp>
        <p:nvSpPr>
          <p:cNvPr id="17411" name="6 Marcador de pie de página"/>
          <p:cNvSpPr>
            <a:spLocks noGrp="1"/>
          </p:cNvSpPr>
          <p:nvPr>
            <p:ph type="ftr" sz="quarter" idx="11"/>
          </p:nvPr>
        </p:nvSpPr>
        <p:spPr bwMode="auto">
          <a:xfrm>
            <a:off x="3214688" y="6381750"/>
            <a:ext cx="2895600" cy="476250"/>
          </a:xfrm>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a:xfrm>
            <a:off x="179388" y="228600"/>
            <a:ext cx="8856662" cy="758825"/>
          </a:xfrm>
        </p:spPr>
        <p:txBody>
          <a:bodyPr/>
          <a:lstStyle/>
          <a:p>
            <a:pPr eaLnBrk="1" hangingPunct="1">
              <a:defRPr/>
            </a:pPr>
            <a:r>
              <a:rPr lang="es-ES" sz="3200" b="1" i="1" u="sng"/>
              <a:t>PREPARACIÓN de MEDIOS DE CULTIVO</a:t>
            </a:r>
            <a:endParaRPr lang="es-AR" sz="3200"/>
          </a:p>
        </p:txBody>
      </p:sp>
      <p:sp>
        <p:nvSpPr>
          <p:cNvPr id="32771" name="2 Marcador de contenido"/>
          <p:cNvSpPr>
            <a:spLocks noGrp="1"/>
          </p:cNvSpPr>
          <p:nvPr>
            <p:ph idx="1"/>
          </p:nvPr>
        </p:nvSpPr>
        <p:spPr>
          <a:xfrm>
            <a:off x="301625" y="1527175"/>
            <a:ext cx="8504238" cy="4572000"/>
          </a:xfrm>
        </p:spPr>
        <p:txBody>
          <a:bodyPr/>
          <a:lstStyle/>
          <a:p>
            <a:pPr marL="0" indent="0" eaLnBrk="1" hangingPunct="1">
              <a:buFont typeface="Wingdings 2" pitchFamily="18" charset="2"/>
              <a:buNone/>
              <a:defRPr/>
            </a:pPr>
            <a:r>
              <a:rPr lang="es-AR" dirty="0"/>
              <a:t>En el laboratorio:</a:t>
            </a:r>
          </a:p>
          <a:p>
            <a:pPr eaLnBrk="1" hangingPunct="1">
              <a:buFontTx/>
              <a:buNone/>
              <a:defRPr/>
            </a:pPr>
            <a:endParaRPr lang="es-AR" dirty="0"/>
          </a:p>
          <a:p>
            <a:pPr algn="just" eaLnBrk="1" hangingPunct="1">
              <a:lnSpc>
                <a:spcPct val="90000"/>
              </a:lnSpc>
              <a:defRPr/>
            </a:pPr>
            <a:r>
              <a:rPr lang="es-ES_tradnl" sz="2400" dirty="0">
                <a:cs typeface="Times New Roman" panose="02020603050405020304" pitchFamily="18" charset="0"/>
              </a:rPr>
              <a:t>Según la solicitud de medios de cultivo y materiales estériles, se procede a la preparación del día. </a:t>
            </a:r>
          </a:p>
          <a:p>
            <a:pPr algn="just" eaLnBrk="1" hangingPunct="1">
              <a:lnSpc>
                <a:spcPct val="90000"/>
              </a:lnSpc>
              <a:buFontTx/>
              <a:buNone/>
              <a:defRPr/>
            </a:pPr>
            <a:endParaRPr lang="es-ES_tradnl" sz="2400" dirty="0">
              <a:cs typeface="Times New Roman" panose="02020603050405020304" pitchFamily="18" charset="0"/>
            </a:endParaRPr>
          </a:p>
          <a:p>
            <a:pPr algn="just" eaLnBrk="1" hangingPunct="1">
              <a:lnSpc>
                <a:spcPct val="90000"/>
              </a:lnSpc>
              <a:defRPr/>
            </a:pPr>
            <a:r>
              <a:rPr lang="es-ES_tradnl" sz="2400" dirty="0">
                <a:cs typeface="Times New Roman" panose="02020603050405020304" pitchFamily="18" charset="0"/>
              </a:rPr>
              <a:t>Organizar en la mesada, la cantidad de frascos y tubos necesarios.</a:t>
            </a:r>
          </a:p>
          <a:p>
            <a:pPr algn="just" eaLnBrk="1" hangingPunct="1">
              <a:lnSpc>
                <a:spcPct val="90000"/>
              </a:lnSpc>
              <a:buFontTx/>
              <a:buNone/>
              <a:defRPr/>
            </a:pPr>
            <a:endParaRPr lang="es-ES_tradnl" sz="2400" dirty="0">
              <a:cs typeface="Times New Roman" panose="02020603050405020304" pitchFamily="18" charset="0"/>
            </a:endParaRPr>
          </a:p>
          <a:p>
            <a:pPr algn="just" eaLnBrk="1" hangingPunct="1">
              <a:lnSpc>
                <a:spcPct val="90000"/>
              </a:lnSpc>
              <a:defRPr/>
            </a:pPr>
            <a:r>
              <a:rPr lang="es-ES_tradnl" sz="2400" dirty="0">
                <a:cs typeface="Times New Roman" panose="02020603050405020304" pitchFamily="18" charset="0"/>
              </a:rPr>
              <a:t>Elegir el medio de cultivo.</a:t>
            </a:r>
          </a:p>
          <a:p>
            <a:pPr eaLnBrk="1" hangingPunct="1">
              <a:buFontTx/>
              <a:buNone/>
              <a:defRPr/>
            </a:pPr>
            <a:endParaRPr lang="es-AR" dirty="0"/>
          </a:p>
        </p:txBody>
      </p:sp>
      <p:sp>
        <p:nvSpPr>
          <p:cNvPr id="40964" name="4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7950" y="-315913"/>
            <a:ext cx="8856663" cy="1143001"/>
          </a:xfrm>
        </p:spPr>
        <p:txBody>
          <a:bodyPr/>
          <a:lstStyle/>
          <a:p>
            <a:pPr eaLnBrk="1" hangingPunct="1">
              <a:defRPr/>
            </a:pPr>
            <a:r>
              <a:rPr lang="es-ES" sz="3200" b="1" i="1" u="sng"/>
              <a:t>PREPARACIÓN de MEDIOS DE CULTIVO</a:t>
            </a:r>
          </a:p>
        </p:txBody>
      </p:sp>
      <p:sp>
        <p:nvSpPr>
          <p:cNvPr id="34819" name="Rectangle 3"/>
          <p:cNvSpPr>
            <a:spLocks noGrp="1" noChangeArrowheads="1"/>
          </p:cNvSpPr>
          <p:nvPr>
            <p:ph type="body" idx="1"/>
          </p:nvPr>
        </p:nvSpPr>
        <p:spPr>
          <a:xfrm>
            <a:off x="301625" y="1527175"/>
            <a:ext cx="8504238" cy="4572000"/>
          </a:xfrm>
        </p:spPr>
        <p:txBody>
          <a:bodyPr/>
          <a:lstStyle/>
          <a:p>
            <a:pPr marL="0" indent="0" eaLnBrk="1" hangingPunct="1">
              <a:lnSpc>
                <a:spcPct val="90000"/>
              </a:lnSpc>
              <a:buFont typeface="Wingdings 2" pitchFamily="18" charset="2"/>
              <a:buNone/>
              <a:defRPr/>
            </a:pPr>
            <a:r>
              <a:rPr lang="es-ES" dirty="0"/>
              <a:t>1) Pesar</a:t>
            </a:r>
          </a:p>
          <a:p>
            <a:pPr marL="609600" indent="-609600" eaLnBrk="1" hangingPunct="1">
              <a:lnSpc>
                <a:spcPct val="90000"/>
              </a:lnSpc>
              <a:buFontTx/>
              <a:buAutoNum type="arabicParenR"/>
              <a:defRPr/>
            </a:pPr>
            <a:endParaRPr lang="es-ES" dirty="0"/>
          </a:p>
          <a:p>
            <a:pPr marL="609600" indent="-609600" eaLnBrk="1" hangingPunct="1">
              <a:lnSpc>
                <a:spcPct val="90000"/>
              </a:lnSpc>
              <a:buFontTx/>
              <a:buNone/>
              <a:defRPr/>
            </a:pPr>
            <a:r>
              <a:rPr lang="es-ES" dirty="0"/>
              <a:t>2) Disolver</a:t>
            </a:r>
          </a:p>
          <a:p>
            <a:pPr marL="609600" indent="-609600" eaLnBrk="1" hangingPunct="1">
              <a:lnSpc>
                <a:spcPct val="90000"/>
              </a:lnSpc>
              <a:buFontTx/>
              <a:buNone/>
              <a:defRPr/>
            </a:pPr>
            <a:endParaRPr lang="es-ES" dirty="0"/>
          </a:p>
          <a:p>
            <a:pPr marL="609600" indent="-609600" eaLnBrk="1" hangingPunct="1">
              <a:lnSpc>
                <a:spcPct val="90000"/>
              </a:lnSpc>
              <a:buFontTx/>
              <a:buNone/>
              <a:defRPr/>
            </a:pPr>
            <a:r>
              <a:rPr lang="es-ES" dirty="0"/>
              <a:t>3) Medir  pH</a:t>
            </a:r>
          </a:p>
          <a:p>
            <a:pPr marL="609600" indent="-609600" eaLnBrk="1" hangingPunct="1">
              <a:lnSpc>
                <a:spcPct val="90000"/>
              </a:lnSpc>
              <a:buFontTx/>
              <a:buNone/>
              <a:defRPr/>
            </a:pPr>
            <a:endParaRPr lang="es-ES" dirty="0"/>
          </a:p>
          <a:p>
            <a:pPr marL="609600" indent="-609600" eaLnBrk="1" hangingPunct="1">
              <a:lnSpc>
                <a:spcPct val="90000"/>
              </a:lnSpc>
              <a:buFontTx/>
              <a:buNone/>
              <a:defRPr/>
            </a:pPr>
            <a:r>
              <a:rPr lang="es-ES" dirty="0"/>
              <a:t>4) Acondicionar</a:t>
            </a:r>
          </a:p>
          <a:p>
            <a:pPr marL="609600" indent="-609600" eaLnBrk="1" hangingPunct="1">
              <a:lnSpc>
                <a:spcPct val="90000"/>
              </a:lnSpc>
              <a:defRPr/>
            </a:pPr>
            <a:endParaRPr lang="es-ES" dirty="0"/>
          </a:p>
        </p:txBody>
      </p:sp>
      <p:pic>
        <p:nvPicPr>
          <p:cNvPr id="41988" name="Picture 7" descr="aislamiento1"/>
          <p:cNvPicPr>
            <a:picLocks noChangeAspect="1" noChangeArrowheads="1"/>
          </p:cNvPicPr>
          <p:nvPr/>
        </p:nvPicPr>
        <p:blipFill>
          <a:blip r:embed="rId2" cstate="print"/>
          <a:srcRect/>
          <a:stretch>
            <a:fillRect/>
          </a:stretch>
        </p:blipFill>
        <p:spPr bwMode="auto">
          <a:xfrm>
            <a:off x="4140200" y="3141663"/>
            <a:ext cx="1952625" cy="1627187"/>
          </a:xfrm>
          <a:prstGeom prst="rect">
            <a:avLst/>
          </a:prstGeom>
          <a:noFill/>
          <a:ln w="9525">
            <a:noFill/>
            <a:miter lim="800000"/>
            <a:headEnd/>
            <a:tailEnd/>
          </a:ln>
        </p:spPr>
      </p:pic>
      <p:pic>
        <p:nvPicPr>
          <p:cNvPr id="41989" name="Picture 11" descr="laboratorio1"/>
          <p:cNvPicPr>
            <a:picLocks noChangeAspect="1" noChangeArrowheads="1"/>
          </p:cNvPicPr>
          <p:nvPr/>
        </p:nvPicPr>
        <p:blipFill>
          <a:blip r:embed="rId3" cstate="print"/>
          <a:srcRect/>
          <a:stretch>
            <a:fillRect/>
          </a:stretch>
        </p:blipFill>
        <p:spPr bwMode="auto">
          <a:xfrm>
            <a:off x="2843213" y="1196975"/>
            <a:ext cx="2762250" cy="1758950"/>
          </a:xfrm>
          <a:prstGeom prst="rect">
            <a:avLst/>
          </a:prstGeom>
          <a:noFill/>
          <a:ln w="9525">
            <a:noFill/>
            <a:miter lim="800000"/>
            <a:headEnd/>
            <a:tailEnd/>
          </a:ln>
        </p:spPr>
      </p:pic>
      <p:pic>
        <p:nvPicPr>
          <p:cNvPr id="41990" name="Picture 13" descr="NMPun"/>
          <p:cNvPicPr>
            <a:picLocks noChangeAspect="1" noChangeArrowheads="1"/>
          </p:cNvPicPr>
          <p:nvPr/>
        </p:nvPicPr>
        <p:blipFill>
          <a:blip r:embed="rId4" cstate="print"/>
          <a:srcRect/>
          <a:stretch>
            <a:fillRect/>
          </a:stretch>
        </p:blipFill>
        <p:spPr bwMode="auto">
          <a:xfrm>
            <a:off x="3708400" y="5084763"/>
            <a:ext cx="2016125" cy="1512887"/>
          </a:xfrm>
          <a:prstGeom prst="rect">
            <a:avLst/>
          </a:prstGeom>
          <a:noFill/>
          <a:ln w="9525">
            <a:noFill/>
            <a:miter lim="800000"/>
            <a:headEnd/>
            <a:tailEnd/>
          </a:ln>
        </p:spPr>
      </p:pic>
      <p:pic>
        <p:nvPicPr>
          <p:cNvPr id="41991" name="Picture 15" descr="fa7b"/>
          <p:cNvPicPr>
            <a:picLocks noChangeAspect="1" noChangeArrowheads="1"/>
          </p:cNvPicPr>
          <p:nvPr/>
        </p:nvPicPr>
        <p:blipFill>
          <a:blip r:embed="rId5" cstate="print"/>
          <a:srcRect/>
          <a:stretch>
            <a:fillRect/>
          </a:stretch>
        </p:blipFill>
        <p:spPr bwMode="auto">
          <a:xfrm>
            <a:off x="6372225" y="4292600"/>
            <a:ext cx="1954213" cy="2281238"/>
          </a:xfrm>
          <a:prstGeom prst="rect">
            <a:avLst/>
          </a:prstGeom>
          <a:noFill/>
          <a:ln w="9525">
            <a:noFill/>
            <a:miter lim="800000"/>
            <a:headEnd/>
            <a:tailEnd/>
          </a:ln>
        </p:spPr>
      </p:pic>
      <p:pic>
        <p:nvPicPr>
          <p:cNvPr id="41992" name="Picture 17" descr="45">
            <a:hlinkClick r:id="rId6"/>
          </p:cNvPr>
          <p:cNvPicPr>
            <a:picLocks noChangeAspect="1" noChangeArrowheads="1"/>
          </p:cNvPicPr>
          <p:nvPr/>
        </p:nvPicPr>
        <p:blipFill>
          <a:blip r:embed="rId7" cstate="print"/>
          <a:srcRect/>
          <a:stretch>
            <a:fillRect/>
          </a:stretch>
        </p:blipFill>
        <p:spPr bwMode="auto">
          <a:xfrm>
            <a:off x="6716713" y="1270000"/>
            <a:ext cx="1584325" cy="1871663"/>
          </a:xfrm>
          <a:prstGeom prst="rect">
            <a:avLst/>
          </a:prstGeom>
          <a:noFill/>
          <a:ln w="9525">
            <a:noFill/>
            <a:miter lim="800000"/>
            <a:headEnd/>
            <a:tailEnd/>
          </a:ln>
        </p:spPr>
      </p:pic>
      <p:sp>
        <p:nvSpPr>
          <p:cNvPr id="41993" name="1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US" altLang="en-US">
                <a:latin typeface="Arial" charset="0"/>
              </a:rPr>
              <a:t>MICROBIOLOGÍA GENERAL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p:cNvSpPr>
          <p:nvPr>
            <p:ph type="body" idx="1"/>
          </p:nvPr>
        </p:nvSpPr>
        <p:spPr>
          <a:xfrm>
            <a:off x="301625" y="1527175"/>
            <a:ext cx="8504238" cy="4572000"/>
          </a:xfrm>
        </p:spPr>
        <p:txBody>
          <a:bodyPr/>
          <a:lstStyle/>
          <a:p>
            <a:pPr eaLnBrk="1" hangingPunct="1">
              <a:buFontTx/>
              <a:buNone/>
            </a:pPr>
            <a:r>
              <a:rPr lang="es-ES" altLang="en-US"/>
              <a:t>5) Esterilizar</a:t>
            </a:r>
          </a:p>
          <a:p>
            <a:pPr eaLnBrk="1" hangingPunct="1">
              <a:buFontTx/>
              <a:buNone/>
            </a:pPr>
            <a:endParaRPr lang="es-ES" altLang="en-US"/>
          </a:p>
          <a:p>
            <a:pPr eaLnBrk="1" hangingPunct="1">
              <a:buFontTx/>
              <a:buNone/>
            </a:pPr>
            <a:r>
              <a:rPr lang="es-ES" altLang="en-US"/>
              <a:t>6) Plaquear</a:t>
            </a:r>
          </a:p>
          <a:p>
            <a:pPr eaLnBrk="1" hangingPunct="1">
              <a:buFontTx/>
              <a:buNone/>
            </a:pPr>
            <a:endParaRPr lang="es-ES" altLang="en-US"/>
          </a:p>
          <a:p>
            <a:pPr eaLnBrk="1" hangingPunct="1">
              <a:buFontTx/>
              <a:buNone/>
            </a:pPr>
            <a:r>
              <a:rPr lang="es-ES" altLang="en-US"/>
              <a:t>7) Usar</a:t>
            </a:r>
          </a:p>
          <a:p>
            <a:pPr eaLnBrk="1" hangingPunct="1">
              <a:buFontTx/>
              <a:buNone/>
            </a:pPr>
            <a:endParaRPr lang="es-ES" altLang="en-US"/>
          </a:p>
          <a:p>
            <a:pPr eaLnBrk="1" hangingPunct="1">
              <a:buFontTx/>
              <a:buNone/>
            </a:pPr>
            <a:r>
              <a:rPr lang="es-ES" altLang="en-US"/>
              <a:t>8) Almacenar</a:t>
            </a:r>
          </a:p>
        </p:txBody>
      </p:sp>
      <p:sp>
        <p:nvSpPr>
          <p:cNvPr id="15363" name="Rectangle 4"/>
          <p:cNvSpPr>
            <a:spLocks noGrp="1" noChangeArrowheads="1"/>
          </p:cNvSpPr>
          <p:nvPr>
            <p:ph type="title"/>
          </p:nvPr>
        </p:nvSpPr>
        <p:spPr>
          <a:xfrm>
            <a:off x="107950" y="228600"/>
            <a:ext cx="8928100" cy="758825"/>
          </a:xfrm>
        </p:spPr>
        <p:txBody>
          <a:bodyPr/>
          <a:lstStyle/>
          <a:p>
            <a:pPr eaLnBrk="1" hangingPunct="1">
              <a:defRPr/>
            </a:pPr>
            <a:r>
              <a:rPr lang="es-ES" sz="3200" b="1" i="1" u="sng"/>
              <a:t>PREPARACIÓN de MEDIOS DE CULTIVO</a:t>
            </a:r>
          </a:p>
        </p:txBody>
      </p:sp>
      <p:pic>
        <p:nvPicPr>
          <p:cNvPr id="43012" name="Picture 6" descr="medios2"/>
          <p:cNvPicPr>
            <a:picLocks noChangeAspect="1" noChangeArrowheads="1"/>
          </p:cNvPicPr>
          <p:nvPr/>
        </p:nvPicPr>
        <p:blipFill>
          <a:blip r:embed="rId2" cstate="print"/>
          <a:srcRect/>
          <a:stretch>
            <a:fillRect/>
          </a:stretch>
        </p:blipFill>
        <p:spPr bwMode="auto">
          <a:xfrm>
            <a:off x="5364163" y="2349500"/>
            <a:ext cx="3241675" cy="1655763"/>
          </a:xfrm>
          <a:prstGeom prst="rect">
            <a:avLst/>
          </a:prstGeom>
          <a:noFill/>
          <a:ln w="9525">
            <a:noFill/>
            <a:miter lim="800000"/>
            <a:headEnd/>
            <a:tailEnd/>
          </a:ln>
        </p:spPr>
      </p:pic>
      <p:pic>
        <p:nvPicPr>
          <p:cNvPr id="43013" name="Picture 8" descr="aislamiento2"/>
          <p:cNvPicPr>
            <a:picLocks noChangeAspect="1" noChangeArrowheads="1"/>
          </p:cNvPicPr>
          <p:nvPr/>
        </p:nvPicPr>
        <p:blipFill>
          <a:blip r:embed="rId3" cstate="print"/>
          <a:srcRect/>
          <a:stretch>
            <a:fillRect/>
          </a:stretch>
        </p:blipFill>
        <p:spPr bwMode="auto">
          <a:xfrm>
            <a:off x="2922588" y="3970338"/>
            <a:ext cx="2447925" cy="1860550"/>
          </a:xfrm>
          <a:prstGeom prst="rect">
            <a:avLst/>
          </a:prstGeom>
          <a:noFill/>
          <a:ln w="9525">
            <a:noFill/>
            <a:miter lim="800000"/>
            <a:headEnd/>
            <a:tailEnd/>
          </a:ln>
        </p:spPr>
      </p:pic>
      <p:pic>
        <p:nvPicPr>
          <p:cNvPr id="43014" name="Picture 10" descr="39"/>
          <p:cNvPicPr>
            <a:picLocks noChangeAspect="1" noChangeArrowheads="1"/>
          </p:cNvPicPr>
          <p:nvPr/>
        </p:nvPicPr>
        <p:blipFill>
          <a:blip r:embed="rId4" cstate="print"/>
          <a:srcRect/>
          <a:stretch>
            <a:fillRect/>
          </a:stretch>
        </p:blipFill>
        <p:spPr bwMode="auto">
          <a:xfrm>
            <a:off x="3419475" y="1484313"/>
            <a:ext cx="1584325" cy="1684337"/>
          </a:xfrm>
          <a:prstGeom prst="rect">
            <a:avLst/>
          </a:prstGeom>
          <a:noFill/>
          <a:ln w="9525">
            <a:noFill/>
            <a:miter lim="800000"/>
            <a:headEnd/>
            <a:tailEnd/>
          </a:ln>
        </p:spPr>
      </p:pic>
      <p:sp>
        <p:nvSpPr>
          <p:cNvPr id="43015" name="1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US" altLang="en-US">
                <a:latin typeface="Arial" charset="0"/>
              </a:rPr>
              <a:t>MICROBIOLOGÍA GENERAL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Título"/>
          <p:cNvSpPr>
            <a:spLocks noGrp="1"/>
          </p:cNvSpPr>
          <p:nvPr>
            <p:ph type="title"/>
          </p:nvPr>
        </p:nvSpPr>
        <p:spPr>
          <a:xfrm>
            <a:off x="107950" y="115888"/>
            <a:ext cx="8856663" cy="758825"/>
          </a:xfrm>
        </p:spPr>
        <p:txBody>
          <a:bodyPr/>
          <a:lstStyle/>
          <a:p>
            <a:pPr eaLnBrk="1" hangingPunct="1">
              <a:defRPr/>
            </a:pPr>
            <a:r>
              <a:rPr lang="es-ES" sz="3200" b="1" i="1" u="sng"/>
              <a:t>PREPARACIÓN de MEDIOS DE CULTIVO</a:t>
            </a:r>
            <a:endParaRPr lang="es-AR" sz="3200"/>
          </a:p>
        </p:txBody>
      </p:sp>
      <p:sp>
        <p:nvSpPr>
          <p:cNvPr id="44035" name="2 Marcador de contenido"/>
          <p:cNvSpPr>
            <a:spLocks noGrp="1"/>
          </p:cNvSpPr>
          <p:nvPr>
            <p:ph idx="1"/>
          </p:nvPr>
        </p:nvSpPr>
        <p:spPr>
          <a:xfrm>
            <a:off x="301625" y="1527175"/>
            <a:ext cx="8504238" cy="4572000"/>
          </a:xfrm>
        </p:spPr>
        <p:txBody>
          <a:bodyPr/>
          <a:lstStyle/>
          <a:p>
            <a:pPr algn="just" eaLnBrk="1" hangingPunct="1">
              <a:lnSpc>
                <a:spcPct val="90000"/>
              </a:lnSpc>
            </a:pPr>
            <a:r>
              <a:rPr lang="es-ES_tradnl" altLang="en-US" sz="2400">
                <a:cs typeface="Times New Roman" pitchFamily="18" charset="0"/>
              </a:rPr>
              <a:t>Pesar la cantidad de medio de cultivo deshidratado comercial o sus componentes, indicada en manual de la marca correspondiente, en un recipiente adecuado (frasco, vaso de precipitados, etc.). Registrar la masa, en Control de preparación de medios de cultivo.</a:t>
            </a:r>
          </a:p>
          <a:p>
            <a:pPr algn="just" eaLnBrk="1" hangingPunct="1">
              <a:lnSpc>
                <a:spcPct val="90000"/>
              </a:lnSpc>
            </a:pPr>
            <a:r>
              <a:rPr lang="es-ES_tradnl" altLang="en-US" sz="2400">
                <a:cs typeface="Times New Roman" pitchFamily="18" charset="0"/>
              </a:rPr>
              <a:t>Agregar la cantidad de agua desionizada necesaria en el recipiente contenedor.  </a:t>
            </a:r>
          </a:p>
          <a:p>
            <a:pPr algn="just" eaLnBrk="1" hangingPunct="1">
              <a:lnSpc>
                <a:spcPct val="90000"/>
              </a:lnSpc>
            </a:pPr>
            <a:r>
              <a:rPr lang="es-ES_tradnl" altLang="en-US" sz="2400">
                <a:cs typeface="Times New Roman" pitchFamily="18" charset="0"/>
              </a:rPr>
              <a:t>Registrar el volumen, en Control de preparación de medios de cultivo</a:t>
            </a:r>
            <a:endParaRPr lang="es-ES" altLang="en-US" sz="2400"/>
          </a:p>
          <a:p>
            <a:pPr eaLnBrk="1" hangingPunct="1"/>
            <a:endParaRPr lang="es-AR" altLang="en-US"/>
          </a:p>
        </p:txBody>
      </p:sp>
      <p:sp>
        <p:nvSpPr>
          <p:cNvPr id="44036" name="4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07950" y="228600"/>
            <a:ext cx="8856663" cy="758825"/>
          </a:xfrm>
        </p:spPr>
        <p:txBody>
          <a:bodyPr/>
          <a:lstStyle/>
          <a:p>
            <a:pPr eaLnBrk="1" hangingPunct="1">
              <a:defRPr/>
            </a:pPr>
            <a:r>
              <a:rPr lang="es-ES" sz="3200" b="1" i="1" u="sng"/>
              <a:t>PREPARACIÓN de MEDIOS DE CULTIVO</a:t>
            </a:r>
            <a:endParaRPr lang="es-AR" sz="3200"/>
          </a:p>
        </p:txBody>
      </p:sp>
      <p:sp>
        <p:nvSpPr>
          <p:cNvPr id="45059" name="2 Marcador de contenido"/>
          <p:cNvSpPr>
            <a:spLocks noGrp="1"/>
          </p:cNvSpPr>
          <p:nvPr>
            <p:ph idx="1"/>
          </p:nvPr>
        </p:nvSpPr>
        <p:spPr>
          <a:xfrm>
            <a:off x="301625" y="1484313"/>
            <a:ext cx="8504238" cy="4572000"/>
          </a:xfrm>
        </p:spPr>
        <p:txBody>
          <a:bodyPr/>
          <a:lstStyle/>
          <a:p>
            <a:pPr algn="just" eaLnBrk="1" hangingPunct="1"/>
            <a:r>
              <a:rPr lang="es-ES_tradnl" altLang="en-US" sz="2200" b="1">
                <a:cs typeface="Times New Roman" pitchFamily="18" charset="0"/>
              </a:rPr>
              <a:t>Dejar hidratar los medios de cultivo durante 15 minutos, agitando periódicamente. Controlar el pH.</a:t>
            </a:r>
          </a:p>
          <a:p>
            <a:pPr algn="just" eaLnBrk="1" hangingPunct="1"/>
            <a:r>
              <a:rPr lang="es-ES_tradnl" altLang="en-US" sz="2200" b="1">
                <a:cs typeface="Times New Roman" pitchFamily="18" charset="0"/>
              </a:rPr>
              <a:t>Para el caso de medios de cultivo sólidos que contienen agar - agar, tener en cuenta que es un polisacárido que funde a 90º/100 °C y solidifica a 40</a:t>
            </a:r>
            <a:r>
              <a:rPr lang="es-ES_tradnl" altLang="en-US" sz="2200">
                <a:cs typeface="Times New Roman" pitchFamily="18" charset="0"/>
              </a:rPr>
              <a:t>°</a:t>
            </a:r>
            <a:r>
              <a:rPr lang="es-ES_tradnl" altLang="en-US" sz="2200" b="1">
                <a:cs typeface="Times New Roman" pitchFamily="18" charset="0"/>
              </a:rPr>
              <a:t>/45 ºC. </a:t>
            </a:r>
          </a:p>
          <a:p>
            <a:pPr algn="just" eaLnBrk="1" hangingPunct="1"/>
            <a:r>
              <a:rPr lang="es-ES_tradnl" altLang="en-US" sz="2200" b="1">
                <a:cs typeface="Times New Roman" pitchFamily="18" charset="0"/>
              </a:rPr>
              <a:t>Identificar con marcador indeleble el nivel máximo del frasco, disolver con cuidado en un Baño María en ebullición, agitando frecuentemente. Si durante el calentamiento, hubo una pérdida significativa de agua, puede ajustarse el volumen por adición de agua calentada desionizada a 45 – 50 ºC, a fin de evitar solidificación parcial del medio, teniendo en cuenta la marca inicial realizada.</a:t>
            </a:r>
          </a:p>
          <a:p>
            <a:pPr eaLnBrk="1" hangingPunct="1"/>
            <a:endParaRPr lang="es-AR" altLang="en-US"/>
          </a:p>
        </p:txBody>
      </p:sp>
      <p:sp>
        <p:nvSpPr>
          <p:cNvPr id="45060" name="4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p:cNvSpPr>
            <a:spLocks noGrp="1"/>
          </p:cNvSpPr>
          <p:nvPr>
            <p:ph type="title"/>
          </p:nvPr>
        </p:nvSpPr>
        <p:spPr>
          <a:xfrm>
            <a:off x="34925" y="228600"/>
            <a:ext cx="8964613" cy="758825"/>
          </a:xfrm>
        </p:spPr>
        <p:txBody>
          <a:bodyPr/>
          <a:lstStyle/>
          <a:p>
            <a:pPr eaLnBrk="1" hangingPunct="1">
              <a:defRPr/>
            </a:pPr>
            <a:r>
              <a:rPr lang="es-ES" sz="3200" b="1" i="1" u="sng"/>
              <a:t>PREPARACIÓN de MEDIOS DE CULTIVO</a:t>
            </a:r>
            <a:endParaRPr lang="es-AR" sz="3200"/>
          </a:p>
        </p:txBody>
      </p:sp>
      <p:sp>
        <p:nvSpPr>
          <p:cNvPr id="46083" name="2 Marcador de contenido"/>
          <p:cNvSpPr>
            <a:spLocks noGrp="1"/>
          </p:cNvSpPr>
          <p:nvPr>
            <p:ph idx="1"/>
          </p:nvPr>
        </p:nvSpPr>
        <p:spPr>
          <a:xfrm>
            <a:off x="301625" y="1527175"/>
            <a:ext cx="8504238" cy="4572000"/>
          </a:xfrm>
        </p:spPr>
        <p:txBody>
          <a:bodyPr/>
          <a:lstStyle/>
          <a:p>
            <a:pPr algn="just" eaLnBrk="1" hangingPunct="1"/>
            <a:r>
              <a:rPr lang="es-ES_tradnl" altLang="en-US" sz="2800" b="1">
                <a:cs typeface="Times New Roman" pitchFamily="18" charset="0"/>
              </a:rPr>
              <a:t>Fraccionar, de ser necesario, los medios de cultivos en frascos o tubos de ensayo según lo requerido. Tapar los frascos en forma no hermética.</a:t>
            </a:r>
          </a:p>
          <a:p>
            <a:pPr algn="just" eaLnBrk="1" hangingPunct="1">
              <a:buFont typeface="Wingdings" pitchFamily="2" charset="2"/>
              <a:buNone/>
            </a:pPr>
            <a:r>
              <a:rPr lang="es-ES_tradnl" altLang="en-US" sz="2800" b="1">
                <a:cs typeface="Times New Roman" pitchFamily="18" charset="0"/>
              </a:rPr>
              <a:t> </a:t>
            </a:r>
          </a:p>
          <a:p>
            <a:pPr algn="just" eaLnBrk="1" hangingPunct="1"/>
            <a:r>
              <a:rPr lang="es-ES_tradnl" altLang="en-US" sz="2800" b="1">
                <a:cs typeface="Times New Roman" pitchFamily="18" charset="0"/>
              </a:rPr>
              <a:t>Poner a cada grupo de tubos y frascos, un capuchón de papel con etiqueta.</a:t>
            </a:r>
          </a:p>
          <a:p>
            <a:pPr eaLnBrk="1" hangingPunct="1">
              <a:buFontTx/>
              <a:buNone/>
            </a:pPr>
            <a:endParaRPr lang="es-AR" altLang="en-US"/>
          </a:p>
        </p:txBody>
      </p:sp>
      <p:sp>
        <p:nvSpPr>
          <p:cNvPr id="46084" name="4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Título"/>
          <p:cNvSpPr>
            <a:spLocks noGrp="1"/>
          </p:cNvSpPr>
          <p:nvPr>
            <p:ph type="title"/>
          </p:nvPr>
        </p:nvSpPr>
        <p:spPr>
          <a:xfrm>
            <a:off x="71438" y="228600"/>
            <a:ext cx="8964612" cy="758825"/>
          </a:xfrm>
        </p:spPr>
        <p:txBody>
          <a:bodyPr/>
          <a:lstStyle/>
          <a:p>
            <a:pPr eaLnBrk="1" hangingPunct="1">
              <a:defRPr/>
            </a:pPr>
            <a:r>
              <a:rPr lang="es-ES" sz="3200" b="1" i="1" u="sng"/>
              <a:t>PREPARACIÓN de MEDIOS DE CULTIVO</a:t>
            </a:r>
            <a:endParaRPr lang="es-AR" sz="3200"/>
          </a:p>
        </p:txBody>
      </p:sp>
      <p:sp>
        <p:nvSpPr>
          <p:cNvPr id="38915" name="2 Marcador de contenido"/>
          <p:cNvSpPr>
            <a:spLocks noGrp="1"/>
          </p:cNvSpPr>
          <p:nvPr>
            <p:ph idx="1"/>
          </p:nvPr>
        </p:nvSpPr>
        <p:spPr>
          <a:xfrm>
            <a:off x="301625" y="1527175"/>
            <a:ext cx="8504238" cy="4572000"/>
          </a:xfrm>
        </p:spPr>
        <p:txBody>
          <a:bodyPr/>
          <a:lstStyle/>
          <a:p>
            <a:pPr eaLnBrk="1" hangingPunct="1">
              <a:defRPr/>
            </a:pPr>
            <a:r>
              <a:rPr lang="es-ES_tradnl" sz="2800" b="1" dirty="0">
                <a:cs typeface="Times New Roman" panose="02020603050405020304" pitchFamily="18" charset="0"/>
              </a:rPr>
              <a:t>Todos los medios de cultivo se esterilizan?</a:t>
            </a:r>
          </a:p>
          <a:p>
            <a:pPr marL="0" indent="0" eaLnBrk="1" hangingPunct="1">
              <a:buFont typeface="Wingdings 2" pitchFamily="18" charset="2"/>
              <a:buNone/>
              <a:defRPr/>
            </a:pPr>
            <a:r>
              <a:rPr lang="es-ES_tradnl" sz="2800" b="1" dirty="0">
                <a:cs typeface="Times New Roman" panose="02020603050405020304" pitchFamily="18" charset="0"/>
              </a:rPr>
              <a:t>No……..   Entonces……..</a:t>
            </a:r>
          </a:p>
          <a:p>
            <a:pPr eaLnBrk="1" hangingPunct="1">
              <a:defRPr/>
            </a:pPr>
            <a:r>
              <a:rPr lang="es-ES_tradnl" sz="2800" dirty="0">
                <a:cs typeface="Times New Roman" panose="02020603050405020304" pitchFamily="18" charset="0"/>
              </a:rPr>
              <a:t>No esterilizar (ver fabricante).</a:t>
            </a:r>
          </a:p>
          <a:p>
            <a:pPr eaLnBrk="1" hangingPunct="1">
              <a:defRPr/>
            </a:pPr>
            <a:r>
              <a:rPr lang="es-ES_tradnl" sz="2800" dirty="0">
                <a:cs typeface="Times New Roman" panose="02020603050405020304" pitchFamily="18" charset="0"/>
              </a:rPr>
              <a:t>Esterilizar (ver fabricante). </a:t>
            </a:r>
            <a:r>
              <a:rPr lang="es-ES_tradnl" sz="2800" b="1" dirty="0">
                <a:cs typeface="Times New Roman" panose="02020603050405020304" pitchFamily="18" charset="0"/>
              </a:rPr>
              <a:t> </a:t>
            </a:r>
          </a:p>
          <a:p>
            <a:pPr eaLnBrk="1" hangingPunct="1">
              <a:defRPr/>
            </a:pPr>
            <a:r>
              <a:rPr lang="es-ES_tradnl" dirty="0">
                <a:cs typeface="Times New Roman" panose="02020603050405020304" pitchFamily="18" charset="0"/>
              </a:rPr>
              <a:t>Esterilizar una parte del medio de cultivo (base) según instrucción del fabricante y la fracción termolábil (composición declarada), se debe esterilizar por separación mecánica (filtración) y luego añadirlo en forma aséptica, al medio de cultivo base.</a:t>
            </a:r>
          </a:p>
          <a:p>
            <a:pPr eaLnBrk="1" hangingPunct="1">
              <a:defRPr/>
            </a:pPr>
            <a:endParaRPr lang="es-ES_tradnl" dirty="0">
              <a:cs typeface="Times New Roman" panose="02020603050405020304" pitchFamily="18" charset="0"/>
            </a:endParaRPr>
          </a:p>
        </p:txBody>
      </p:sp>
      <p:sp>
        <p:nvSpPr>
          <p:cNvPr id="47108" name="4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Título"/>
          <p:cNvSpPr>
            <a:spLocks noGrp="1"/>
          </p:cNvSpPr>
          <p:nvPr>
            <p:ph type="title"/>
          </p:nvPr>
        </p:nvSpPr>
        <p:spPr>
          <a:xfrm>
            <a:off x="71438" y="228600"/>
            <a:ext cx="8964612" cy="758825"/>
          </a:xfrm>
        </p:spPr>
        <p:txBody>
          <a:bodyPr/>
          <a:lstStyle/>
          <a:p>
            <a:pPr eaLnBrk="1" hangingPunct="1">
              <a:defRPr/>
            </a:pPr>
            <a:r>
              <a:rPr lang="es-ES" sz="3200" b="1" i="1" u="sng"/>
              <a:t>PREPARACIÓN de MEDIOS DE CULTIVO</a:t>
            </a:r>
            <a:endParaRPr lang="es-AR" sz="3200"/>
          </a:p>
        </p:txBody>
      </p:sp>
      <p:sp>
        <p:nvSpPr>
          <p:cNvPr id="48131" name="2 Marcador de contenido"/>
          <p:cNvSpPr>
            <a:spLocks noGrp="1"/>
          </p:cNvSpPr>
          <p:nvPr>
            <p:ph idx="1"/>
          </p:nvPr>
        </p:nvSpPr>
        <p:spPr>
          <a:xfrm>
            <a:off x="301625" y="1527175"/>
            <a:ext cx="8504238" cy="4572000"/>
          </a:xfrm>
        </p:spPr>
        <p:txBody>
          <a:bodyPr/>
          <a:lstStyle/>
          <a:p>
            <a:pPr eaLnBrk="1" hangingPunct="1"/>
            <a:r>
              <a:rPr lang="es-ES_tradnl" altLang="en-US" sz="2800">
                <a:cs typeface="Times New Roman" pitchFamily="18" charset="0"/>
              </a:rPr>
              <a:t>Esterilizar (cuando lo indique el fabricante) según especificaciones indicadas en el rótulo del medio o manual correspondiente, empleando la Autoclave (121 C- 15 min).</a:t>
            </a:r>
            <a:r>
              <a:rPr lang="es-ES_tradnl" altLang="en-US" sz="2800">
                <a:solidFill>
                  <a:srgbClr val="FF0000"/>
                </a:solidFill>
                <a:cs typeface="Times New Roman" pitchFamily="18" charset="0"/>
              </a:rPr>
              <a:t> Ver presentación Esterilización.</a:t>
            </a:r>
            <a:r>
              <a:rPr lang="es-ES_tradnl" altLang="en-US" sz="2800">
                <a:cs typeface="Times New Roman" pitchFamily="18" charset="0"/>
              </a:rPr>
              <a:t> </a:t>
            </a:r>
          </a:p>
          <a:p>
            <a:pPr eaLnBrk="1" hangingPunct="1"/>
            <a:r>
              <a:rPr lang="es-ES_tradnl" altLang="en-US">
                <a:cs typeface="Times New Roman" pitchFamily="18" charset="0"/>
              </a:rPr>
              <a:t>Cuando un medio de cultivo presenta en su composición un compuesto termolábil, se debe esterilizar este componente por separación mecánica (filtración) y luego añadirlo en forma aséptica, al medio de cultivo base.</a:t>
            </a:r>
          </a:p>
          <a:p>
            <a:pPr eaLnBrk="1" hangingPunct="1"/>
            <a:endParaRPr lang="es-ES_tradnl" altLang="en-US">
              <a:cs typeface="Times New Roman" pitchFamily="18" charset="0"/>
            </a:endParaRPr>
          </a:p>
        </p:txBody>
      </p:sp>
      <p:sp>
        <p:nvSpPr>
          <p:cNvPr id="48132" name="4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Título"/>
          <p:cNvSpPr>
            <a:spLocks noGrp="1"/>
          </p:cNvSpPr>
          <p:nvPr>
            <p:ph type="title"/>
          </p:nvPr>
        </p:nvSpPr>
        <p:spPr>
          <a:xfrm>
            <a:off x="34925" y="228600"/>
            <a:ext cx="8964613" cy="758825"/>
          </a:xfrm>
        </p:spPr>
        <p:txBody>
          <a:bodyPr/>
          <a:lstStyle/>
          <a:p>
            <a:pPr eaLnBrk="1" hangingPunct="1">
              <a:defRPr/>
            </a:pPr>
            <a:r>
              <a:rPr lang="es-ES" sz="3200" b="1" i="1" u="sng"/>
              <a:t>PREPARACIÓN de MEDIOS DE CULTIVO</a:t>
            </a:r>
            <a:endParaRPr lang="es-AR" sz="3200"/>
          </a:p>
        </p:txBody>
      </p:sp>
      <p:sp>
        <p:nvSpPr>
          <p:cNvPr id="49155" name="2 Marcador de contenido"/>
          <p:cNvSpPr>
            <a:spLocks noGrp="1"/>
          </p:cNvSpPr>
          <p:nvPr>
            <p:ph idx="1"/>
          </p:nvPr>
        </p:nvSpPr>
        <p:spPr>
          <a:xfrm>
            <a:off x="301625" y="1527175"/>
            <a:ext cx="8504238" cy="4572000"/>
          </a:xfrm>
        </p:spPr>
        <p:txBody>
          <a:bodyPr/>
          <a:lstStyle/>
          <a:p>
            <a:pPr algn="just" eaLnBrk="1" hangingPunct="1">
              <a:lnSpc>
                <a:spcPct val="90000"/>
              </a:lnSpc>
            </a:pPr>
            <a:r>
              <a:rPr lang="es-ES_tradnl" altLang="en-US" sz="2800">
                <a:cs typeface="Times New Roman" pitchFamily="18" charset="0"/>
              </a:rPr>
              <a:t>Una vez esterilizados.</a:t>
            </a:r>
            <a:endParaRPr lang="es-ES_tradnl" altLang="en-US" sz="800">
              <a:cs typeface="Times New Roman" pitchFamily="18" charset="0"/>
            </a:endParaRPr>
          </a:p>
          <a:p>
            <a:pPr algn="just" eaLnBrk="1" hangingPunct="1">
              <a:lnSpc>
                <a:spcPct val="90000"/>
              </a:lnSpc>
            </a:pPr>
            <a:r>
              <a:rPr lang="es-ES_tradnl" altLang="en-US" sz="2800">
                <a:cs typeface="Times New Roman" pitchFamily="18" charset="0"/>
              </a:rPr>
              <a:t>Enfriar en forma inmediata los frascos y tubos, sumergiéndolos con cuidado de no ingresar líquido en los envases con un sistema de agua de red a reflujo continuo.</a:t>
            </a:r>
          </a:p>
          <a:p>
            <a:pPr algn="just" eaLnBrk="1" hangingPunct="1">
              <a:lnSpc>
                <a:spcPct val="90000"/>
              </a:lnSpc>
              <a:buFontTx/>
              <a:buNone/>
            </a:pPr>
            <a:endParaRPr lang="es-ES_tradnl" altLang="en-US" sz="800">
              <a:cs typeface="Times New Roman" pitchFamily="18" charset="0"/>
            </a:endParaRPr>
          </a:p>
          <a:p>
            <a:pPr algn="just" eaLnBrk="1" hangingPunct="1">
              <a:lnSpc>
                <a:spcPct val="90000"/>
              </a:lnSpc>
            </a:pPr>
            <a:r>
              <a:rPr lang="es-ES_tradnl" altLang="en-US" sz="2800">
                <a:cs typeface="Times New Roman" pitchFamily="18" charset="0"/>
              </a:rPr>
              <a:t>Una vez enfriados, llevar al laboratorio de preparación de muestras para controlar el pH. (Evitar la solidificación de los medios agarizados)</a:t>
            </a:r>
          </a:p>
          <a:p>
            <a:pPr eaLnBrk="1" hangingPunct="1"/>
            <a:endParaRPr lang="es-AR" altLang="en-US"/>
          </a:p>
        </p:txBody>
      </p:sp>
      <p:sp>
        <p:nvSpPr>
          <p:cNvPr id="49156" name="4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Título"/>
          <p:cNvSpPr>
            <a:spLocks noGrp="1"/>
          </p:cNvSpPr>
          <p:nvPr>
            <p:ph type="title"/>
          </p:nvPr>
        </p:nvSpPr>
        <p:spPr>
          <a:xfrm>
            <a:off x="0" y="228600"/>
            <a:ext cx="9144000" cy="758825"/>
          </a:xfrm>
        </p:spPr>
        <p:txBody>
          <a:bodyPr/>
          <a:lstStyle/>
          <a:p>
            <a:pPr eaLnBrk="1" hangingPunct="1">
              <a:defRPr/>
            </a:pPr>
            <a:r>
              <a:rPr lang="es-ES" sz="3200" b="1" i="1" u="sng"/>
              <a:t>PREPARACIÓN  de MEDIOS DE CULTIVO</a:t>
            </a:r>
            <a:endParaRPr lang="es-AR" sz="3200"/>
          </a:p>
        </p:txBody>
      </p:sp>
      <p:sp>
        <p:nvSpPr>
          <p:cNvPr id="50179" name="2 Marcador de contenido"/>
          <p:cNvSpPr>
            <a:spLocks noGrp="1"/>
          </p:cNvSpPr>
          <p:nvPr>
            <p:ph idx="1"/>
          </p:nvPr>
        </p:nvSpPr>
        <p:spPr>
          <a:xfrm>
            <a:off x="301625" y="1527175"/>
            <a:ext cx="8504238" cy="4572000"/>
          </a:xfrm>
        </p:spPr>
        <p:txBody>
          <a:bodyPr/>
          <a:lstStyle/>
          <a:p>
            <a:pPr algn="just" eaLnBrk="1" hangingPunct="1"/>
            <a:r>
              <a:rPr lang="es-ES_tradnl" altLang="en-US">
                <a:cs typeface="Times New Roman" pitchFamily="18" charset="0"/>
              </a:rPr>
              <a:t>Controlar el pH e indicarlo en la planilla correspondiente (Control de preparación de medios de cultivo). </a:t>
            </a:r>
          </a:p>
          <a:p>
            <a:pPr algn="just" eaLnBrk="1" hangingPunct="1"/>
            <a:endParaRPr lang="es-ES_tradnl" altLang="en-US">
              <a:cs typeface="Times New Roman" pitchFamily="18" charset="0"/>
            </a:endParaRPr>
          </a:p>
          <a:p>
            <a:pPr algn="just" eaLnBrk="1" hangingPunct="1"/>
            <a:r>
              <a:rPr lang="es-ES_tradnl" altLang="en-US">
                <a:cs typeface="Times New Roman" pitchFamily="18" charset="0"/>
              </a:rPr>
              <a:t>Para medios sin agar: tomar al azar un frasco o tubo de cada tipo de medio de cultivo preparado y realizar el correspondiente control. </a:t>
            </a:r>
          </a:p>
          <a:p>
            <a:pPr eaLnBrk="1" hangingPunct="1">
              <a:buFontTx/>
              <a:buNone/>
            </a:pPr>
            <a:endParaRPr lang="es-AR" altLang="en-US"/>
          </a:p>
        </p:txBody>
      </p:sp>
      <p:sp>
        <p:nvSpPr>
          <p:cNvPr id="50180" name="4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p:cNvSpPr>
          <p:nvPr>
            <p:ph type="ctrTitle"/>
          </p:nvPr>
        </p:nvSpPr>
        <p:spPr>
          <a:xfrm>
            <a:off x="827088" y="476250"/>
            <a:ext cx="7772400" cy="1470025"/>
          </a:xfrm>
        </p:spPr>
        <p:txBody>
          <a:bodyPr/>
          <a:lstStyle/>
          <a:p>
            <a:pPr eaLnBrk="1" hangingPunct="1"/>
            <a:r>
              <a:rPr lang="es-ES" altLang="en-US" b="1" i="1" u="sng"/>
              <a:t>MEDIOS DE CULTIVO</a:t>
            </a:r>
          </a:p>
        </p:txBody>
      </p:sp>
      <p:sp>
        <p:nvSpPr>
          <p:cNvPr id="3075" name="Rectangle 3"/>
          <p:cNvSpPr>
            <a:spLocks noGrp="1" noChangeArrowheads="1"/>
          </p:cNvSpPr>
          <p:nvPr>
            <p:ph type="subTitle" idx="1"/>
          </p:nvPr>
        </p:nvSpPr>
        <p:spPr>
          <a:xfrm>
            <a:off x="215900" y="2060575"/>
            <a:ext cx="8496300" cy="1752600"/>
          </a:xfrm>
        </p:spPr>
        <p:txBody>
          <a:bodyPr/>
          <a:lstStyle/>
          <a:p>
            <a:pPr eaLnBrk="1" hangingPunct="1">
              <a:defRPr/>
            </a:pPr>
            <a:endParaRPr lang="es-ES" sz="2800" dirty="0"/>
          </a:p>
          <a:p>
            <a:pPr eaLnBrk="1" hangingPunct="1">
              <a:defRPr/>
            </a:pPr>
            <a:r>
              <a:rPr lang="es-ES" sz="2800" dirty="0"/>
              <a:t>Sistema de componentes nutritivos necesarios para el desarrollo de los microorganismos</a:t>
            </a:r>
          </a:p>
        </p:txBody>
      </p:sp>
      <p:pic>
        <p:nvPicPr>
          <p:cNvPr id="18436" name="Picture 9" descr="figure2"/>
          <p:cNvPicPr>
            <a:picLocks noChangeAspect="1" noChangeArrowheads="1"/>
          </p:cNvPicPr>
          <p:nvPr/>
        </p:nvPicPr>
        <p:blipFill>
          <a:blip r:embed="rId2" cstate="print"/>
          <a:srcRect/>
          <a:stretch>
            <a:fillRect/>
          </a:stretch>
        </p:blipFill>
        <p:spPr bwMode="auto">
          <a:xfrm>
            <a:off x="2268538" y="4576763"/>
            <a:ext cx="4391025" cy="2020887"/>
          </a:xfrm>
          <a:prstGeom prst="rect">
            <a:avLst/>
          </a:prstGeom>
          <a:noFill/>
          <a:ln w="9525">
            <a:noFill/>
            <a:miter lim="800000"/>
            <a:headEnd/>
            <a:tailEnd/>
          </a:ln>
        </p:spPr>
      </p:pic>
      <p:sp>
        <p:nvSpPr>
          <p:cNvPr id="18437" name="6 Marcador de pie de página"/>
          <p:cNvSpPr>
            <a:spLocks noGrp="1"/>
          </p:cNvSpPr>
          <p:nvPr>
            <p:ph type="ftr" sz="quarter" idx="11"/>
          </p:nvPr>
        </p:nvSpPr>
        <p:spPr bwMode="auto">
          <a:xfrm>
            <a:off x="3286125" y="6381750"/>
            <a:ext cx="2895600" cy="476250"/>
          </a:xfrm>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Título"/>
          <p:cNvSpPr>
            <a:spLocks noGrp="1"/>
          </p:cNvSpPr>
          <p:nvPr>
            <p:ph type="title"/>
          </p:nvPr>
        </p:nvSpPr>
        <p:spPr>
          <a:xfrm>
            <a:off x="107950" y="228600"/>
            <a:ext cx="8928100" cy="758825"/>
          </a:xfrm>
        </p:spPr>
        <p:txBody>
          <a:bodyPr/>
          <a:lstStyle/>
          <a:p>
            <a:pPr eaLnBrk="1" hangingPunct="1">
              <a:defRPr/>
            </a:pPr>
            <a:r>
              <a:rPr lang="es-ES" sz="3200" b="1" i="1" u="sng"/>
              <a:t>PREPARACIÓN de MEDIOS DE CULTIVO</a:t>
            </a:r>
            <a:endParaRPr lang="es-AR" sz="3200"/>
          </a:p>
        </p:txBody>
      </p:sp>
      <p:sp>
        <p:nvSpPr>
          <p:cNvPr id="51203" name="2 Marcador de contenido"/>
          <p:cNvSpPr>
            <a:spLocks noGrp="1"/>
          </p:cNvSpPr>
          <p:nvPr>
            <p:ph idx="1"/>
          </p:nvPr>
        </p:nvSpPr>
        <p:spPr>
          <a:xfrm>
            <a:off x="301625" y="1527175"/>
            <a:ext cx="8504238" cy="4572000"/>
          </a:xfrm>
        </p:spPr>
        <p:txBody>
          <a:bodyPr/>
          <a:lstStyle/>
          <a:p>
            <a:pPr algn="just" eaLnBrk="1" hangingPunct="1"/>
            <a:r>
              <a:rPr lang="es-ES_tradnl" altLang="en-US" sz="2800">
                <a:cs typeface="Times New Roman" pitchFamily="18" charset="0"/>
              </a:rPr>
              <a:t>Para medios con agar trasvasar bajo flujo laminar, una porción de medio a un recipiente o frasco no estéril y efectuar sobre ésta el control de pH. </a:t>
            </a:r>
          </a:p>
          <a:p>
            <a:pPr algn="just" eaLnBrk="1" hangingPunct="1"/>
            <a:r>
              <a:rPr lang="es-ES_tradnl" altLang="en-US" sz="2800">
                <a:cs typeface="Times New Roman" pitchFamily="18" charset="0"/>
              </a:rPr>
              <a:t>En caso de no cumplimentar con el pH especificado del medio de cultivo utilizar para ajustarlo, solución de NaOH o HCl al 10%. (Controlar nuevamente el pH). Para los medios fraccionados en tubos, descartar el lote.</a:t>
            </a:r>
            <a:endParaRPr lang="es-ES" altLang="en-US" sz="2800"/>
          </a:p>
          <a:p>
            <a:pPr eaLnBrk="1" hangingPunct="1"/>
            <a:endParaRPr lang="es-AR" altLang="en-US"/>
          </a:p>
        </p:txBody>
      </p:sp>
      <p:sp>
        <p:nvSpPr>
          <p:cNvPr id="51204" name="4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p:cNvSpPr>
            <a:spLocks noGrp="1"/>
          </p:cNvSpPr>
          <p:nvPr>
            <p:ph type="title"/>
          </p:nvPr>
        </p:nvSpPr>
        <p:spPr>
          <a:xfrm>
            <a:off x="107950" y="228600"/>
            <a:ext cx="8928100" cy="758825"/>
          </a:xfrm>
        </p:spPr>
        <p:txBody>
          <a:bodyPr/>
          <a:lstStyle/>
          <a:p>
            <a:pPr eaLnBrk="1" hangingPunct="1">
              <a:defRPr/>
            </a:pPr>
            <a:r>
              <a:rPr lang="es-ES" sz="3200" b="1" i="1" u="sng"/>
              <a:t>PREPARACIÓN de MEDIOS DE CULTIVO</a:t>
            </a:r>
            <a:endParaRPr lang="es-AR" sz="3200"/>
          </a:p>
        </p:txBody>
      </p:sp>
      <p:sp>
        <p:nvSpPr>
          <p:cNvPr id="38915" name="2 Marcador de contenido"/>
          <p:cNvSpPr>
            <a:spLocks noGrp="1"/>
          </p:cNvSpPr>
          <p:nvPr>
            <p:ph idx="1"/>
          </p:nvPr>
        </p:nvSpPr>
        <p:spPr>
          <a:xfrm>
            <a:off x="301625" y="1527175"/>
            <a:ext cx="8504238" cy="4572000"/>
          </a:xfrm>
        </p:spPr>
        <p:txBody>
          <a:bodyPr/>
          <a:lstStyle/>
          <a:p>
            <a:pPr marL="0" indent="0" algn="just" eaLnBrk="1" hangingPunct="1">
              <a:buFont typeface="Wingdings 2" pitchFamily="18" charset="2"/>
              <a:buNone/>
              <a:defRPr/>
            </a:pPr>
            <a:r>
              <a:rPr lang="es-ES_tradnl" sz="2800" dirty="0">
                <a:cs typeface="Times New Roman" panose="02020603050405020304" pitchFamily="18" charset="0"/>
              </a:rPr>
              <a:t>IMPORTANTE:</a:t>
            </a:r>
          </a:p>
          <a:p>
            <a:pPr algn="just" eaLnBrk="1" hangingPunct="1">
              <a:defRPr/>
            </a:pPr>
            <a:r>
              <a:rPr lang="es-ES_tradnl" sz="2800" dirty="0">
                <a:cs typeface="Times New Roman" panose="02020603050405020304" pitchFamily="18" charset="0"/>
              </a:rPr>
              <a:t>Para cada medio de cultivo se debe registrar fecha de vencimiento.</a:t>
            </a:r>
          </a:p>
          <a:p>
            <a:pPr algn="just" eaLnBrk="1" hangingPunct="1">
              <a:defRPr/>
            </a:pPr>
            <a:r>
              <a:rPr lang="es-ES_tradnl" sz="2800" dirty="0">
                <a:cs typeface="Times New Roman" panose="02020603050405020304" pitchFamily="18" charset="0"/>
              </a:rPr>
              <a:t>El relevamiento de fechas de vencimiento de medios de cultivo preparados se realiza semanalmente y se registra. </a:t>
            </a:r>
          </a:p>
          <a:p>
            <a:pPr algn="just" eaLnBrk="1" hangingPunct="1">
              <a:defRPr/>
            </a:pPr>
            <a:r>
              <a:rPr lang="es-ES_tradnl" sz="2800" dirty="0">
                <a:cs typeface="Times New Roman" panose="02020603050405020304" pitchFamily="18" charset="0"/>
              </a:rPr>
              <a:t>El uso de medios de cultivo empleados para el análisis de muestras debe ser registrado diariamente.</a:t>
            </a:r>
          </a:p>
          <a:p>
            <a:pPr marL="0" indent="0" algn="just" eaLnBrk="1" hangingPunct="1">
              <a:buFont typeface="Wingdings 2" pitchFamily="18" charset="2"/>
              <a:buNone/>
              <a:defRPr/>
            </a:pPr>
            <a:r>
              <a:rPr lang="es-ES_tradnl" sz="2800" dirty="0">
                <a:cs typeface="Times New Roman" panose="02020603050405020304" pitchFamily="18" charset="0"/>
              </a:rPr>
              <a:t>		</a:t>
            </a:r>
          </a:p>
          <a:p>
            <a:pPr algn="just" eaLnBrk="1" hangingPunct="1">
              <a:defRPr/>
            </a:pPr>
            <a:r>
              <a:rPr lang="es-AR" sz="2800" dirty="0">
                <a:cs typeface="Times New Roman" panose="02020603050405020304" pitchFamily="18" charset="0"/>
              </a:rPr>
              <a:t> </a:t>
            </a:r>
          </a:p>
        </p:txBody>
      </p:sp>
      <p:sp>
        <p:nvSpPr>
          <p:cNvPr id="52228" name="4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Título"/>
          <p:cNvSpPr>
            <a:spLocks noGrp="1"/>
          </p:cNvSpPr>
          <p:nvPr>
            <p:ph type="title"/>
          </p:nvPr>
        </p:nvSpPr>
        <p:spPr>
          <a:xfrm>
            <a:off x="125413" y="604838"/>
            <a:ext cx="8856662" cy="758825"/>
          </a:xfrm>
        </p:spPr>
        <p:txBody>
          <a:bodyPr/>
          <a:lstStyle/>
          <a:p>
            <a:pPr eaLnBrk="1" hangingPunct="1">
              <a:defRPr/>
            </a:pPr>
            <a:r>
              <a:rPr lang="es-ES" sz="3200" b="1" i="1" u="sng" dirty="0"/>
              <a:t>PREPARACIÓN de PLACAS DE MEDIOS DE CULTIVO SOLIDOS</a:t>
            </a:r>
            <a:endParaRPr lang="es-AR" sz="3200" dirty="0"/>
          </a:p>
        </p:txBody>
      </p:sp>
      <p:sp>
        <p:nvSpPr>
          <p:cNvPr id="44035" name="2 Marcador de contenido"/>
          <p:cNvSpPr>
            <a:spLocks noGrp="1"/>
          </p:cNvSpPr>
          <p:nvPr>
            <p:ph idx="1"/>
          </p:nvPr>
        </p:nvSpPr>
        <p:spPr>
          <a:xfrm>
            <a:off x="327025" y="1403350"/>
            <a:ext cx="8504238" cy="4572000"/>
          </a:xfrm>
        </p:spPr>
        <p:txBody>
          <a:bodyPr/>
          <a:lstStyle/>
          <a:p>
            <a:pPr marL="0" indent="0" algn="just" eaLnBrk="1" hangingPunct="1">
              <a:lnSpc>
                <a:spcPct val="90000"/>
              </a:lnSpc>
              <a:buFont typeface="Wingdings 2" pitchFamily="18" charset="2"/>
              <a:buNone/>
              <a:defRPr/>
            </a:pPr>
            <a:r>
              <a:rPr lang="es-ES_tradnl" sz="2800" dirty="0">
                <a:cs typeface="Times New Roman" panose="02020603050405020304" pitchFamily="18" charset="0"/>
              </a:rPr>
              <a:t>MATERIALES:</a:t>
            </a:r>
          </a:p>
          <a:p>
            <a:pPr algn="just" eaLnBrk="1" hangingPunct="1">
              <a:lnSpc>
                <a:spcPct val="90000"/>
              </a:lnSpc>
              <a:defRPr/>
            </a:pPr>
            <a:r>
              <a:rPr lang="es-ES_tradnl" sz="2800" dirty="0">
                <a:cs typeface="Times New Roman" panose="02020603050405020304" pitchFamily="18" charset="0"/>
              </a:rPr>
              <a:t>Placas de Petri estériles</a:t>
            </a:r>
          </a:p>
          <a:p>
            <a:pPr algn="just" eaLnBrk="1" hangingPunct="1">
              <a:lnSpc>
                <a:spcPct val="90000"/>
              </a:lnSpc>
              <a:defRPr/>
            </a:pPr>
            <a:r>
              <a:rPr lang="es-ES_tradnl" sz="2800" dirty="0">
                <a:cs typeface="Times New Roman" panose="02020603050405020304" pitchFamily="18" charset="0"/>
              </a:rPr>
              <a:t>Medio de cultivo a </a:t>
            </a:r>
            <a:r>
              <a:rPr lang="es-ES_tradnl" sz="2800" dirty="0" err="1">
                <a:cs typeface="Times New Roman" panose="02020603050405020304" pitchFamily="18" charset="0"/>
              </a:rPr>
              <a:t>plaquear</a:t>
            </a:r>
            <a:r>
              <a:rPr lang="es-ES_tradnl" sz="2800" dirty="0">
                <a:cs typeface="Times New Roman" panose="02020603050405020304" pitchFamily="18" charset="0"/>
              </a:rPr>
              <a:t>*</a:t>
            </a:r>
          </a:p>
          <a:p>
            <a:pPr algn="just" eaLnBrk="1" hangingPunct="1">
              <a:lnSpc>
                <a:spcPct val="90000"/>
              </a:lnSpc>
              <a:buFontTx/>
              <a:buNone/>
              <a:defRPr/>
            </a:pPr>
            <a:endParaRPr lang="es-ES_tradnl" sz="2800" dirty="0">
              <a:cs typeface="Times New Roman" panose="02020603050405020304" pitchFamily="18" charset="0"/>
            </a:endParaRPr>
          </a:p>
          <a:p>
            <a:pPr algn="just" eaLnBrk="1" hangingPunct="1">
              <a:lnSpc>
                <a:spcPct val="90000"/>
              </a:lnSpc>
              <a:buFontTx/>
              <a:buNone/>
              <a:defRPr/>
            </a:pPr>
            <a:r>
              <a:rPr lang="es-ES_tradnl" sz="2800" dirty="0">
                <a:cs typeface="Times New Roman" panose="02020603050405020304" pitchFamily="18" charset="0"/>
              </a:rPr>
              <a:t>DONDE REALIZAR LA ACTIVIDAD: </a:t>
            </a:r>
          </a:p>
          <a:p>
            <a:pPr algn="just" eaLnBrk="1" hangingPunct="1">
              <a:lnSpc>
                <a:spcPct val="90000"/>
              </a:lnSpc>
              <a:buFontTx/>
              <a:buNone/>
              <a:defRPr/>
            </a:pPr>
            <a:r>
              <a:rPr lang="es-ES_tradnl" sz="2800" dirty="0">
                <a:cs typeface="Times New Roman" panose="02020603050405020304" pitchFamily="18" charset="0"/>
              </a:rPr>
              <a:t>Flujo laminar</a:t>
            </a:r>
          </a:p>
          <a:p>
            <a:pPr algn="just" eaLnBrk="1" hangingPunct="1">
              <a:lnSpc>
                <a:spcPct val="90000"/>
              </a:lnSpc>
              <a:buFontTx/>
              <a:buNone/>
              <a:defRPr/>
            </a:pPr>
            <a:r>
              <a:rPr lang="es-ES_tradnl" sz="2800" dirty="0">
                <a:cs typeface="Times New Roman" panose="02020603050405020304" pitchFamily="18" charset="0"/>
              </a:rPr>
              <a:t>TIEMPO ESTIMADO DE LA ACTIVIDAD: </a:t>
            </a:r>
          </a:p>
          <a:p>
            <a:pPr algn="just" eaLnBrk="1" hangingPunct="1">
              <a:lnSpc>
                <a:spcPct val="90000"/>
              </a:lnSpc>
              <a:buFontTx/>
              <a:buNone/>
              <a:defRPr/>
            </a:pPr>
            <a:r>
              <a:rPr lang="es-ES_tradnl" sz="2800" dirty="0">
                <a:cs typeface="Times New Roman" panose="02020603050405020304" pitchFamily="18" charset="0"/>
              </a:rPr>
              <a:t>Entre 15 y 30 minutos aproximadamente. </a:t>
            </a:r>
          </a:p>
          <a:p>
            <a:pPr algn="just" eaLnBrk="1" hangingPunct="1">
              <a:lnSpc>
                <a:spcPct val="90000"/>
              </a:lnSpc>
              <a:buFontTx/>
              <a:buNone/>
              <a:defRPr/>
            </a:pPr>
            <a:endParaRPr lang="es-ES_tradnl" sz="2800" dirty="0">
              <a:cs typeface="Times New Roman" panose="02020603050405020304" pitchFamily="18" charset="0"/>
            </a:endParaRPr>
          </a:p>
          <a:p>
            <a:pPr algn="just" eaLnBrk="1" hangingPunct="1">
              <a:lnSpc>
                <a:spcPct val="90000"/>
              </a:lnSpc>
              <a:buFontTx/>
              <a:buNone/>
              <a:defRPr/>
            </a:pPr>
            <a:r>
              <a:rPr lang="es-ES_tradnl" sz="1800" dirty="0">
                <a:cs typeface="Times New Roman" panose="02020603050405020304" pitchFamily="18" charset="0"/>
              </a:rPr>
              <a:t>* El medio de cultivo puede ser esterilizado en autoclave previamente o no dependiendo instrucciones de fabricante</a:t>
            </a:r>
            <a:endParaRPr lang="es-AR" sz="1600" dirty="0"/>
          </a:p>
        </p:txBody>
      </p:sp>
      <p:sp>
        <p:nvSpPr>
          <p:cNvPr id="53252" name="4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pic>
        <p:nvPicPr>
          <p:cNvPr id="53253" name="Imagen 1"/>
          <p:cNvPicPr>
            <a:picLocks noChangeAspect="1"/>
          </p:cNvPicPr>
          <p:nvPr/>
        </p:nvPicPr>
        <p:blipFill>
          <a:blip r:embed="rId2" cstate="print"/>
          <a:srcRect/>
          <a:stretch>
            <a:fillRect/>
          </a:stretch>
        </p:blipFill>
        <p:spPr bwMode="auto">
          <a:xfrm>
            <a:off x="5364163" y="1403350"/>
            <a:ext cx="2724150" cy="16764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Título"/>
          <p:cNvSpPr>
            <a:spLocks noGrp="1"/>
          </p:cNvSpPr>
          <p:nvPr>
            <p:ph type="title"/>
          </p:nvPr>
        </p:nvSpPr>
        <p:spPr>
          <a:xfrm>
            <a:off x="125413" y="455613"/>
            <a:ext cx="8856662" cy="758825"/>
          </a:xfrm>
        </p:spPr>
        <p:txBody>
          <a:bodyPr/>
          <a:lstStyle/>
          <a:p>
            <a:pPr eaLnBrk="1" hangingPunct="1">
              <a:defRPr/>
            </a:pPr>
            <a:r>
              <a:rPr lang="es-ES" sz="3200" b="1" i="1" u="sng" dirty="0"/>
              <a:t>PROCEDIMIENTO DE         PREPARACIÓN de PLACAS</a:t>
            </a:r>
            <a:endParaRPr lang="es-AR" sz="3200" dirty="0"/>
          </a:p>
        </p:txBody>
      </p:sp>
      <p:sp>
        <p:nvSpPr>
          <p:cNvPr id="54275" name="2 Marcador de contenido"/>
          <p:cNvSpPr>
            <a:spLocks noGrp="1"/>
          </p:cNvSpPr>
          <p:nvPr>
            <p:ph idx="1"/>
          </p:nvPr>
        </p:nvSpPr>
        <p:spPr>
          <a:xfrm>
            <a:off x="301625" y="1527175"/>
            <a:ext cx="8504238" cy="4572000"/>
          </a:xfrm>
        </p:spPr>
        <p:txBody>
          <a:bodyPr/>
          <a:lstStyle/>
          <a:p>
            <a:pPr algn="just" eaLnBrk="1" hangingPunct="1">
              <a:lnSpc>
                <a:spcPct val="90000"/>
              </a:lnSpc>
            </a:pPr>
            <a:r>
              <a:rPr lang="es-ES_tradnl" altLang="en-US" sz="2800">
                <a:cs typeface="Times New Roman" pitchFamily="18" charset="0"/>
              </a:rPr>
              <a:t>Distribuir el medio recién preparado y esterilizado en placas de Petri estériles para su uso en superficie. Emplear aproximadamente 15 ml de medio por cada placa.</a:t>
            </a:r>
          </a:p>
          <a:p>
            <a:pPr algn="just" eaLnBrk="1" hangingPunct="1">
              <a:lnSpc>
                <a:spcPct val="90000"/>
              </a:lnSpc>
              <a:buFontTx/>
              <a:buNone/>
            </a:pPr>
            <a:endParaRPr lang="es-ES_tradnl" altLang="en-US" sz="2800">
              <a:cs typeface="Times New Roman" pitchFamily="18" charset="0"/>
            </a:endParaRPr>
          </a:p>
          <a:p>
            <a:pPr algn="just" eaLnBrk="1" hangingPunct="1">
              <a:lnSpc>
                <a:spcPct val="90000"/>
              </a:lnSpc>
            </a:pPr>
            <a:r>
              <a:rPr lang="es-ES_tradnl" altLang="en-US" sz="2800">
                <a:cs typeface="Times New Roman" pitchFamily="18" charset="0"/>
              </a:rPr>
              <a:t>Secar las placas, antes de su inoculación, bajo flujo laminar sin la tapa y con la superficie del agar hacia arriba, entre 15 y 30 minutos aproximadamente. Esto se hace para evitar la difusión y confluencia de colonias.</a:t>
            </a:r>
          </a:p>
          <a:p>
            <a:pPr algn="just" eaLnBrk="1" hangingPunct="1">
              <a:lnSpc>
                <a:spcPct val="90000"/>
              </a:lnSpc>
              <a:buFontTx/>
              <a:buNone/>
            </a:pPr>
            <a:r>
              <a:rPr lang="es-ES_tradnl" altLang="en-US" sz="2800">
                <a:cs typeface="Times New Roman" pitchFamily="18" charset="0"/>
              </a:rPr>
              <a:t> </a:t>
            </a:r>
          </a:p>
          <a:p>
            <a:pPr eaLnBrk="1" hangingPunct="1"/>
            <a:endParaRPr lang="es-AR" altLang="en-US"/>
          </a:p>
        </p:txBody>
      </p:sp>
      <p:sp>
        <p:nvSpPr>
          <p:cNvPr id="54276" name="4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endParaRPr lang="es-AR"/>
          </a:p>
        </p:txBody>
      </p:sp>
      <p:pic>
        <p:nvPicPr>
          <p:cNvPr id="55299" name="Marcador de contenido 4"/>
          <p:cNvPicPr>
            <a:picLocks noGrp="1" noChangeAspect="1" noChangeArrowheads="1"/>
          </p:cNvPicPr>
          <p:nvPr>
            <p:ph sz="quarter" idx="1"/>
          </p:nvPr>
        </p:nvPicPr>
        <p:blipFill>
          <a:blip r:embed="rId2" cstate="print"/>
          <a:srcRect l="-3093" r="42654" b="52643"/>
          <a:stretch>
            <a:fillRect/>
          </a:stretch>
        </p:blipFill>
        <p:spPr>
          <a:xfrm>
            <a:off x="3656013" y="1484313"/>
            <a:ext cx="2979737" cy="1447800"/>
          </a:xfrm>
        </p:spPr>
      </p:pic>
      <p:sp>
        <p:nvSpPr>
          <p:cNvPr id="55300" name="Marcador de pie de página 3"/>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US" altLang="en-US">
                <a:latin typeface="Arial" charset="0"/>
              </a:rPr>
              <a:t>MICROBIOLOGÍA GENERAL</a:t>
            </a:r>
          </a:p>
        </p:txBody>
      </p:sp>
      <p:sp>
        <p:nvSpPr>
          <p:cNvPr id="55301" name="CuadroTexto 5"/>
          <p:cNvSpPr txBox="1">
            <a:spLocks noChangeArrowheads="1"/>
          </p:cNvSpPr>
          <p:nvPr/>
        </p:nvSpPr>
        <p:spPr bwMode="auto">
          <a:xfrm>
            <a:off x="530225" y="1597025"/>
            <a:ext cx="3130550" cy="923925"/>
          </a:xfrm>
          <a:prstGeom prst="rect">
            <a:avLst/>
          </a:prstGeom>
          <a:noFill/>
          <a:ln w="9525">
            <a:noFill/>
            <a:miter lim="800000"/>
            <a:headEnd/>
            <a:tailEnd/>
          </a:ln>
        </p:spPr>
        <p:txBody>
          <a:bodyPr>
            <a:spAutoFit/>
          </a:bodyPr>
          <a:lstStyle/>
          <a:p>
            <a:pPr eaLnBrk="1" hangingPunct="1"/>
            <a:r>
              <a:rPr lang="es-AR" altLang="en-US"/>
              <a:t>MEDIO DE CULTIVO ATEMPERADO EN BAÑO TERMOSTATIVO</a:t>
            </a:r>
          </a:p>
        </p:txBody>
      </p:sp>
      <p:pic>
        <p:nvPicPr>
          <p:cNvPr id="55302" name="Marcador de contenido 4"/>
          <p:cNvPicPr>
            <a:picLocks noChangeAspect="1"/>
          </p:cNvPicPr>
          <p:nvPr/>
        </p:nvPicPr>
        <p:blipFill>
          <a:blip r:embed="rId2" cstate="print"/>
          <a:srcRect l="59447" t="-1025" b="50934"/>
          <a:stretch>
            <a:fillRect/>
          </a:stretch>
        </p:blipFill>
        <p:spPr bwMode="auto">
          <a:xfrm>
            <a:off x="3779838" y="4810125"/>
            <a:ext cx="2855912" cy="1874838"/>
          </a:xfrm>
          <a:prstGeom prst="rect">
            <a:avLst/>
          </a:prstGeom>
          <a:noFill/>
          <a:ln w="9525">
            <a:noFill/>
            <a:miter lim="800000"/>
            <a:headEnd/>
            <a:tailEnd/>
          </a:ln>
        </p:spPr>
      </p:pic>
      <p:pic>
        <p:nvPicPr>
          <p:cNvPr id="55303" name="Imagen 7"/>
          <p:cNvPicPr>
            <a:picLocks noChangeAspect="1"/>
          </p:cNvPicPr>
          <p:nvPr/>
        </p:nvPicPr>
        <p:blipFill>
          <a:blip r:embed="rId3" cstate="print"/>
          <a:srcRect/>
          <a:stretch>
            <a:fillRect/>
          </a:stretch>
        </p:blipFill>
        <p:spPr bwMode="auto">
          <a:xfrm>
            <a:off x="3779838" y="3071813"/>
            <a:ext cx="2857500" cy="1600200"/>
          </a:xfrm>
          <a:prstGeom prst="rect">
            <a:avLst/>
          </a:prstGeom>
          <a:noFill/>
          <a:ln w="9525">
            <a:noFill/>
            <a:miter lim="800000"/>
            <a:headEnd/>
            <a:tailEnd/>
          </a:ln>
        </p:spPr>
      </p:pic>
      <p:sp>
        <p:nvSpPr>
          <p:cNvPr id="55304" name="CuadroTexto 9"/>
          <p:cNvSpPr txBox="1">
            <a:spLocks noChangeArrowheads="1"/>
          </p:cNvSpPr>
          <p:nvPr/>
        </p:nvSpPr>
        <p:spPr bwMode="auto">
          <a:xfrm>
            <a:off x="684213" y="3071813"/>
            <a:ext cx="2519362" cy="646112"/>
          </a:xfrm>
          <a:prstGeom prst="rect">
            <a:avLst/>
          </a:prstGeom>
          <a:noFill/>
          <a:ln w="9525">
            <a:noFill/>
            <a:miter lim="800000"/>
            <a:headEnd/>
            <a:tailEnd/>
          </a:ln>
        </p:spPr>
        <p:txBody>
          <a:bodyPr>
            <a:spAutoFit/>
          </a:bodyPr>
          <a:lstStyle/>
          <a:p>
            <a:pPr eaLnBrk="1" hangingPunct="1"/>
            <a:r>
              <a:rPr lang="es-AR" altLang="en-US"/>
              <a:t>PLAQUEO DE AGAR EN FLUJO LAMINAR</a:t>
            </a:r>
          </a:p>
        </p:txBody>
      </p:sp>
      <p:sp>
        <p:nvSpPr>
          <p:cNvPr id="55305" name="CuadroTexto 10"/>
          <p:cNvSpPr txBox="1">
            <a:spLocks noChangeArrowheads="1"/>
          </p:cNvSpPr>
          <p:nvPr/>
        </p:nvSpPr>
        <p:spPr bwMode="auto">
          <a:xfrm>
            <a:off x="684213" y="5084763"/>
            <a:ext cx="2338387" cy="646112"/>
          </a:xfrm>
          <a:prstGeom prst="rect">
            <a:avLst/>
          </a:prstGeom>
          <a:noFill/>
          <a:ln w="9525">
            <a:noFill/>
            <a:miter lim="800000"/>
            <a:headEnd/>
            <a:tailEnd/>
          </a:ln>
        </p:spPr>
        <p:txBody>
          <a:bodyPr>
            <a:spAutoFit/>
          </a:bodyPr>
          <a:lstStyle/>
          <a:p>
            <a:pPr eaLnBrk="1" hangingPunct="1"/>
            <a:r>
              <a:rPr lang="es-AR" altLang="en-US"/>
              <a:t>PLACAS LISTAS PARA SU USO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6322" name="Picture 3" descr="image025"/>
          <p:cNvPicPr>
            <a:picLocks noChangeAspect="1" noChangeArrowheads="1"/>
          </p:cNvPicPr>
          <p:nvPr/>
        </p:nvPicPr>
        <p:blipFill>
          <a:blip r:embed="rId3" cstate="print"/>
          <a:srcRect/>
          <a:stretch>
            <a:fillRect/>
          </a:stretch>
        </p:blipFill>
        <p:spPr bwMode="auto">
          <a:xfrm>
            <a:off x="295275" y="1827213"/>
            <a:ext cx="4060825" cy="3943350"/>
          </a:xfrm>
          <a:prstGeom prst="rect">
            <a:avLst/>
          </a:prstGeom>
          <a:noFill/>
          <a:ln w="9525">
            <a:noFill/>
            <a:miter lim="800000"/>
            <a:headEnd/>
            <a:tailEnd/>
          </a:ln>
        </p:spPr>
      </p:pic>
      <p:pic>
        <p:nvPicPr>
          <p:cNvPr id="56323" name="14 Imagen"/>
          <p:cNvPicPr>
            <a:picLocks noChangeAspect="1"/>
          </p:cNvPicPr>
          <p:nvPr/>
        </p:nvPicPr>
        <p:blipFill>
          <a:blip r:embed="rId4" cstate="print"/>
          <a:srcRect/>
          <a:stretch>
            <a:fillRect/>
          </a:stretch>
        </p:blipFill>
        <p:spPr bwMode="auto">
          <a:xfrm>
            <a:off x="8388350" y="44450"/>
            <a:ext cx="676275" cy="720725"/>
          </a:xfrm>
          <a:prstGeom prst="rect">
            <a:avLst/>
          </a:prstGeom>
          <a:noFill/>
          <a:ln w="9525">
            <a:noFill/>
            <a:miter lim="800000"/>
            <a:headEnd/>
            <a:tailEnd/>
          </a:ln>
        </p:spPr>
      </p:pic>
      <p:sp>
        <p:nvSpPr>
          <p:cNvPr id="56324" name="2 Marcador de número de diapositiva"/>
          <p:cNvSpPr>
            <a:spLocks noGrp="1"/>
          </p:cNvSpPr>
          <p:nvPr>
            <p:ph type="sldNum" sz="quarter" idx="12"/>
          </p:nvPr>
        </p:nvSpPr>
        <p:spPr bwMode="auto">
          <a:xfrm>
            <a:off x="7802563" y="6357938"/>
            <a:ext cx="585787" cy="365125"/>
          </a:xfrm>
          <a:noFill/>
          <a:ln>
            <a:miter lim="800000"/>
            <a:headEnd/>
            <a:tailEnd/>
          </a:ln>
        </p:spPr>
        <p:txBody>
          <a:bodyPr/>
          <a:lstStyle/>
          <a:p>
            <a:pPr>
              <a:lnSpc>
                <a:spcPct val="90000"/>
              </a:lnSpc>
            </a:pPr>
            <a:fld id="{EF2A800A-424A-4338-8086-7C73E17D6DAC}" type="slidenum">
              <a:rPr lang="es-ES" altLang="es-AR" sz="1900" b="1">
                <a:solidFill>
                  <a:srgbClr val="002060"/>
                </a:solidFill>
                <a:latin typeface="Times New Roman" pitchFamily="18" charset="0"/>
                <a:ea typeface="MS PGothic" pitchFamily="34" charset="-128"/>
              </a:rPr>
              <a:pPr>
                <a:lnSpc>
                  <a:spcPct val="90000"/>
                </a:lnSpc>
              </a:pPr>
              <a:t>35</a:t>
            </a:fld>
            <a:endParaRPr lang="es-ES" altLang="es-AR" sz="1900" b="1">
              <a:solidFill>
                <a:srgbClr val="002060"/>
              </a:solidFill>
              <a:latin typeface="Times New Roman" pitchFamily="18" charset="0"/>
              <a:ea typeface="MS PGothic" pitchFamily="34" charset="-128"/>
            </a:endParaRPr>
          </a:p>
        </p:txBody>
      </p:sp>
      <p:pic>
        <p:nvPicPr>
          <p:cNvPr id="56325" name="1 Imagen"/>
          <p:cNvPicPr>
            <a:picLocks noChangeAspect="1"/>
          </p:cNvPicPr>
          <p:nvPr/>
        </p:nvPicPr>
        <p:blipFill>
          <a:blip r:embed="rId5" cstate="print"/>
          <a:srcRect/>
          <a:stretch>
            <a:fillRect/>
          </a:stretch>
        </p:blipFill>
        <p:spPr bwMode="auto">
          <a:xfrm>
            <a:off x="4932363" y="1827213"/>
            <a:ext cx="4176712" cy="3943350"/>
          </a:xfrm>
          <a:prstGeom prst="rect">
            <a:avLst/>
          </a:prstGeom>
          <a:noFill/>
          <a:ln w="9525">
            <a:noFill/>
            <a:miter lim="800000"/>
            <a:headEnd/>
            <a:tailEnd/>
          </a:ln>
        </p:spPr>
      </p:pic>
      <p:cxnSp>
        <p:nvCxnSpPr>
          <p:cNvPr id="4" name="3 Conector recto de flecha"/>
          <p:cNvCxnSpPr/>
          <p:nvPr/>
        </p:nvCxnSpPr>
        <p:spPr>
          <a:xfrm>
            <a:off x="6732588" y="404813"/>
            <a:ext cx="0" cy="194468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p:cNvSpPr>
            <a:spLocks noGrp="1"/>
          </p:cNvSpPr>
          <p:nvPr>
            <p:ph type="title"/>
          </p:nvPr>
        </p:nvSpPr>
        <p:spPr/>
        <p:txBody>
          <a:bodyPr/>
          <a:lstStyle/>
          <a:p>
            <a:pPr eaLnBrk="1" hangingPunct="1">
              <a:defRPr/>
            </a:pPr>
            <a:r>
              <a:rPr lang="es-ES" b="1" i="1" u="sng" dirty="0"/>
              <a:t>EJERCICIO DE APLICACIÓN 1</a:t>
            </a:r>
            <a:endParaRPr lang="es-AR" dirty="0"/>
          </a:p>
        </p:txBody>
      </p:sp>
      <p:sp>
        <p:nvSpPr>
          <p:cNvPr id="58371" name="2 Marcador de contenido"/>
          <p:cNvSpPr>
            <a:spLocks noGrp="1"/>
          </p:cNvSpPr>
          <p:nvPr>
            <p:ph idx="1"/>
          </p:nvPr>
        </p:nvSpPr>
        <p:spPr>
          <a:xfrm>
            <a:off x="301625" y="1527175"/>
            <a:ext cx="8504238" cy="4572000"/>
          </a:xfrm>
        </p:spPr>
        <p:txBody>
          <a:bodyPr/>
          <a:lstStyle/>
          <a:p>
            <a:pPr eaLnBrk="1" hangingPunct="1"/>
            <a:r>
              <a:rPr lang="es-ES_tradnl" altLang="en-US" sz="2800">
                <a:cs typeface="Times New Roman" pitchFamily="18" charset="0"/>
              </a:rPr>
              <a:t>Efectuar los cálculos para preparar 250 ml de agar Endo. </a:t>
            </a:r>
          </a:p>
          <a:p>
            <a:pPr eaLnBrk="1" hangingPunct="1"/>
            <a:r>
              <a:rPr lang="es-ES_tradnl" altLang="en-US" sz="2800">
                <a:cs typeface="Times New Roman" pitchFamily="18" charset="0"/>
              </a:rPr>
              <a:t>Indicar cuantos gramos pesaría y que volumen de agua desionizada agregaría.</a:t>
            </a:r>
          </a:p>
          <a:p>
            <a:pPr eaLnBrk="1" hangingPunct="1"/>
            <a:r>
              <a:rPr lang="es-ES_tradnl" altLang="en-US" sz="2800">
                <a:cs typeface="Times New Roman" pitchFamily="18" charset="0"/>
              </a:rPr>
              <a:t>Indicar  condiciones de esterilización del medio.</a:t>
            </a:r>
          </a:p>
          <a:p>
            <a:pPr eaLnBrk="1" hangingPunct="1">
              <a:buFontTx/>
              <a:buNone/>
            </a:pPr>
            <a:endParaRPr lang="es-AR" altLang="en-US"/>
          </a:p>
        </p:txBody>
      </p:sp>
      <p:sp>
        <p:nvSpPr>
          <p:cNvPr id="58372" name="4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7 Marcador de contenido" descr="9ae3162c-d945-45c9-92da-e2621bd086e8.jpg"/>
          <p:cNvPicPr>
            <a:picLocks noGrp="1" noChangeAspect="1" noChangeArrowheads="1"/>
          </p:cNvPicPr>
          <p:nvPr>
            <p:ph sz="quarter" idx="1"/>
          </p:nvPr>
        </p:nvPicPr>
        <p:blipFill>
          <a:blip r:embed="rId2" cstate="print"/>
          <a:srcRect/>
          <a:stretch>
            <a:fillRect/>
          </a:stretch>
        </p:blipFill>
        <p:spPr>
          <a:xfrm>
            <a:off x="4859338" y="214313"/>
            <a:ext cx="3384550" cy="6643687"/>
          </a:xfrm>
        </p:spPr>
      </p:pic>
      <p:pic>
        <p:nvPicPr>
          <p:cNvPr id="59395" name="8 Imagen" descr="52890c18-18c8-450f-befb-a70735d83d42.jpg"/>
          <p:cNvPicPr>
            <a:picLocks noChangeAspect="1"/>
          </p:cNvPicPr>
          <p:nvPr/>
        </p:nvPicPr>
        <p:blipFill>
          <a:blip r:embed="rId3" cstate="print"/>
          <a:srcRect/>
          <a:stretch>
            <a:fillRect/>
          </a:stretch>
        </p:blipFill>
        <p:spPr bwMode="auto">
          <a:xfrm>
            <a:off x="250825" y="0"/>
            <a:ext cx="3381375" cy="6858000"/>
          </a:xfrm>
          <a:prstGeom prst="rect">
            <a:avLst/>
          </a:prstGeom>
          <a:noFill/>
          <a:ln w="9525">
            <a:noFill/>
            <a:miter lim="800000"/>
            <a:headEnd/>
            <a:tailEnd/>
          </a:ln>
        </p:spPr>
      </p:pic>
      <p:sp>
        <p:nvSpPr>
          <p:cNvPr id="59396" name="1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US" altLang="en-US">
                <a:latin typeface="Arial" charset="0"/>
              </a:rPr>
              <a:t>MICROBIOLOGÍA GENERAL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p:cNvSpPr>
            <a:spLocks noGrp="1"/>
          </p:cNvSpPr>
          <p:nvPr>
            <p:ph type="title"/>
          </p:nvPr>
        </p:nvSpPr>
        <p:spPr/>
        <p:txBody>
          <a:bodyPr/>
          <a:lstStyle/>
          <a:p>
            <a:pPr eaLnBrk="1" hangingPunct="1">
              <a:defRPr/>
            </a:pPr>
            <a:r>
              <a:rPr lang="es-ES" b="1" i="1" u="sng" dirty="0"/>
              <a:t>EJERCICIO DE APLICACIÓN 2</a:t>
            </a:r>
            <a:endParaRPr lang="es-AR" dirty="0"/>
          </a:p>
        </p:txBody>
      </p:sp>
      <p:sp>
        <p:nvSpPr>
          <p:cNvPr id="60419" name="2 Marcador de contenido"/>
          <p:cNvSpPr>
            <a:spLocks noGrp="1"/>
          </p:cNvSpPr>
          <p:nvPr>
            <p:ph idx="1"/>
          </p:nvPr>
        </p:nvSpPr>
        <p:spPr>
          <a:xfrm>
            <a:off x="301625" y="1527175"/>
            <a:ext cx="8504238" cy="4572000"/>
          </a:xfrm>
        </p:spPr>
        <p:txBody>
          <a:bodyPr/>
          <a:lstStyle/>
          <a:p>
            <a:pPr eaLnBrk="1" hangingPunct="1"/>
            <a:r>
              <a:rPr lang="es-ES_tradnl" altLang="en-US" sz="2800">
                <a:cs typeface="Times New Roman" pitchFamily="18" charset="0"/>
              </a:rPr>
              <a:t>Efectuar los cálculos para preparar 40 tubos de 10 ml de Caldo RAPPAPORT VASSILIADIS. </a:t>
            </a:r>
          </a:p>
          <a:p>
            <a:pPr eaLnBrk="1" hangingPunct="1"/>
            <a:r>
              <a:rPr lang="es-ES_tradnl" altLang="en-US" sz="2800">
                <a:cs typeface="Times New Roman" pitchFamily="18" charset="0"/>
              </a:rPr>
              <a:t>Indicar cuantos gramos pesaría y que volumen de agua desionizada agregaría.</a:t>
            </a:r>
          </a:p>
          <a:p>
            <a:pPr eaLnBrk="1" hangingPunct="1"/>
            <a:r>
              <a:rPr lang="es-ES_tradnl" altLang="en-US" sz="2800">
                <a:cs typeface="Times New Roman" pitchFamily="18" charset="0"/>
              </a:rPr>
              <a:t>Indicar  condiciones de esterilización del medio.</a:t>
            </a:r>
          </a:p>
          <a:p>
            <a:pPr eaLnBrk="1" hangingPunct="1">
              <a:buFontTx/>
              <a:buNone/>
            </a:pPr>
            <a:endParaRPr lang="es-AR" altLang="en-US"/>
          </a:p>
        </p:txBody>
      </p:sp>
      <p:sp>
        <p:nvSpPr>
          <p:cNvPr id="60420" name="4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5 Marcador de contenido" descr="6f60e32d-ae62-40f9-a708-6e12cb4f52a2.jpg"/>
          <p:cNvPicPr>
            <a:picLocks noGrp="1" noChangeAspect="1" noChangeArrowheads="1"/>
          </p:cNvPicPr>
          <p:nvPr>
            <p:ph sz="quarter" idx="1"/>
          </p:nvPr>
        </p:nvPicPr>
        <p:blipFill>
          <a:blip r:embed="rId2" cstate="print"/>
          <a:srcRect/>
          <a:stretch>
            <a:fillRect/>
          </a:stretch>
        </p:blipFill>
        <p:spPr>
          <a:xfrm>
            <a:off x="684213" y="476250"/>
            <a:ext cx="2951162" cy="5905500"/>
          </a:xfrm>
        </p:spPr>
      </p:pic>
      <p:pic>
        <p:nvPicPr>
          <p:cNvPr id="61443" name="6 Imagen" descr="WhatsApp Image 2020-08-12 at 14.30.06.jpeg"/>
          <p:cNvPicPr>
            <a:picLocks noChangeAspect="1"/>
          </p:cNvPicPr>
          <p:nvPr/>
        </p:nvPicPr>
        <p:blipFill>
          <a:blip r:embed="rId3" cstate="print"/>
          <a:srcRect/>
          <a:stretch>
            <a:fillRect/>
          </a:stretch>
        </p:blipFill>
        <p:spPr bwMode="auto">
          <a:xfrm>
            <a:off x="4716463" y="341313"/>
            <a:ext cx="3092450" cy="6273800"/>
          </a:xfrm>
          <a:prstGeom prst="rect">
            <a:avLst/>
          </a:prstGeom>
          <a:noFill/>
          <a:ln w="9525">
            <a:noFill/>
            <a:miter lim="800000"/>
            <a:headEnd/>
            <a:tailEnd/>
          </a:ln>
        </p:spPr>
      </p:pic>
      <p:sp>
        <p:nvSpPr>
          <p:cNvPr id="61444" name="1 Marcador de pie de página"/>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US" altLang="en-US">
                <a:latin typeface="Arial" charset="0"/>
              </a:rPr>
              <a:t>MICROBIOLOGÍA GENERAL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a:lstStyle/>
          <a:p>
            <a:pPr eaLnBrk="1" hangingPunct="1"/>
            <a:r>
              <a:rPr lang="es-ES" altLang="en-US" b="1" i="1" u="sng">
                <a:solidFill>
                  <a:schemeClr val="tx1"/>
                </a:solidFill>
              </a:rPr>
              <a:t>CARACTERÍSTICAS</a:t>
            </a:r>
          </a:p>
        </p:txBody>
      </p:sp>
      <p:sp>
        <p:nvSpPr>
          <p:cNvPr id="20483" name="Rectangle 3"/>
          <p:cNvSpPr>
            <a:spLocks noGrp="1"/>
          </p:cNvSpPr>
          <p:nvPr>
            <p:ph type="body" idx="1"/>
          </p:nvPr>
        </p:nvSpPr>
        <p:spPr>
          <a:xfrm>
            <a:off x="301625" y="1527175"/>
            <a:ext cx="8504238" cy="4572000"/>
          </a:xfrm>
        </p:spPr>
        <p:txBody>
          <a:bodyPr/>
          <a:lstStyle/>
          <a:p>
            <a:pPr eaLnBrk="1" hangingPunct="1"/>
            <a:r>
              <a:rPr lang="es-ES" altLang="en-US" i="1" u="sng"/>
              <a:t>Existen una diversa variedad y cantidad de Medios de Cultivo dependiendo de</a:t>
            </a:r>
            <a:r>
              <a:rPr lang="es-ES" altLang="en-US"/>
              <a:t>:</a:t>
            </a:r>
          </a:p>
          <a:p>
            <a:pPr eaLnBrk="1" hangingPunct="1">
              <a:buFontTx/>
              <a:buNone/>
            </a:pPr>
            <a:r>
              <a:rPr lang="es-ES" altLang="en-US"/>
              <a:t>- Hábitat del Microorganismo</a:t>
            </a:r>
          </a:p>
          <a:p>
            <a:pPr eaLnBrk="1" hangingPunct="1">
              <a:buFontTx/>
              <a:buNone/>
            </a:pPr>
            <a:r>
              <a:rPr lang="es-ES" altLang="en-US"/>
              <a:t>- Necesidad de su aislamiento</a:t>
            </a:r>
          </a:p>
          <a:p>
            <a:pPr eaLnBrk="1" hangingPunct="1">
              <a:buFontTx/>
              <a:buNone/>
            </a:pPr>
            <a:r>
              <a:rPr lang="es-ES" altLang="en-US"/>
              <a:t>- Recuento</a:t>
            </a:r>
          </a:p>
          <a:p>
            <a:pPr eaLnBrk="1" hangingPunct="1">
              <a:buFontTx/>
              <a:buNone/>
            </a:pPr>
            <a:r>
              <a:rPr lang="es-ES" altLang="en-US"/>
              <a:t>- Clase de Microorganismo</a:t>
            </a:r>
          </a:p>
          <a:p>
            <a:pPr eaLnBrk="1" hangingPunct="1">
              <a:buFontTx/>
              <a:buNone/>
            </a:pPr>
            <a:r>
              <a:rPr lang="es-ES" altLang="en-US"/>
              <a:t>- Fisiología del Microorganismo</a:t>
            </a:r>
          </a:p>
        </p:txBody>
      </p:sp>
      <p:sp>
        <p:nvSpPr>
          <p:cNvPr id="20484" name="6 Marcador de pie de página"/>
          <p:cNvSpPr>
            <a:spLocks noGrp="1"/>
          </p:cNvSpPr>
          <p:nvPr>
            <p:ph type="ftr" sz="quarter" idx="11"/>
          </p:nvPr>
        </p:nvSpPr>
        <p:spPr bwMode="auto">
          <a:xfrm>
            <a:off x="3319463" y="6429375"/>
            <a:ext cx="2895600" cy="476250"/>
          </a:xfrm>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8313" y="188913"/>
            <a:ext cx="8229600" cy="863600"/>
          </a:xfrm>
        </p:spPr>
        <p:txBody>
          <a:bodyPr/>
          <a:lstStyle/>
          <a:p>
            <a:pPr eaLnBrk="1" hangingPunct="1">
              <a:defRPr/>
            </a:pPr>
            <a:r>
              <a:rPr lang="es-ES" b="1" i="1" u="sng"/>
              <a:t>CLASIFICACIÓN</a:t>
            </a:r>
          </a:p>
        </p:txBody>
      </p:sp>
      <p:sp>
        <p:nvSpPr>
          <p:cNvPr id="21507" name="Rectangle 3"/>
          <p:cNvSpPr>
            <a:spLocks noGrp="1"/>
          </p:cNvSpPr>
          <p:nvPr>
            <p:ph type="body" idx="1"/>
          </p:nvPr>
        </p:nvSpPr>
        <p:spPr>
          <a:xfrm>
            <a:off x="457200" y="1268413"/>
            <a:ext cx="8229600" cy="4857750"/>
          </a:xfrm>
        </p:spPr>
        <p:txBody>
          <a:bodyPr/>
          <a:lstStyle/>
          <a:p>
            <a:pPr eaLnBrk="1" hangingPunct="1"/>
            <a:r>
              <a:rPr lang="es-ES" altLang="en-US" sz="2800"/>
              <a:t>a) </a:t>
            </a:r>
            <a:r>
              <a:rPr lang="es-ES" altLang="en-US" sz="2800" b="1" i="1" u="sng"/>
              <a:t>Según su consistencia:</a:t>
            </a:r>
          </a:p>
          <a:p>
            <a:pPr eaLnBrk="1" hangingPunct="1">
              <a:buFontTx/>
              <a:buNone/>
            </a:pPr>
            <a:endParaRPr lang="es-ES" altLang="en-US" sz="2800" b="1" i="1" u="sng"/>
          </a:p>
          <a:p>
            <a:pPr eaLnBrk="1" hangingPunct="1">
              <a:buFontTx/>
              <a:buChar char="-"/>
            </a:pPr>
            <a:r>
              <a:rPr lang="es-ES" altLang="en-US" sz="2800" b="1"/>
              <a:t>LÍQUIDOS</a:t>
            </a:r>
          </a:p>
          <a:p>
            <a:pPr eaLnBrk="1" hangingPunct="1">
              <a:buFontTx/>
              <a:buNone/>
            </a:pPr>
            <a:r>
              <a:rPr lang="es-ES" altLang="en-US" sz="2400"/>
              <a:t>Componentes nutritivos en una solución acuosa.</a:t>
            </a:r>
          </a:p>
          <a:p>
            <a:pPr eaLnBrk="1" hangingPunct="1">
              <a:buFontTx/>
              <a:buNone/>
            </a:pPr>
            <a:endParaRPr lang="es-ES" altLang="en-US" sz="2400"/>
          </a:p>
          <a:p>
            <a:pPr eaLnBrk="1" hangingPunct="1">
              <a:buFontTx/>
              <a:buChar char="-"/>
            </a:pPr>
            <a:r>
              <a:rPr lang="es-ES" altLang="en-US" sz="2800" b="1"/>
              <a:t>SEMISÓLIDOS</a:t>
            </a:r>
          </a:p>
          <a:p>
            <a:pPr eaLnBrk="1" hangingPunct="1">
              <a:buFontTx/>
              <a:buNone/>
            </a:pPr>
            <a:r>
              <a:rPr lang="es-ES" altLang="en-US" sz="2400"/>
              <a:t>Con agregado de un agente solidificante al 0,2 %</a:t>
            </a:r>
          </a:p>
          <a:p>
            <a:pPr eaLnBrk="1" hangingPunct="1">
              <a:buFontTx/>
              <a:buNone/>
            </a:pPr>
            <a:endParaRPr lang="es-ES" altLang="en-US" sz="2400"/>
          </a:p>
          <a:p>
            <a:pPr eaLnBrk="1" hangingPunct="1">
              <a:buFontTx/>
              <a:buChar char="-"/>
            </a:pPr>
            <a:r>
              <a:rPr lang="es-ES" altLang="en-US" sz="2800" b="1"/>
              <a:t>SÓLIDOS</a:t>
            </a:r>
          </a:p>
          <a:p>
            <a:pPr eaLnBrk="1" hangingPunct="1">
              <a:buFontTx/>
              <a:buNone/>
            </a:pPr>
            <a:r>
              <a:rPr lang="es-ES" altLang="en-US" sz="2400"/>
              <a:t>Con agregado de un agente solidificante al 1,5 – 2,0 %</a:t>
            </a:r>
          </a:p>
        </p:txBody>
      </p:sp>
      <p:pic>
        <p:nvPicPr>
          <p:cNvPr id="21508" name="Picture 5" descr="culturemedia1_thumb8">
            <a:hlinkClick r:id="rId2"/>
          </p:cNvPr>
          <p:cNvPicPr>
            <a:picLocks noChangeAspect="1" noChangeArrowheads="1"/>
          </p:cNvPicPr>
          <p:nvPr/>
        </p:nvPicPr>
        <p:blipFill>
          <a:blip r:embed="rId3" cstate="print"/>
          <a:srcRect/>
          <a:stretch>
            <a:fillRect/>
          </a:stretch>
        </p:blipFill>
        <p:spPr bwMode="auto">
          <a:xfrm>
            <a:off x="6227763" y="1196975"/>
            <a:ext cx="2160587" cy="1382713"/>
          </a:xfrm>
          <a:prstGeom prst="rect">
            <a:avLst/>
          </a:prstGeom>
          <a:noFill/>
          <a:ln w="9525">
            <a:noFill/>
            <a:miter lim="800000"/>
            <a:headEnd/>
            <a:tailEnd/>
          </a:ln>
        </p:spPr>
      </p:pic>
      <p:sp>
        <p:nvSpPr>
          <p:cNvPr id="21509" name="6 Marcador de pie de página"/>
          <p:cNvSpPr>
            <a:spLocks noGrp="1"/>
          </p:cNvSpPr>
          <p:nvPr>
            <p:ph type="ftr" sz="quarter" idx="11"/>
          </p:nvPr>
        </p:nvSpPr>
        <p:spPr bwMode="auto">
          <a:xfrm>
            <a:off x="3143250" y="6381750"/>
            <a:ext cx="2895600" cy="476250"/>
          </a:xfrm>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s-ES" b="1" i="1" u="sng"/>
              <a:t>AGAR-AGAR</a:t>
            </a:r>
          </a:p>
        </p:txBody>
      </p:sp>
      <p:sp>
        <p:nvSpPr>
          <p:cNvPr id="22531" name="Rectangle 3"/>
          <p:cNvSpPr>
            <a:spLocks noGrp="1"/>
          </p:cNvSpPr>
          <p:nvPr>
            <p:ph type="body" idx="1"/>
          </p:nvPr>
        </p:nvSpPr>
        <p:spPr>
          <a:xfrm>
            <a:off x="301625" y="1527175"/>
            <a:ext cx="8504238" cy="4572000"/>
          </a:xfrm>
        </p:spPr>
        <p:txBody>
          <a:bodyPr/>
          <a:lstStyle/>
          <a:p>
            <a:pPr eaLnBrk="1" hangingPunct="1">
              <a:lnSpc>
                <a:spcPct val="90000"/>
              </a:lnSpc>
            </a:pPr>
            <a:r>
              <a:rPr lang="es-ES" altLang="en-US" sz="2800"/>
              <a:t>Principal agente solidificante utilizado.</a:t>
            </a:r>
          </a:p>
          <a:p>
            <a:pPr eaLnBrk="1" hangingPunct="1">
              <a:lnSpc>
                <a:spcPct val="90000"/>
              </a:lnSpc>
              <a:buFontTx/>
              <a:buNone/>
            </a:pPr>
            <a:endParaRPr lang="es-ES" altLang="en-US" sz="2800"/>
          </a:p>
          <a:p>
            <a:pPr eaLnBrk="1" hangingPunct="1">
              <a:lnSpc>
                <a:spcPct val="90000"/>
              </a:lnSpc>
            </a:pPr>
            <a:r>
              <a:rPr lang="es-ES" altLang="en-US" sz="2800"/>
              <a:t>Polisacárido (galactanos sulfatados) extraído de algas marinas.</a:t>
            </a:r>
          </a:p>
          <a:p>
            <a:pPr eaLnBrk="1" hangingPunct="1">
              <a:lnSpc>
                <a:spcPct val="90000"/>
              </a:lnSpc>
            </a:pPr>
            <a:endParaRPr lang="es-ES" altLang="en-US" sz="2800"/>
          </a:p>
          <a:p>
            <a:pPr eaLnBrk="1" hangingPunct="1">
              <a:lnSpc>
                <a:spcPct val="90000"/>
              </a:lnSpc>
              <a:buFontTx/>
              <a:buNone/>
            </a:pPr>
            <a:r>
              <a:rPr lang="es-ES" altLang="en-US" sz="2800" i="1" u="sng"/>
              <a:t>Propiedades:</a:t>
            </a:r>
          </a:p>
          <a:p>
            <a:pPr eaLnBrk="1" hangingPunct="1">
              <a:lnSpc>
                <a:spcPct val="90000"/>
              </a:lnSpc>
            </a:pPr>
            <a:r>
              <a:rPr lang="es-ES" altLang="en-US" sz="2800"/>
              <a:t>Funde a 100 ºC y solidifica a 40 ºC.</a:t>
            </a:r>
          </a:p>
          <a:p>
            <a:pPr eaLnBrk="1" hangingPunct="1">
              <a:lnSpc>
                <a:spcPct val="90000"/>
              </a:lnSpc>
              <a:buFontTx/>
              <a:buNone/>
            </a:pPr>
            <a:endParaRPr lang="es-ES" altLang="en-US" sz="2800"/>
          </a:p>
          <a:p>
            <a:pPr eaLnBrk="1" hangingPunct="1">
              <a:lnSpc>
                <a:spcPct val="90000"/>
              </a:lnSpc>
            </a:pPr>
            <a:r>
              <a:rPr lang="es-ES" altLang="en-US" sz="2800"/>
              <a:t>No es utilizado por los microorganismos.</a:t>
            </a:r>
          </a:p>
        </p:txBody>
      </p:sp>
      <p:pic>
        <p:nvPicPr>
          <p:cNvPr id="22532" name="Picture 5" descr="Poured_seeded_agar_P7231209md"/>
          <p:cNvPicPr>
            <a:picLocks noChangeAspect="1" noChangeArrowheads="1"/>
          </p:cNvPicPr>
          <p:nvPr/>
        </p:nvPicPr>
        <p:blipFill>
          <a:blip r:embed="rId2" cstate="print"/>
          <a:srcRect/>
          <a:stretch>
            <a:fillRect/>
          </a:stretch>
        </p:blipFill>
        <p:spPr bwMode="auto">
          <a:xfrm>
            <a:off x="4284663" y="3068638"/>
            <a:ext cx="2808287" cy="1177925"/>
          </a:xfrm>
          <a:prstGeom prst="rect">
            <a:avLst/>
          </a:prstGeom>
          <a:noFill/>
          <a:ln w="9525">
            <a:noFill/>
            <a:miter lim="800000"/>
            <a:headEnd/>
            <a:tailEnd/>
          </a:ln>
        </p:spPr>
      </p:pic>
      <p:sp>
        <p:nvSpPr>
          <p:cNvPr id="22533" name="6 Marcador de pie de página"/>
          <p:cNvSpPr>
            <a:spLocks noGrp="1"/>
          </p:cNvSpPr>
          <p:nvPr>
            <p:ph type="ftr" sz="quarter" idx="11"/>
          </p:nvPr>
        </p:nvSpPr>
        <p:spPr bwMode="auto">
          <a:xfrm>
            <a:off x="3286125" y="6381750"/>
            <a:ext cx="2895600" cy="476250"/>
          </a:xfrm>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5288" y="0"/>
            <a:ext cx="8229600" cy="1143000"/>
          </a:xfrm>
        </p:spPr>
        <p:txBody>
          <a:bodyPr/>
          <a:lstStyle/>
          <a:p>
            <a:pPr eaLnBrk="1" hangingPunct="1">
              <a:defRPr/>
            </a:pPr>
            <a:r>
              <a:rPr lang="es-ES" b="1" i="1" u="sng"/>
              <a:t>CLASIFICACIÓN</a:t>
            </a:r>
          </a:p>
        </p:txBody>
      </p:sp>
      <p:sp>
        <p:nvSpPr>
          <p:cNvPr id="23555" name="Rectangle 3"/>
          <p:cNvSpPr>
            <a:spLocks noGrp="1"/>
          </p:cNvSpPr>
          <p:nvPr>
            <p:ph type="body" idx="1"/>
          </p:nvPr>
        </p:nvSpPr>
        <p:spPr>
          <a:xfrm>
            <a:off x="395288" y="1628775"/>
            <a:ext cx="8229600" cy="4679950"/>
          </a:xfrm>
        </p:spPr>
        <p:txBody>
          <a:bodyPr/>
          <a:lstStyle/>
          <a:p>
            <a:pPr eaLnBrk="1" hangingPunct="1">
              <a:lnSpc>
                <a:spcPct val="90000"/>
              </a:lnSpc>
            </a:pPr>
            <a:r>
              <a:rPr lang="es-ES" altLang="en-US" sz="2800" b="1" i="1" u="sng"/>
              <a:t>b) Según su Composición</a:t>
            </a:r>
            <a:r>
              <a:rPr lang="es-ES" altLang="en-US" sz="2800"/>
              <a:t>:</a:t>
            </a:r>
          </a:p>
          <a:p>
            <a:pPr eaLnBrk="1" hangingPunct="1">
              <a:lnSpc>
                <a:spcPct val="90000"/>
              </a:lnSpc>
              <a:buFontTx/>
              <a:buNone/>
            </a:pPr>
            <a:endParaRPr lang="es-ES" altLang="en-US" sz="2800"/>
          </a:p>
          <a:p>
            <a:pPr eaLnBrk="1" hangingPunct="1">
              <a:lnSpc>
                <a:spcPct val="90000"/>
              </a:lnSpc>
              <a:buFontTx/>
              <a:buChar char="-"/>
            </a:pPr>
            <a:r>
              <a:rPr lang="es-ES" altLang="en-US" sz="2800" b="1"/>
              <a:t>Definidos</a:t>
            </a:r>
          </a:p>
          <a:p>
            <a:pPr eaLnBrk="1" hangingPunct="1">
              <a:lnSpc>
                <a:spcPct val="90000"/>
              </a:lnSpc>
              <a:buFontTx/>
              <a:buNone/>
            </a:pPr>
            <a:r>
              <a:rPr lang="es-ES" altLang="en-US" sz="2000"/>
              <a:t>Se conoce exactamente la composición de sus componentes.</a:t>
            </a:r>
          </a:p>
          <a:p>
            <a:pPr eaLnBrk="1" hangingPunct="1">
              <a:lnSpc>
                <a:spcPct val="90000"/>
              </a:lnSpc>
              <a:buFontTx/>
              <a:buNone/>
            </a:pPr>
            <a:endParaRPr lang="es-ES" altLang="en-US" sz="2000"/>
          </a:p>
          <a:p>
            <a:pPr eaLnBrk="1" hangingPunct="1">
              <a:lnSpc>
                <a:spcPct val="90000"/>
              </a:lnSpc>
              <a:buFontTx/>
              <a:buChar char="-"/>
            </a:pPr>
            <a:r>
              <a:rPr lang="es-ES" altLang="en-US" sz="2800" b="1"/>
              <a:t>Complejos</a:t>
            </a:r>
            <a:r>
              <a:rPr lang="es-ES" altLang="en-US" sz="2800"/>
              <a:t> </a:t>
            </a:r>
          </a:p>
          <a:p>
            <a:pPr eaLnBrk="1" hangingPunct="1">
              <a:lnSpc>
                <a:spcPct val="90000"/>
              </a:lnSpc>
              <a:buFontTx/>
              <a:buNone/>
            </a:pPr>
            <a:r>
              <a:rPr lang="es-ES" altLang="en-US" sz="2000"/>
              <a:t>No se conoce exactamente la proporción de alguno de sus componentes (peptonas, extractos)</a:t>
            </a:r>
          </a:p>
        </p:txBody>
      </p:sp>
      <p:pic>
        <p:nvPicPr>
          <p:cNvPr id="23556" name="Picture 5" descr="InoculoSustratoLiquido"/>
          <p:cNvPicPr>
            <a:picLocks noChangeAspect="1" noChangeArrowheads="1"/>
          </p:cNvPicPr>
          <p:nvPr/>
        </p:nvPicPr>
        <p:blipFill>
          <a:blip r:embed="rId2" cstate="print"/>
          <a:srcRect/>
          <a:stretch>
            <a:fillRect/>
          </a:stretch>
        </p:blipFill>
        <p:spPr bwMode="auto">
          <a:xfrm>
            <a:off x="6156325" y="1125538"/>
            <a:ext cx="2544763" cy="1908175"/>
          </a:xfrm>
          <a:prstGeom prst="rect">
            <a:avLst/>
          </a:prstGeom>
          <a:noFill/>
          <a:ln w="9525">
            <a:noFill/>
            <a:miter lim="800000"/>
            <a:headEnd/>
            <a:tailEnd/>
          </a:ln>
        </p:spPr>
      </p:pic>
      <p:sp>
        <p:nvSpPr>
          <p:cNvPr id="23557" name="6 Marcador de pie de página"/>
          <p:cNvSpPr>
            <a:spLocks noGrp="1"/>
          </p:cNvSpPr>
          <p:nvPr>
            <p:ph type="ftr" sz="quarter" idx="11"/>
          </p:nvPr>
        </p:nvSpPr>
        <p:spPr bwMode="auto">
          <a:xfrm>
            <a:off x="3143250" y="6381750"/>
            <a:ext cx="2895600" cy="476250"/>
          </a:xfrm>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458" name="6 Grupo"/>
          <p:cNvGrpSpPr>
            <a:grpSpLocks/>
          </p:cNvGrpSpPr>
          <p:nvPr/>
        </p:nvGrpSpPr>
        <p:grpSpPr bwMode="auto">
          <a:xfrm>
            <a:off x="214313" y="0"/>
            <a:ext cx="8929687" cy="2852738"/>
            <a:chOff x="179388" y="1533525"/>
            <a:chExt cx="8929687" cy="2853612"/>
          </a:xfrm>
        </p:grpSpPr>
        <p:sp>
          <p:nvSpPr>
            <p:cNvPr id="19463" name="Text Box 4"/>
            <p:cNvSpPr txBox="1">
              <a:spLocks noChangeArrowheads="1"/>
            </p:cNvSpPr>
            <p:nvPr/>
          </p:nvSpPr>
          <p:spPr bwMode="auto">
            <a:xfrm>
              <a:off x="179388" y="2082291"/>
              <a:ext cx="2269455" cy="1394447"/>
            </a:xfrm>
            <a:prstGeom prst="rect">
              <a:avLst/>
            </a:prstGeom>
            <a:solidFill>
              <a:srgbClr val="FFFF00"/>
            </a:solidFill>
            <a:ln w="9525">
              <a:solidFill>
                <a:srgbClr val="FF0000"/>
              </a:solidFill>
              <a:miter lim="800000"/>
              <a:headEnd/>
              <a:tailEnd/>
            </a:ln>
          </p:spPr>
          <p:txBody>
            <a:bodyPr>
              <a:spAutoFit/>
            </a:bodyPr>
            <a:lstStyle/>
            <a:p>
              <a:pPr eaLnBrk="1" hangingPunct="1"/>
              <a:r>
                <a:rPr lang="es-ES" altLang="en-US" b="1">
                  <a:solidFill>
                    <a:srgbClr val="002060"/>
                  </a:solidFill>
                </a:rPr>
                <a:t>Medios de cultivo</a:t>
              </a:r>
            </a:p>
            <a:p>
              <a:pPr eaLnBrk="1" hangingPunct="1"/>
              <a:r>
                <a:rPr lang="es-ES" altLang="en-US" b="1">
                  <a:solidFill>
                    <a:srgbClr val="002060"/>
                  </a:solidFill>
                </a:rPr>
                <a:t>Clasificación </a:t>
              </a:r>
              <a:r>
                <a:rPr lang="es-ES" altLang="en-US" b="1">
                  <a:solidFill>
                    <a:srgbClr val="FF0000"/>
                  </a:solidFill>
                </a:rPr>
                <a:t>según composición química</a:t>
              </a:r>
            </a:p>
          </p:txBody>
        </p:sp>
        <p:sp>
          <p:nvSpPr>
            <p:cNvPr id="19464" name="Text Box 5"/>
            <p:cNvSpPr txBox="1">
              <a:spLocks noChangeArrowheads="1"/>
            </p:cNvSpPr>
            <p:nvPr/>
          </p:nvSpPr>
          <p:spPr bwMode="auto">
            <a:xfrm>
              <a:off x="3168923" y="3740653"/>
              <a:ext cx="5688776" cy="646484"/>
            </a:xfrm>
            <a:prstGeom prst="rect">
              <a:avLst/>
            </a:prstGeom>
            <a:noFill/>
            <a:ln w="9525">
              <a:noFill/>
              <a:miter lim="800000"/>
              <a:headEnd/>
              <a:tailEnd/>
            </a:ln>
          </p:spPr>
          <p:txBody>
            <a:bodyPr>
              <a:spAutoFit/>
            </a:bodyPr>
            <a:lstStyle/>
            <a:p>
              <a:pPr eaLnBrk="1" hangingPunct="1"/>
              <a:r>
                <a:rPr lang="es-ES" altLang="en-US" b="1">
                  <a:solidFill>
                    <a:srgbClr val="FF0000"/>
                  </a:solidFill>
                </a:rPr>
                <a:t>Definidos</a:t>
              </a:r>
              <a:r>
                <a:rPr lang="es-ES" altLang="en-US"/>
                <a:t>: tienen una composición química definida en forma precisa.</a:t>
              </a:r>
            </a:p>
          </p:txBody>
        </p:sp>
        <p:sp>
          <p:nvSpPr>
            <p:cNvPr id="19465" name="Rectangle 8"/>
            <p:cNvSpPr>
              <a:spLocks noChangeArrowheads="1"/>
            </p:cNvSpPr>
            <p:nvPr/>
          </p:nvSpPr>
          <p:spPr bwMode="auto">
            <a:xfrm>
              <a:off x="3171825" y="1533525"/>
              <a:ext cx="5937250" cy="1754326"/>
            </a:xfrm>
            <a:prstGeom prst="rect">
              <a:avLst/>
            </a:prstGeom>
            <a:noFill/>
            <a:ln w="9525">
              <a:noFill/>
              <a:miter lim="800000"/>
              <a:headEnd/>
              <a:tailEnd/>
            </a:ln>
          </p:spPr>
          <p:txBody>
            <a:bodyPr>
              <a:spAutoFit/>
            </a:bodyPr>
            <a:lstStyle/>
            <a:p>
              <a:pPr eaLnBrk="1" hangingPunct="1"/>
              <a:r>
                <a:rPr lang="es-ES" altLang="en-US" b="1">
                  <a:solidFill>
                    <a:srgbClr val="FF0000"/>
                  </a:solidFill>
                </a:rPr>
                <a:t>Complejos</a:t>
              </a:r>
              <a:r>
                <a:rPr lang="es-ES" altLang="en-US"/>
                <a:t>: constituidos por sustancias complejas de origen animal o vegetal, (peptona, extracto de levadura, extracto de carne, etc.) las que son usualmente complementadas por la adición de minerales y otras sustancias. </a:t>
              </a:r>
            </a:p>
            <a:p>
              <a:pPr eaLnBrk="1" hangingPunct="1"/>
              <a:r>
                <a:rPr lang="es-ES" altLang="en-US"/>
                <a:t>No se conocen todos los componentes ni las cantidades</a:t>
              </a:r>
            </a:p>
            <a:p>
              <a:pPr eaLnBrk="1" hangingPunct="1"/>
              <a:r>
                <a:rPr lang="es-ES" altLang="en-US"/>
                <a:t>exactas presentes de cada uno de ellos.</a:t>
              </a:r>
            </a:p>
          </p:txBody>
        </p:sp>
        <p:sp>
          <p:nvSpPr>
            <p:cNvPr id="19466" name="Line 10"/>
            <p:cNvSpPr>
              <a:spLocks noChangeShapeType="1"/>
            </p:cNvSpPr>
            <p:nvPr/>
          </p:nvSpPr>
          <p:spPr bwMode="auto">
            <a:xfrm flipV="1">
              <a:off x="2555875" y="2181225"/>
              <a:ext cx="576263" cy="503238"/>
            </a:xfrm>
            <a:prstGeom prst="line">
              <a:avLst/>
            </a:prstGeom>
            <a:noFill/>
            <a:ln w="38100">
              <a:solidFill>
                <a:schemeClr val="tx1"/>
              </a:solidFill>
              <a:round/>
              <a:headEnd/>
              <a:tailEnd type="triangle" w="med" len="med"/>
            </a:ln>
          </p:spPr>
          <p:txBody>
            <a:bodyPr/>
            <a:lstStyle/>
            <a:p>
              <a:endParaRPr lang="es-AR"/>
            </a:p>
          </p:txBody>
        </p:sp>
        <p:sp>
          <p:nvSpPr>
            <p:cNvPr id="19467" name="Line 11"/>
            <p:cNvSpPr>
              <a:spLocks noChangeShapeType="1"/>
            </p:cNvSpPr>
            <p:nvPr/>
          </p:nvSpPr>
          <p:spPr bwMode="auto">
            <a:xfrm>
              <a:off x="2555875" y="2684463"/>
              <a:ext cx="575965" cy="1392609"/>
            </a:xfrm>
            <a:prstGeom prst="line">
              <a:avLst/>
            </a:prstGeom>
            <a:noFill/>
            <a:ln w="38100">
              <a:solidFill>
                <a:schemeClr val="tx1"/>
              </a:solidFill>
              <a:round/>
              <a:headEnd/>
              <a:tailEnd type="triangle" w="med" len="med"/>
            </a:ln>
          </p:spPr>
          <p:txBody>
            <a:bodyPr/>
            <a:lstStyle/>
            <a:p>
              <a:endParaRPr lang="es-AR"/>
            </a:p>
          </p:txBody>
        </p:sp>
      </p:grpSp>
      <p:sp>
        <p:nvSpPr>
          <p:cNvPr id="19459" name="7 CuadroTexto"/>
          <p:cNvSpPr txBox="1">
            <a:spLocks noChangeArrowheads="1"/>
          </p:cNvSpPr>
          <p:nvPr/>
        </p:nvSpPr>
        <p:spPr bwMode="auto">
          <a:xfrm>
            <a:off x="179388" y="3284538"/>
            <a:ext cx="8820150" cy="3693319"/>
          </a:xfrm>
          <a:prstGeom prst="rect">
            <a:avLst/>
          </a:prstGeom>
          <a:noFill/>
          <a:ln w="9525">
            <a:noFill/>
            <a:miter lim="800000"/>
            <a:headEnd/>
            <a:tailEnd/>
          </a:ln>
        </p:spPr>
        <p:txBody>
          <a:bodyPr>
            <a:spAutoFit/>
          </a:bodyPr>
          <a:lstStyle/>
          <a:p>
            <a:pPr eaLnBrk="1" hangingPunct="1"/>
            <a:r>
              <a:rPr lang="es-ES" altLang="en-US" b="1" dirty="0">
                <a:solidFill>
                  <a:srgbClr val="006600"/>
                </a:solidFill>
              </a:rPr>
              <a:t>Medios generales</a:t>
            </a:r>
          </a:p>
          <a:p>
            <a:pPr eaLnBrk="1" hangingPunct="1"/>
            <a:r>
              <a:rPr lang="es-ES" altLang="en-US" b="1" dirty="0">
                <a:solidFill>
                  <a:srgbClr val="006600"/>
                </a:solidFill>
              </a:rPr>
              <a:t>Medios de enriquecimiento</a:t>
            </a:r>
            <a:r>
              <a:rPr lang="es-ES" altLang="en-US" dirty="0"/>
              <a:t>: </a:t>
            </a:r>
            <a:r>
              <a:rPr lang="es-ES" altLang="en-US" u="sng" dirty="0"/>
              <a:t>medios líquidos</a:t>
            </a:r>
            <a:r>
              <a:rPr lang="es-ES" altLang="en-US" dirty="0"/>
              <a:t> que favorecen el crecimiento de un tipo de microorganismo en particular, permitiendo aumentar su número. Usualmente contienen una o más sustancias inhibidoras del crecimiento de los microorganismos con excepción de los que se quieren cultivar.</a:t>
            </a:r>
          </a:p>
          <a:p>
            <a:pPr eaLnBrk="1" hangingPunct="1"/>
            <a:r>
              <a:rPr lang="es-ES" altLang="en-US" b="1" dirty="0">
                <a:solidFill>
                  <a:srgbClr val="006600"/>
                </a:solidFill>
              </a:rPr>
              <a:t>Medios selectivos</a:t>
            </a:r>
            <a:r>
              <a:rPr lang="es-ES" altLang="en-US" dirty="0"/>
              <a:t>: parecidos a los de enriquecimiento, están diseñados para el aislamiento de microorganismos específicos: </a:t>
            </a:r>
            <a:r>
              <a:rPr lang="es-ES" altLang="en-US" b="1" dirty="0"/>
              <a:t>poseen agentes selectivos que impiden el desarrollo de la </a:t>
            </a:r>
            <a:r>
              <a:rPr lang="es-ES" altLang="en-US" b="1" dirty="0" err="1"/>
              <a:t>microbiota</a:t>
            </a:r>
            <a:r>
              <a:rPr lang="es-ES" altLang="en-US" b="1" dirty="0"/>
              <a:t> acompañante</a:t>
            </a:r>
          </a:p>
          <a:p>
            <a:pPr eaLnBrk="1" hangingPunct="1"/>
            <a:r>
              <a:rPr lang="es-ES" altLang="en-US" b="1" dirty="0">
                <a:solidFill>
                  <a:srgbClr val="006600"/>
                </a:solidFill>
              </a:rPr>
              <a:t>Medios diferenciales</a:t>
            </a:r>
            <a:r>
              <a:rPr lang="es-ES" altLang="en-US" dirty="0"/>
              <a:t>: </a:t>
            </a:r>
            <a:r>
              <a:rPr lang="es-ES" altLang="en-US" u="sng" dirty="0"/>
              <a:t>medios generalmente sólidos </a:t>
            </a:r>
            <a:r>
              <a:rPr lang="es-ES" altLang="en-US" dirty="0"/>
              <a:t>que contienen indicadores de productos derivados de la actividad  metabólica de los microorganismos  tal que permiten diferenciar el desarrollo de microorganismos diferentes. </a:t>
            </a:r>
          </a:p>
          <a:p>
            <a:pPr eaLnBrk="1" hangingPunct="1"/>
            <a:r>
              <a:rPr lang="es-ES" altLang="en-US" b="1" dirty="0">
                <a:solidFill>
                  <a:schemeClr val="accent5">
                    <a:lumMod val="50000"/>
                  </a:schemeClr>
                </a:solidFill>
              </a:rPr>
              <a:t>Medios selectivos-diferenciales</a:t>
            </a:r>
          </a:p>
          <a:p>
            <a:pPr eaLnBrk="1" hangingPunct="1"/>
            <a:endParaRPr lang="es-AR" altLang="en-US" dirty="0"/>
          </a:p>
        </p:txBody>
      </p:sp>
      <p:sp>
        <p:nvSpPr>
          <p:cNvPr id="19460" name="Text Box 4"/>
          <p:cNvSpPr txBox="1">
            <a:spLocks noChangeArrowheads="1"/>
          </p:cNvSpPr>
          <p:nvPr/>
        </p:nvSpPr>
        <p:spPr bwMode="auto">
          <a:xfrm>
            <a:off x="295275" y="2852738"/>
            <a:ext cx="7948613" cy="342900"/>
          </a:xfrm>
          <a:prstGeom prst="rect">
            <a:avLst/>
          </a:prstGeom>
          <a:solidFill>
            <a:srgbClr val="FFFF00"/>
          </a:solidFill>
          <a:ln w="9525">
            <a:solidFill>
              <a:srgbClr val="FF0000"/>
            </a:solidFill>
            <a:miter lim="800000"/>
            <a:headEnd/>
            <a:tailEnd/>
          </a:ln>
        </p:spPr>
        <p:txBody>
          <a:bodyPr>
            <a:spAutoFit/>
          </a:bodyPr>
          <a:lstStyle/>
          <a:p>
            <a:pPr algn="ctr" eaLnBrk="1" hangingPunct="1"/>
            <a:r>
              <a:rPr lang="es-ES" altLang="en-US" b="1">
                <a:solidFill>
                  <a:srgbClr val="002060"/>
                </a:solidFill>
              </a:rPr>
              <a:t>Medios de cultivo:    Clasificación </a:t>
            </a:r>
            <a:r>
              <a:rPr lang="es-ES" altLang="en-US" b="1">
                <a:solidFill>
                  <a:srgbClr val="FF0000"/>
                </a:solidFill>
              </a:rPr>
              <a:t>según función</a:t>
            </a:r>
          </a:p>
        </p:txBody>
      </p:sp>
      <p:sp>
        <p:nvSpPr>
          <p:cNvPr id="19461" name="1 Rectángulo"/>
          <p:cNvSpPr>
            <a:spLocks noChangeArrowheads="1"/>
          </p:cNvSpPr>
          <p:nvPr/>
        </p:nvSpPr>
        <p:spPr bwMode="auto">
          <a:xfrm>
            <a:off x="179388" y="333375"/>
            <a:ext cx="2411412" cy="1609725"/>
          </a:xfrm>
          <a:prstGeom prst="rect">
            <a:avLst/>
          </a:prstGeom>
          <a:noFill/>
          <a:ln w="9525" algn="ctr">
            <a:noFill/>
            <a:round/>
            <a:headEnd/>
            <a:tailEnd/>
          </a:ln>
        </p:spPr>
        <p:txBody>
          <a:bodyPr/>
          <a:lstStyle/>
          <a:p>
            <a:pPr marL="342900" indent="-342900" eaLnBrk="1" hangingPunct="1"/>
            <a:endParaRPr lang="es-AR"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85813" y="71438"/>
            <a:ext cx="8086725" cy="857250"/>
          </a:xfrm>
        </p:spPr>
        <p:txBody>
          <a:bodyPr/>
          <a:lstStyle/>
          <a:p>
            <a:pPr eaLnBrk="1" hangingPunct="1">
              <a:defRPr/>
            </a:pPr>
            <a:r>
              <a:rPr lang="es-ES" b="1" i="1" u="sng" dirty="0"/>
              <a:t>CLASIFICACION</a:t>
            </a:r>
          </a:p>
        </p:txBody>
      </p:sp>
      <p:sp>
        <p:nvSpPr>
          <p:cNvPr id="24579" name="Rectangle 3"/>
          <p:cNvSpPr>
            <a:spLocks noGrp="1"/>
          </p:cNvSpPr>
          <p:nvPr>
            <p:ph type="body" idx="1"/>
          </p:nvPr>
        </p:nvSpPr>
        <p:spPr>
          <a:xfrm>
            <a:off x="468313" y="908050"/>
            <a:ext cx="8229600" cy="5545138"/>
          </a:xfrm>
        </p:spPr>
        <p:txBody>
          <a:bodyPr/>
          <a:lstStyle/>
          <a:p>
            <a:pPr eaLnBrk="1" hangingPunct="1">
              <a:lnSpc>
                <a:spcPct val="90000"/>
              </a:lnSpc>
              <a:buFontTx/>
              <a:buNone/>
            </a:pPr>
            <a:r>
              <a:rPr lang="es-ES" altLang="en-US" sz="2400" b="1" i="1" u="sng"/>
              <a:t>c) Según su función:</a:t>
            </a:r>
          </a:p>
          <a:p>
            <a:pPr eaLnBrk="1" hangingPunct="1">
              <a:lnSpc>
                <a:spcPct val="90000"/>
              </a:lnSpc>
            </a:pPr>
            <a:r>
              <a:rPr lang="es-ES" altLang="en-US" sz="2400" b="1"/>
              <a:t>Generales</a:t>
            </a:r>
            <a:r>
              <a:rPr lang="es-ES" altLang="en-US" sz="2400"/>
              <a:t> </a:t>
            </a:r>
          </a:p>
          <a:p>
            <a:pPr eaLnBrk="1" hangingPunct="1">
              <a:lnSpc>
                <a:spcPct val="90000"/>
              </a:lnSpc>
              <a:buFontTx/>
              <a:buNone/>
            </a:pPr>
            <a:r>
              <a:rPr lang="es-ES" altLang="en-US" sz="1800"/>
              <a:t>No selectivos, líquidos o sólidos</a:t>
            </a:r>
          </a:p>
          <a:p>
            <a:pPr eaLnBrk="1" hangingPunct="1">
              <a:lnSpc>
                <a:spcPct val="90000"/>
              </a:lnSpc>
            </a:pPr>
            <a:r>
              <a:rPr lang="es-ES" altLang="en-US" sz="2400" b="1"/>
              <a:t>De Enriquecimiento</a:t>
            </a:r>
          </a:p>
          <a:p>
            <a:pPr eaLnBrk="1" hangingPunct="1">
              <a:lnSpc>
                <a:spcPct val="90000"/>
              </a:lnSpc>
              <a:buFontTx/>
              <a:buNone/>
            </a:pPr>
            <a:r>
              <a:rPr lang="es-ES" altLang="en-US" sz="1800"/>
              <a:t>Selectivos o no, Líquidos</a:t>
            </a:r>
          </a:p>
          <a:p>
            <a:pPr eaLnBrk="1" hangingPunct="1">
              <a:lnSpc>
                <a:spcPct val="90000"/>
              </a:lnSpc>
            </a:pPr>
            <a:r>
              <a:rPr lang="es-ES" altLang="en-US" sz="2400" b="1"/>
              <a:t>Selectivos</a:t>
            </a:r>
          </a:p>
          <a:p>
            <a:pPr eaLnBrk="1" hangingPunct="1">
              <a:lnSpc>
                <a:spcPct val="90000"/>
              </a:lnSpc>
              <a:buFontTx/>
              <a:buNone/>
            </a:pPr>
            <a:r>
              <a:rPr lang="es-ES" altLang="en-US" sz="1800"/>
              <a:t>La mayoría líquidos</a:t>
            </a:r>
          </a:p>
          <a:p>
            <a:pPr eaLnBrk="1" hangingPunct="1">
              <a:lnSpc>
                <a:spcPct val="90000"/>
              </a:lnSpc>
            </a:pPr>
            <a:r>
              <a:rPr lang="es-ES" altLang="en-US" sz="2400" b="1"/>
              <a:t>Diferenciales</a:t>
            </a:r>
          </a:p>
          <a:p>
            <a:pPr eaLnBrk="1" hangingPunct="1">
              <a:lnSpc>
                <a:spcPct val="90000"/>
              </a:lnSpc>
              <a:buFontTx/>
              <a:buNone/>
            </a:pPr>
            <a:r>
              <a:rPr lang="es-ES" altLang="en-US" sz="1800"/>
              <a:t>La mayoría sólidos</a:t>
            </a:r>
          </a:p>
          <a:p>
            <a:pPr eaLnBrk="1" hangingPunct="1">
              <a:lnSpc>
                <a:spcPct val="90000"/>
              </a:lnSpc>
            </a:pPr>
            <a:r>
              <a:rPr lang="es-ES" altLang="en-US" sz="2400" b="1"/>
              <a:t>Enriquecidos</a:t>
            </a:r>
          </a:p>
          <a:p>
            <a:pPr eaLnBrk="1" hangingPunct="1">
              <a:lnSpc>
                <a:spcPct val="90000"/>
              </a:lnSpc>
              <a:buFontTx/>
              <a:buNone/>
            </a:pPr>
            <a:r>
              <a:rPr lang="es-ES" altLang="en-US" sz="1800"/>
              <a:t>Líquidos o sólidos</a:t>
            </a:r>
          </a:p>
          <a:p>
            <a:pPr eaLnBrk="1" hangingPunct="1">
              <a:lnSpc>
                <a:spcPct val="90000"/>
              </a:lnSpc>
              <a:buFontTx/>
              <a:buNone/>
            </a:pPr>
            <a:endParaRPr lang="es-ES" altLang="en-US" sz="1800"/>
          </a:p>
          <a:p>
            <a:pPr algn="ctr" eaLnBrk="1" hangingPunct="1">
              <a:lnSpc>
                <a:spcPct val="90000"/>
              </a:lnSpc>
              <a:buFontTx/>
              <a:buNone/>
            </a:pPr>
            <a:r>
              <a:rPr lang="es-ES" altLang="en-US" sz="2800"/>
              <a:t>Muchos medios pueden cumplir más de una función a la vez, predominando muchas veces alguna de ellas.</a:t>
            </a:r>
          </a:p>
        </p:txBody>
      </p:sp>
      <p:pic>
        <p:nvPicPr>
          <p:cNvPr id="24580" name="Picture 5" descr="tc-1998(2)-borie-fig003"/>
          <p:cNvPicPr>
            <a:picLocks noChangeAspect="1" noChangeArrowheads="1"/>
          </p:cNvPicPr>
          <p:nvPr/>
        </p:nvPicPr>
        <p:blipFill>
          <a:blip r:embed="rId2" cstate="print"/>
          <a:srcRect/>
          <a:stretch>
            <a:fillRect/>
          </a:stretch>
        </p:blipFill>
        <p:spPr bwMode="auto">
          <a:xfrm>
            <a:off x="4067175" y="2924175"/>
            <a:ext cx="2016125" cy="1979613"/>
          </a:xfrm>
          <a:prstGeom prst="rect">
            <a:avLst/>
          </a:prstGeom>
          <a:noFill/>
          <a:ln w="9525">
            <a:noFill/>
            <a:miter lim="800000"/>
            <a:headEnd/>
            <a:tailEnd/>
          </a:ln>
        </p:spPr>
      </p:pic>
      <p:pic>
        <p:nvPicPr>
          <p:cNvPr id="24581" name="Picture 7" descr="PR026906"/>
          <p:cNvPicPr>
            <a:picLocks noChangeAspect="1" noChangeArrowheads="1"/>
          </p:cNvPicPr>
          <p:nvPr/>
        </p:nvPicPr>
        <p:blipFill>
          <a:blip r:embed="rId3" cstate="print"/>
          <a:srcRect/>
          <a:stretch>
            <a:fillRect/>
          </a:stretch>
        </p:blipFill>
        <p:spPr bwMode="auto">
          <a:xfrm>
            <a:off x="6443663" y="1052513"/>
            <a:ext cx="1871662" cy="1666875"/>
          </a:xfrm>
          <a:prstGeom prst="rect">
            <a:avLst/>
          </a:prstGeom>
          <a:noFill/>
          <a:ln w="9525">
            <a:noFill/>
            <a:miter lim="800000"/>
            <a:headEnd/>
            <a:tailEnd/>
          </a:ln>
        </p:spPr>
      </p:pic>
      <p:pic>
        <p:nvPicPr>
          <p:cNvPr id="24582" name="Picture 9" descr="fa7b"/>
          <p:cNvPicPr>
            <a:picLocks noChangeAspect="1" noChangeArrowheads="1"/>
          </p:cNvPicPr>
          <p:nvPr/>
        </p:nvPicPr>
        <p:blipFill>
          <a:blip r:embed="rId4" cstate="print"/>
          <a:srcRect/>
          <a:stretch>
            <a:fillRect/>
          </a:stretch>
        </p:blipFill>
        <p:spPr bwMode="auto">
          <a:xfrm>
            <a:off x="6516688" y="2852738"/>
            <a:ext cx="1789112" cy="2089150"/>
          </a:xfrm>
          <a:prstGeom prst="rect">
            <a:avLst/>
          </a:prstGeom>
          <a:noFill/>
          <a:ln w="9525">
            <a:noFill/>
            <a:miter lim="800000"/>
            <a:headEnd/>
            <a:tailEnd/>
          </a:ln>
        </p:spPr>
      </p:pic>
      <p:pic>
        <p:nvPicPr>
          <p:cNvPr id="24583" name="Picture 11" descr="placa2"/>
          <p:cNvPicPr>
            <a:picLocks noChangeAspect="1" noChangeArrowheads="1"/>
          </p:cNvPicPr>
          <p:nvPr/>
        </p:nvPicPr>
        <p:blipFill>
          <a:blip r:embed="rId5" cstate="print"/>
          <a:srcRect/>
          <a:stretch>
            <a:fillRect/>
          </a:stretch>
        </p:blipFill>
        <p:spPr bwMode="auto">
          <a:xfrm>
            <a:off x="4067175" y="1125538"/>
            <a:ext cx="2184400" cy="1655762"/>
          </a:xfrm>
          <a:prstGeom prst="rect">
            <a:avLst/>
          </a:prstGeom>
          <a:noFill/>
          <a:ln w="9525">
            <a:noFill/>
            <a:miter lim="800000"/>
            <a:headEnd/>
            <a:tailEnd/>
          </a:ln>
        </p:spPr>
      </p:pic>
      <p:sp>
        <p:nvSpPr>
          <p:cNvPr id="24584" name="6 Marcador de pie de página"/>
          <p:cNvSpPr>
            <a:spLocks noGrp="1"/>
          </p:cNvSpPr>
          <p:nvPr>
            <p:ph type="ftr" sz="quarter" idx="11"/>
          </p:nvPr>
        </p:nvSpPr>
        <p:spPr bwMode="auto">
          <a:xfrm>
            <a:off x="3143250" y="6381750"/>
            <a:ext cx="2895600" cy="476250"/>
          </a:xfrm>
          <a:noFill/>
          <a:ln>
            <a:miter lim="800000"/>
            <a:headEnd/>
            <a:tailEnd/>
          </a:ln>
        </p:spPr>
        <p:txBody>
          <a:bodyPr wrap="square" lIns="91440" tIns="45720" rIns="91440" bIns="45720" numCol="1" anchor="t" anchorCtr="0" compatLnSpc="1">
            <a:prstTxWarp prst="textNoShape">
              <a:avLst/>
            </a:prstTxWarp>
          </a:bodyPr>
          <a:lstStyle/>
          <a:p>
            <a:r>
              <a:rPr lang="es-ES" altLang="en-US">
                <a:latin typeface="Arial" charset="0"/>
              </a:rPr>
              <a:t>MICROBIOLOGÍA GENERAL</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BD7E2872110D441859E89660EF585B3" ma:contentTypeVersion="13" ma:contentTypeDescription="Create a new document." ma:contentTypeScope="" ma:versionID="b95d203814759e5b11973033775807f9">
  <xsd:schema xmlns:xsd="http://www.w3.org/2001/XMLSchema" xmlns:xs="http://www.w3.org/2001/XMLSchema" xmlns:p="http://schemas.microsoft.com/office/2006/metadata/properties" xmlns:ns2="8d1bf841-eb2c-49ab-9c8b-024d2090bdec" xmlns:ns3="0c2f789d-87d1-4dc9-9a51-1fd80dd83c97" targetNamespace="http://schemas.microsoft.com/office/2006/metadata/properties" ma:root="true" ma:fieldsID="a97dc2cbd6da340f8a08298315e9c7d0" ns2:_="" ns3:_="">
    <xsd:import namespace="8d1bf841-eb2c-49ab-9c8b-024d2090bdec"/>
    <xsd:import namespace="0c2f789d-87d1-4dc9-9a51-1fd80dd83c9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GenerationTime" minOccurs="0"/>
                <xsd:element ref="ns2:MediaServiceEventHashCode" minOccurs="0"/>
                <xsd:element ref="ns2:MediaLengthInSeconds" minOccurs="0"/>
                <xsd:element ref="ns2:MediaServiceDateTaken"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1bf841-eb2c-49ab-9c8b-024d2090bd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480f935f-056e-43d0-a9c3-6f0a0280ba7d"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2f789d-87d1-4dc9-9a51-1fd80dd83c97"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6281ac7e-2b93-47a6-95c2-3b6dc9011c7f}" ma:internalName="TaxCatchAll" ma:showField="CatchAllData" ma:web="0c2f789d-87d1-4dc9-9a51-1fd80dd83c97">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TaxCatchAll xmlns="0c2f789d-87d1-4dc9-9a51-1fd80dd83c97" xsi:nil="true"/>
    <lcf76f155ced4ddcb4097134ff3c332f xmlns="8d1bf841-eb2c-49ab-9c8b-024d2090bde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D7D757A-C9C4-4B86-BA7C-79E862A14221}">
  <ds:schemaRefs>
    <ds:schemaRef ds:uri="http://schemas.microsoft.com/sharepoint/v3/contenttype/forms"/>
  </ds:schemaRefs>
</ds:datastoreItem>
</file>

<file path=customXml/itemProps2.xml><?xml version="1.0" encoding="utf-8"?>
<ds:datastoreItem xmlns:ds="http://schemas.openxmlformats.org/officeDocument/2006/customXml" ds:itemID="{26916B72-64B4-4814-B30E-2D579B560371}">
  <ds:schemaRefs>
    <ds:schemaRef ds:uri="http://schemas.microsoft.com/office/2006/metadata/longProperties"/>
  </ds:schemaRefs>
</ds:datastoreItem>
</file>

<file path=customXml/itemProps3.xml><?xml version="1.0" encoding="utf-8"?>
<ds:datastoreItem xmlns:ds="http://schemas.openxmlformats.org/officeDocument/2006/customXml" ds:itemID="{47C570BD-A98D-4A87-B930-D99ADF8D1890}"/>
</file>

<file path=customXml/itemProps4.xml><?xml version="1.0" encoding="utf-8"?>
<ds:datastoreItem xmlns:ds="http://schemas.openxmlformats.org/officeDocument/2006/customXml" ds:itemID="{3D194B7F-46B2-4450-9DEA-B015719F2EB1}">
  <ds:schemaRefs>
    <ds:schemaRef ds:uri="http://schemas.microsoft.com/office/2006/metadata/properties"/>
    <ds:schemaRef ds:uri="http://schemas.microsoft.com/office/infopath/2007/PartnerControls"/>
    <ds:schemaRef ds:uri="ecb1da12-9ae6-4c17-93f0-b6461da6df66"/>
    <ds:schemaRef ds:uri="4af670fe-d232-44b6-8076-cc9682907045"/>
  </ds:schemaRefs>
</ds:datastoreItem>
</file>

<file path=docProps/app.xml><?xml version="1.0" encoding="utf-8"?>
<Properties xmlns="http://schemas.openxmlformats.org/officeDocument/2006/extended-properties" xmlns:vt="http://schemas.openxmlformats.org/officeDocument/2006/docPropsVTypes">
  <Template>Civic</Template>
  <TotalTime>646</TotalTime>
  <Words>2001</Words>
  <Application>Microsoft Office PowerPoint</Application>
  <PresentationFormat>Presentación en pantalla (4:3)</PresentationFormat>
  <Paragraphs>349</Paragraphs>
  <Slides>39</Slides>
  <Notes>7</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39</vt:i4>
      </vt:variant>
    </vt:vector>
  </HeadingPairs>
  <TitlesOfParts>
    <vt:vector size="47" baseType="lpstr">
      <vt:lpstr>Arial</vt:lpstr>
      <vt:lpstr>Arial Black</vt:lpstr>
      <vt:lpstr>Georgia</vt:lpstr>
      <vt:lpstr>Times New Roman</vt:lpstr>
      <vt:lpstr>Wingdings</vt:lpstr>
      <vt:lpstr>Wingdings 2</vt:lpstr>
      <vt:lpstr>Civil</vt:lpstr>
      <vt:lpstr>Imagen de mapa de bits</vt:lpstr>
      <vt:lpstr>Microbiología General</vt:lpstr>
      <vt:lpstr>Presentación de PowerPoint</vt:lpstr>
      <vt:lpstr>MEDIOS DE CULTIVO</vt:lpstr>
      <vt:lpstr>CARACTERÍSTICAS</vt:lpstr>
      <vt:lpstr>CLASIFICACIÓN</vt:lpstr>
      <vt:lpstr>AGAR-AGAR</vt:lpstr>
      <vt:lpstr>CLASIFICACIÓN</vt:lpstr>
      <vt:lpstr>Presentación de PowerPoint</vt:lpstr>
      <vt:lpstr>CLASIFICACION</vt:lpstr>
      <vt:lpstr>MEDIOS GENERALES</vt:lpstr>
      <vt:lpstr>MEDIOS DE ENRIQUECIMIENTO</vt:lpstr>
      <vt:lpstr>MEDIOS SELECTIVOS</vt:lpstr>
      <vt:lpstr>Presentación de PowerPoint</vt:lpstr>
      <vt:lpstr>MEDIOS DIFERENCIALES</vt:lpstr>
      <vt:lpstr>Presentación de PowerPoint</vt:lpstr>
      <vt:lpstr>Presentación de PowerPoint</vt:lpstr>
      <vt:lpstr>Sustratos Cromogénicos</vt:lpstr>
      <vt:lpstr>Sustratos Cromogénicos</vt:lpstr>
      <vt:lpstr>MEDIOS ENRIQUECIDOS</vt:lpstr>
      <vt:lpstr>PREPARACIÓN de MEDIOS DE CULTIVO</vt:lpstr>
      <vt:lpstr>PREPARACIÓN de MEDIOS DE CULTIVO</vt:lpstr>
      <vt:lpstr>PREPARACIÓN de MEDIOS DE CULTIVO</vt:lpstr>
      <vt:lpstr>PREPARACIÓN de MEDIOS DE CULTIVO</vt:lpstr>
      <vt:lpstr>PREPARACIÓN de MEDIOS DE CULTIVO</vt:lpstr>
      <vt:lpstr>PREPARACIÓN de MEDIOS DE CULTIVO</vt:lpstr>
      <vt:lpstr>PREPARACIÓN de MEDIOS DE CULTIVO</vt:lpstr>
      <vt:lpstr>PREPARACIÓN de MEDIOS DE CULTIVO</vt:lpstr>
      <vt:lpstr>PREPARACIÓN de MEDIOS DE CULTIVO</vt:lpstr>
      <vt:lpstr>PREPARACIÓN  de MEDIOS DE CULTIVO</vt:lpstr>
      <vt:lpstr>PREPARACIÓN de MEDIOS DE CULTIVO</vt:lpstr>
      <vt:lpstr>PREPARACIÓN de MEDIOS DE CULTIVO</vt:lpstr>
      <vt:lpstr>PREPARACIÓN de PLACAS DE MEDIOS DE CULTIVO SOLIDOS</vt:lpstr>
      <vt:lpstr>PROCEDIMIENTO DE         PREPARACIÓN de PLACAS</vt:lpstr>
      <vt:lpstr>Presentación de PowerPoint</vt:lpstr>
      <vt:lpstr>Presentación de PowerPoint</vt:lpstr>
      <vt:lpstr>EJERCICIO DE APLICACIÓN 1</vt:lpstr>
      <vt:lpstr>Presentación de PowerPoint</vt:lpstr>
      <vt:lpstr>EJERCICIO DE APLICACIÓN 2</vt:lpstr>
      <vt:lpstr>Presentación de PowerPoint</vt:lpstr>
    </vt:vector>
  </TitlesOfParts>
  <Company>Silvia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de Microbiología de Alimentos</dc:title>
  <dc:creator>Silvia</dc:creator>
  <cp:lastModifiedBy>Micro1 - Verónica Berges Soubies</cp:lastModifiedBy>
  <cp:revision>78</cp:revision>
  <dcterms:created xsi:type="dcterms:W3CDTF">2011-03-13T02:41:25Z</dcterms:created>
  <dcterms:modified xsi:type="dcterms:W3CDTF">2023-08-09T13:12:53Z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0x0101009BD7E2872110D441859E89660EF585B3</vt:lpwstr>
  </property>
</Properties>
</file>