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57" r:id="rId4"/>
    <p:sldId id="262" r:id="rId5"/>
    <p:sldId id="261" r:id="rId6"/>
    <p:sldId id="264" r:id="rId7"/>
    <p:sldId id="265" r:id="rId8"/>
    <p:sldId id="258" r:id="rId9"/>
    <p:sldId id="266" r:id="rId10"/>
    <p:sldId id="259" r:id="rId11"/>
    <p:sldId id="267" r:id="rId12"/>
    <p:sldId id="268" r:id="rId13"/>
    <p:sldId id="270" r:id="rId14"/>
    <p:sldId id="269" r:id="rId15"/>
    <p:sldId id="272" r:id="rId16"/>
    <p:sldId id="260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18" autoAdjust="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1DAE6-F9BA-4901-B9B4-8271E09E74FB}" type="datetimeFigureOut">
              <a:rPr lang="es-AR" smtClean="0"/>
              <a:pPr/>
              <a:t>15/3/2020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018E8-58AF-46B0-BDE2-333FAB3EE4C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3218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018E8-58AF-46B0-BDE2-333FAB3EE4CE}" type="slidenum">
              <a:rPr lang="es-AR" smtClean="0"/>
              <a:pPr/>
              <a:t>14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018E8-58AF-46B0-BDE2-333FAB3EE4CE}" type="slidenum">
              <a:rPr lang="es-AR" smtClean="0"/>
              <a:pPr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12100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15/03/2020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15/03/2020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15/03/2020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15/03/2020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entomopraxis.com/" TargetMode="External"/><Relationship Id="rId3" Type="http://schemas.openxmlformats.org/officeDocument/2006/relationships/hyperlink" Target="https://mecatronica773.wordpress.com/" TargetMode="External"/><Relationship Id="rId7" Type="http://schemas.openxmlformats.org/officeDocument/2006/relationships/hyperlink" Target="http://www.torcosa.mx/" TargetMode="External"/><Relationship Id="rId2" Type="http://schemas.openxmlformats.org/officeDocument/2006/relationships/hyperlink" Target="http://medirentaller.blogspo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.ar/url?sa=i&amp;source=images&amp;cd=&amp;cad=rja&amp;uact=8&amp;ved=2ahUKEwi47_O-tMLcAhVKD5AKHcWBBQoQjB16BAgBEAQ&amp;url=https://ibiguridt.wordpress.com/temas/materiales/escalas-escalimetros/&amp;psig=AOvVaw04Jyn6MSLQxeUrnHiUtqec&amp;ust=1532887795857184" TargetMode="External"/><Relationship Id="rId5" Type="http://schemas.openxmlformats.org/officeDocument/2006/relationships/hyperlink" Target="https://www.starrett.com.mx/" TargetMode="External"/><Relationship Id="rId4" Type="http://schemas.openxmlformats.org/officeDocument/2006/relationships/hyperlink" Target="http://instrumentosparamedirmasa.blogspot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500298" y="1714488"/>
            <a:ext cx="414338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s-ES" sz="4000" b="1" i="1" dirty="0">
                <a:latin typeface="Comic Sans MS" pitchFamily="66" charset="0"/>
              </a:rPr>
              <a:t>Teoría sobre </a:t>
            </a:r>
          </a:p>
          <a:p>
            <a:pPr algn="ctr">
              <a:buNone/>
            </a:pPr>
            <a:endParaRPr lang="es-ES" sz="4000" b="1" i="1" dirty="0">
              <a:latin typeface="Comic Sans MS" pitchFamily="66" charset="0"/>
            </a:endParaRPr>
          </a:p>
          <a:p>
            <a:pPr algn="ctr">
              <a:buNone/>
            </a:pPr>
            <a:r>
              <a:rPr lang="es-ES" sz="4000" b="1" i="1" dirty="0">
                <a:latin typeface="Comic Sans MS" pitchFamily="66" charset="0"/>
              </a:rPr>
              <a:t>ERRORES</a:t>
            </a:r>
          </a:p>
          <a:p>
            <a:pPr algn="ctr">
              <a:buNone/>
            </a:pPr>
            <a:endParaRPr lang="es-ES" sz="4000" b="1" i="1" dirty="0">
              <a:latin typeface="Comic Sans MS" pitchFamily="66" charset="0"/>
            </a:endParaRPr>
          </a:p>
          <a:p>
            <a:pPr algn="ctr">
              <a:buNone/>
            </a:pPr>
            <a:r>
              <a:rPr lang="es-ES" sz="4000" b="1" i="1" dirty="0">
                <a:latin typeface="Comic Sans MS" pitchFamily="66" charset="0"/>
              </a:rPr>
              <a:t>en la Medición</a:t>
            </a:r>
            <a:endParaRPr lang="es-AR" sz="4000" b="1" i="1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s-ES" sz="2400" b="1" i="1" dirty="0">
                <a:latin typeface="Comic Sans MS" pitchFamily="66" charset="0"/>
              </a:rPr>
              <a:t>Teoría de error</a:t>
            </a:r>
            <a:endParaRPr lang="es-AR" sz="2400" i="1" dirty="0">
              <a:latin typeface="Comic Sans MS" pitchFamily="66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1285860"/>
            <a:ext cx="8572560" cy="500066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ES" sz="1800" b="1" dirty="0">
                <a:latin typeface="Comic Sans MS" pitchFamily="66" charset="0"/>
              </a:rPr>
              <a:t>L= ( 86,5 </a:t>
            </a:r>
            <a:r>
              <a:rPr lang="es-ES" sz="1800" b="1" dirty="0">
                <a:latin typeface="Comic Sans MS" pitchFamily="66" charset="0"/>
                <a:sym typeface="Symbol"/>
              </a:rPr>
              <a:t> 0,5 ) mm</a:t>
            </a:r>
          </a:p>
          <a:p>
            <a:pPr algn="ctr">
              <a:buNone/>
            </a:pPr>
            <a:endParaRPr lang="es-ES" sz="1800" b="1" dirty="0">
              <a:latin typeface="Comic Sans MS" pitchFamily="66" charset="0"/>
              <a:sym typeface="Symbol"/>
            </a:endParaRPr>
          </a:p>
          <a:p>
            <a:pPr algn="ctr">
              <a:buNone/>
            </a:pPr>
            <a:endParaRPr lang="es-ES" sz="1800" b="1" dirty="0">
              <a:latin typeface="Comic Sans MS" pitchFamily="66" charset="0"/>
              <a:sym typeface="Symbol"/>
            </a:endParaRPr>
          </a:p>
          <a:p>
            <a:pPr algn="ctr">
              <a:buNone/>
            </a:pPr>
            <a:endParaRPr lang="es-ES" sz="1800" b="1" dirty="0">
              <a:latin typeface="Comic Sans MS" pitchFamily="66" charset="0"/>
              <a:sym typeface="Symbol"/>
            </a:endParaRPr>
          </a:p>
          <a:p>
            <a:pPr algn="ctr">
              <a:buNone/>
            </a:pPr>
            <a:endParaRPr lang="es-ES" sz="1800" b="1" dirty="0">
              <a:latin typeface="Comic Sans MS" pitchFamily="66" charset="0"/>
              <a:sym typeface="Symbol"/>
            </a:endParaRPr>
          </a:p>
          <a:p>
            <a:pPr algn="ctr">
              <a:buNone/>
            </a:pPr>
            <a:endParaRPr lang="es-ES" sz="1800" b="1" dirty="0">
              <a:latin typeface="Comic Sans MS" pitchFamily="66" charset="0"/>
              <a:sym typeface="Symbol"/>
            </a:endParaRPr>
          </a:p>
          <a:p>
            <a:pPr algn="ctr">
              <a:buNone/>
            </a:pPr>
            <a:endParaRPr lang="es-ES" sz="1800" b="1" dirty="0">
              <a:latin typeface="Comic Sans MS" pitchFamily="66" charset="0"/>
              <a:sym typeface="Symbol"/>
            </a:endParaRPr>
          </a:p>
          <a:p>
            <a:pPr algn="ctr">
              <a:buNone/>
            </a:pPr>
            <a:endParaRPr lang="es-ES" sz="1800" b="1" dirty="0">
              <a:latin typeface="Comic Sans MS" pitchFamily="66" charset="0"/>
              <a:sym typeface="Symbol"/>
            </a:endParaRPr>
          </a:p>
          <a:p>
            <a:pPr>
              <a:buNone/>
            </a:pPr>
            <a:endParaRPr lang="es-ES" sz="1800" dirty="0">
              <a:latin typeface="Comic Sans MS" pitchFamily="66" charset="0"/>
              <a:sym typeface="Symbol"/>
            </a:endParaRPr>
          </a:p>
          <a:p>
            <a:pPr marL="0" indent="0">
              <a:buNone/>
            </a:pPr>
            <a:r>
              <a:rPr lang="es-ES" sz="1800" dirty="0">
                <a:latin typeface="Comic Sans MS" pitchFamily="66" charset="0"/>
                <a:sym typeface="Symbol"/>
              </a:rPr>
              <a:t>La calidad de la medición la da el </a:t>
            </a:r>
            <a:r>
              <a:rPr lang="es-ES" sz="1800" b="1" i="1" dirty="0">
                <a:latin typeface="Comic Sans MS" pitchFamily="66" charset="0"/>
                <a:sym typeface="Symbol"/>
              </a:rPr>
              <a:t>error relativo </a:t>
            </a:r>
            <a:r>
              <a:rPr lang="es-ES" sz="1800" dirty="0">
                <a:latin typeface="Comic Sans MS" pitchFamily="66" charset="0"/>
                <a:sym typeface="Symbol"/>
              </a:rPr>
              <a:t>(o el error relativo porcentual)</a:t>
            </a:r>
          </a:p>
          <a:p>
            <a:pPr marL="0" indent="0">
              <a:buNone/>
            </a:pPr>
            <a:endParaRPr lang="es-ES" sz="1800" dirty="0">
              <a:latin typeface="Comic Sans MS" pitchFamily="66" charset="0"/>
              <a:sym typeface="Symbol"/>
            </a:endParaRPr>
          </a:p>
          <a:p>
            <a:pPr>
              <a:buNone/>
            </a:pPr>
            <a:endParaRPr lang="es-ES" sz="1800" b="1" dirty="0">
              <a:latin typeface="Comic Sans MS" pitchFamily="66" charset="0"/>
              <a:sym typeface="Symbol"/>
            </a:endParaRPr>
          </a:p>
          <a:p>
            <a:pPr>
              <a:buNone/>
            </a:pPr>
            <a:r>
              <a:rPr lang="es-ES" sz="1800" b="1" dirty="0">
                <a:latin typeface="Comic Sans MS" pitchFamily="66" charset="0"/>
                <a:sym typeface="Symbol"/>
              </a:rPr>
              <a:t>          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 rot="10800000" flipV="1">
            <a:off x="2928926" y="1643050"/>
            <a:ext cx="1071570" cy="1000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rot="16200000" flipH="1">
            <a:off x="4857752" y="1643050"/>
            <a:ext cx="1000132" cy="1000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1571604" y="2571744"/>
            <a:ext cx="2286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mic Sans MS" pitchFamily="66" charset="0"/>
              </a:rPr>
              <a:t>Valor más probable</a:t>
            </a:r>
          </a:p>
          <a:p>
            <a:r>
              <a:rPr lang="es-ES" dirty="0">
                <a:latin typeface="Comic Sans MS" pitchFamily="66" charset="0"/>
              </a:rPr>
              <a:t>     </a:t>
            </a:r>
          </a:p>
          <a:p>
            <a:r>
              <a:rPr lang="es-ES" dirty="0">
                <a:latin typeface="Comic Sans MS" pitchFamily="66" charset="0"/>
              </a:rPr>
              <a:t>  L = L</a:t>
            </a:r>
            <a:r>
              <a:rPr lang="es-ES" sz="1050" dirty="0">
                <a:latin typeface="Comic Sans MS" pitchFamily="66" charset="0"/>
              </a:rPr>
              <a:t>0 </a:t>
            </a:r>
            <a:r>
              <a:rPr lang="es-ES" dirty="0">
                <a:latin typeface="Comic Sans MS" pitchFamily="66" charset="0"/>
              </a:rPr>
              <a:t> = 86,5 mm</a:t>
            </a:r>
            <a:endParaRPr lang="es-AR" dirty="0">
              <a:latin typeface="Comic Sans MS" pitchFamily="66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357818" y="2786058"/>
            <a:ext cx="3000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Comic Sans MS" pitchFamily="66" charset="0"/>
              </a:rPr>
              <a:t>Error absoluto  o </a:t>
            </a:r>
            <a:r>
              <a:rPr lang="es-ES" dirty="0" err="1">
                <a:latin typeface="Comic Sans MS" pitchFamily="66" charset="0"/>
              </a:rPr>
              <a:t>incerteza</a:t>
            </a:r>
            <a:r>
              <a:rPr lang="es-ES" dirty="0">
                <a:latin typeface="Comic Sans MS" pitchFamily="66" charset="0"/>
              </a:rPr>
              <a:t> absoluta</a:t>
            </a:r>
          </a:p>
          <a:p>
            <a:pPr algn="ctr"/>
            <a:r>
              <a:rPr lang="es-ES" dirty="0" err="1">
                <a:latin typeface="Comic Sans MS" pitchFamily="66" charset="0"/>
              </a:rPr>
              <a:t>Ea</a:t>
            </a:r>
            <a:r>
              <a:rPr lang="es-ES" dirty="0">
                <a:latin typeface="Comic Sans MS" pitchFamily="66" charset="0"/>
              </a:rPr>
              <a:t> = </a:t>
            </a:r>
            <a:r>
              <a:rPr lang="es-ES" dirty="0">
                <a:latin typeface="Comic Sans MS" pitchFamily="66" charset="0"/>
                <a:sym typeface="Symbol"/>
              </a:rPr>
              <a:t>a = l</a:t>
            </a:r>
            <a:r>
              <a:rPr lang="es-ES" sz="1050" dirty="0">
                <a:latin typeface="Comic Sans MS" pitchFamily="66" charset="0"/>
              </a:rPr>
              <a:t> </a:t>
            </a:r>
            <a:r>
              <a:rPr lang="es-ES" dirty="0">
                <a:latin typeface="Comic Sans MS" pitchFamily="66" charset="0"/>
              </a:rPr>
              <a:t>= </a:t>
            </a:r>
            <a:r>
              <a:rPr lang="az-Cyrl-AZ" dirty="0">
                <a:latin typeface="Segoe UI"/>
                <a:cs typeface="Segoe UI"/>
                <a:sym typeface="Symbol"/>
              </a:rPr>
              <a:t>Є</a:t>
            </a:r>
            <a:r>
              <a:rPr lang="es-ES" sz="1400" dirty="0">
                <a:latin typeface="Sylfaen"/>
                <a:cs typeface="Segoe UI"/>
                <a:sym typeface="Symbol"/>
              </a:rPr>
              <a:t>l </a:t>
            </a:r>
            <a:r>
              <a:rPr lang="es-ES" dirty="0">
                <a:latin typeface="Sylfaen"/>
                <a:cs typeface="Segoe UI"/>
                <a:sym typeface="Symbol"/>
              </a:rPr>
              <a:t>=</a:t>
            </a:r>
            <a:r>
              <a:rPr lang="es-ES" dirty="0">
                <a:latin typeface="Comic Sans MS" pitchFamily="66" charset="0"/>
              </a:rPr>
              <a:t>0,5 mm</a:t>
            </a:r>
            <a:endParaRPr lang="es-AR" dirty="0">
              <a:latin typeface="Comic Sans MS" pitchFamily="66" charset="0"/>
            </a:endParaRPr>
          </a:p>
        </p:txBody>
      </p:sp>
      <p:cxnSp>
        <p:nvCxnSpPr>
          <p:cNvPr id="14" name="13 Conector recto"/>
          <p:cNvCxnSpPr/>
          <p:nvPr/>
        </p:nvCxnSpPr>
        <p:spPr>
          <a:xfrm>
            <a:off x="1785918" y="3143248"/>
            <a:ext cx="14287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 redondeado"/>
          <p:cNvSpPr/>
          <p:nvPr/>
        </p:nvSpPr>
        <p:spPr>
          <a:xfrm>
            <a:off x="3000364" y="3857628"/>
            <a:ext cx="2857520" cy="35719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mic Sans MS" pitchFamily="66" charset="0"/>
              </a:rPr>
              <a:t>L = ( L</a:t>
            </a:r>
            <a:r>
              <a:rPr lang="es-ES" sz="1200" b="1" dirty="0">
                <a:latin typeface="Comic Sans MS" pitchFamily="66" charset="0"/>
              </a:rPr>
              <a:t>0</a:t>
            </a:r>
            <a:r>
              <a:rPr lang="es-ES" b="1" dirty="0">
                <a:latin typeface="Comic Sans MS" pitchFamily="66" charset="0"/>
                <a:sym typeface="Symbol"/>
              </a:rPr>
              <a:t>   </a:t>
            </a:r>
            <a:r>
              <a:rPr lang="az-Cyrl-AZ" b="1" dirty="0">
                <a:latin typeface="Segoe UI"/>
                <a:cs typeface="Segoe UI"/>
                <a:sym typeface="Symbol"/>
              </a:rPr>
              <a:t>Є</a:t>
            </a:r>
            <a:r>
              <a:rPr lang="es-ES" sz="1400" b="1" dirty="0">
                <a:latin typeface="Comic Sans MS" pitchFamily="66" charset="0"/>
                <a:cs typeface="Segoe UI"/>
                <a:sym typeface="Symbol"/>
              </a:rPr>
              <a:t>L</a:t>
            </a:r>
            <a:r>
              <a:rPr lang="es-ES" sz="1400" b="1" dirty="0">
                <a:latin typeface="Comic Sans MS" pitchFamily="66" charset="0"/>
                <a:sym typeface="Symbol"/>
              </a:rPr>
              <a:t> </a:t>
            </a:r>
            <a:r>
              <a:rPr lang="es-ES" b="1" dirty="0">
                <a:latin typeface="Comic Sans MS" pitchFamily="66" charset="0"/>
                <a:sym typeface="Symbol"/>
              </a:rPr>
              <a:t>) unidad</a:t>
            </a:r>
            <a:r>
              <a:rPr lang="es-ES" sz="1400" b="1" dirty="0">
                <a:latin typeface="Comic Sans MS" pitchFamily="66" charset="0"/>
                <a:sym typeface="Symbol"/>
              </a:rPr>
              <a:t> </a:t>
            </a:r>
            <a:endParaRPr lang="es-AR" b="1" dirty="0">
              <a:latin typeface="Comic Sans MS" pitchFamily="66" charset="0"/>
            </a:endParaRPr>
          </a:p>
        </p:txBody>
      </p:sp>
      <p:sp>
        <p:nvSpPr>
          <p:cNvPr id="19" name="18 Rectángulo redondeado"/>
          <p:cNvSpPr/>
          <p:nvPr/>
        </p:nvSpPr>
        <p:spPr>
          <a:xfrm>
            <a:off x="5214942" y="4643446"/>
            <a:ext cx="1928826" cy="8572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i="1" dirty="0">
                <a:solidFill>
                  <a:schemeClr val="tx1"/>
                </a:solidFill>
              </a:rPr>
              <a:t>Er</a:t>
            </a:r>
            <a:r>
              <a:rPr lang="es-ES" sz="1400" b="1" i="1" dirty="0">
                <a:solidFill>
                  <a:schemeClr val="tx1"/>
                </a:solidFill>
              </a:rPr>
              <a:t>%</a:t>
            </a:r>
            <a:r>
              <a:rPr lang="es-ES" sz="2400" b="1" i="1" dirty="0">
                <a:solidFill>
                  <a:schemeClr val="tx1"/>
                </a:solidFill>
              </a:rPr>
              <a:t> = Er. 100</a:t>
            </a:r>
            <a:endParaRPr lang="es-AR" sz="2400" b="1" i="1" dirty="0">
              <a:solidFill>
                <a:schemeClr val="tx1"/>
              </a:solidFill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819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pSp>
        <p:nvGrpSpPr>
          <p:cNvPr id="22" name="21 Grupo"/>
          <p:cNvGrpSpPr/>
          <p:nvPr/>
        </p:nvGrpSpPr>
        <p:grpSpPr>
          <a:xfrm>
            <a:off x="1928794" y="4643446"/>
            <a:ext cx="1714512" cy="857256"/>
            <a:chOff x="1857356" y="5429264"/>
            <a:chExt cx="1428760" cy="714380"/>
          </a:xfrm>
          <a:solidFill>
            <a:schemeClr val="bg1"/>
          </a:solidFill>
        </p:grpSpPr>
        <p:sp>
          <p:nvSpPr>
            <p:cNvPr id="18" name="17 Rectángulo redondeado"/>
            <p:cNvSpPr/>
            <p:nvPr/>
          </p:nvSpPr>
          <p:spPr>
            <a:xfrm>
              <a:off x="1857356" y="5429264"/>
              <a:ext cx="1428760" cy="71438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43108" y="5500702"/>
              <a:ext cx="857256" cy="592286"/>
            </a:xfrm>
            <a:prstGeom prst="rect">
              <a:avLst/>
            </a:prstGeom>
            <a:grpFill/>
          </p:spPr>
        </p:pic>
      </p:grpSp>
      <p:sp>
        <p:nvSpPr>
          <p:cNvPr id="20" name="19 Rectángulo"/>
          <p:cNvSpPr/>
          <p:nvPr/>
        </p:nvSpPr>
        <p:spPr>
          <a:xfrm>
            <a:off x="500034" y="5786454"/>
            <a:ext cx="5143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b="1" dirty="0">
                <a:latin typeface="Comic Sans MS" pitchFamily="66" charset="0"/>
                <a:sym typeface="Symbol"/>
              </a:rPr>
              <a:t>Responder</a:t>
            </a:r>
            <a:r>
              <a:rPr lang="es-ES" dirty="0">
                <a:latin typeface="Comic Sans MS" pitchFamily="66" charset="0"/>
                <a:sym typeface="Symbol"/>
              </a:rPr>
              <a:t>: Con un error absoluto de 0,5 mm  </a:t>
            </a:r>
          </a:p>
          <a:p>
            <a:pPr>
              <a:buNone/>
            </a:pPr>
            <a:r>
              <a:rPr lang="es-ES" dirty="0">
                <a:latin typeface="Comic Sans MS" pitchFamily="66" charset="0"/>
                <a:sym typeface="Symbol"/>
              </a:rPr>
              <a:t>¿es una buena medición? 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72132" y="5857892"/>
            <a:ext cx="2571768" cy="5715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s-ES" sz="2400" b="1" i="1" dirty="0">
                <a:latin typeface="Comic Sans MS" pitchFamily="66" charset="0"/>
              </a:rPr>
              <a:t>Teoría de error</a:t>
            </a:r>
            <a:endParaRPr lang="es-AR" sz="2400" i="1" dirty="0">
              <a:latin typeface="Comic Sans MS" pitchFamily="66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525963"/>
          </a:xfrm>
        </p:spPr>
        <p:txBody>
          <a:bodyPr numCol="2">
            <a:normAutofit/>
          </a:bodyPr>
          <a:lstStyle/>
          <a:p>
            <a:pPr>
              <a:buNone/>
            </a:pPr>
            <a:r>
              <a:rPr lang="es-ES" sz="1600" b="1" dirty="0"/>
              <a:t>¿Verdadero o falso?</a:t>
            </a:r>
          </a:p>
          <a:p>
            <a:pPr>
              <a:buNone/>
            </a:pPr>
            <a:endParaRPr lang="es-ES" sz="1600" b="1" dirty="0"/>
          </a:p>
          <a:p>
            <a:pPr algn="ctr">
              <a:buNone/>
            </a:pPr>
            <a:r>
              <a:rPr lang="es-ES" sz="1600" b="1" dirty="0"/>
              <a:t>       </a:t>
            </a:r>
            <a:r>
              <a:rPr lang="es-ES" sz="1800" b="1" dirty="0"/>
              <a:t>“Las siguientes mediciones están escritas correctamente ”</a:t>
            </a:r>
            <a:endParaRPr lang="es-ES" sz="1600" b="1" dirty="0"/>
          </a:p>
          <a:p>
            <a:pPr>
              <a:lnSpc>
                <a:spcPct val="200000"/>
              </a:lnSpc>
              <a:buNone/>
            </a:pPr>
            <a:r>
              <a:rPr lang="es-ES" sz="1600" b="1" dirty="0"/>
              <a:t>1)  Masa = 62  </a:t>
            </a:r>
            <a:r>
              <a:rPr lang="es-ES" sz="1600" b="1" dirty="0">
                <a:sym typeface="Symbol"/>
              </a:rPr>
              <a:t>   7    </a:t>
            </a:r>
          </a:p>
          <a:p>
            <a:pPr>
              <a:lnSpc>
                <a:spcPct val="200000"/>
              </a:lnSpc>
              <a:buNone/>
            </a:pPr>
            <a:r>
              <a:rPr lang="es-ES" sz="1600" b="1" dirty="0">
                <a:sym typeface="Symbol"/>
              </a:rPr>
              <a:t>2)  T =  (1020,4     0,25 ) ºC</a:t>
            </a:r>
          </a:p>
          <a:p>
            <a:pPr>
              <a:lnSpc>
                <a:spcPct val="200000"/>
              </a:lnSpc>
              <a:buNone/>
            </a:pPr>
            <a:r>
              <a:rPr lang="es-ES" sz="1600" b="1" dirty="0">
                <a:sym typeface="Symbol"/>
              </a:rPr>
              <a:t>3)  L =  (23,09     0,02)  cm</a:t>
            </a:r>
          </a:p>
          <a:p>
            <a:pPr>
              <a:lnSpc>
                <a:spcPct val="200000"/>
              </a:lnSpc>
              <a:buNone/>
            </a:pPr>
            <a:r>
              <a:rPr lang="es-ES" sz="1600" b="1" dirty="0">
                <a:sym typeface="Symbol"/>
              </a:rPr>
              <a:t>4)  V= ( 12,15  0,4) Volt</a:t>
            </a:r>
          </a:p>
          <a:p>
            <a:pPr>
              <a:lnSpc>
                <a:spcPct val="200000"/>
              </a:lnSpc>
              <a:buNone/>
            </a:pPr>
            <a:r>
              <a:rPr lang="es-ES" sz="1600" b="1" dirty="0">
                <a:sym typeface="Symbol"/>
              </a:rPr>
              <a:t>5)   X = (341  10 ) alumnos</a:t>
            </a:r>
          </a:p>
          <a:p>
            <a:pPr>
              <a:lnSpc>
                <a:spcPct val="200000"/>
              </a:lnSpc>
              <a:buNone/>
            </a:pPr>
            <a:endParaRPr lang="es-ES" sz="1600" b="1" dirty="0"/>
          </a:p>
          <a:p>
            <a:pPr>
              <a:lnSpc>
                <a:spcPct val="200000"/>
              </a:lnSpc>
              <a:buNone/>
            </a:pPr>
            <a:endParaRPr lang="es-ES" sz="1600" b="1" dirty="0"/>
          </a:p>
          <a:p>
            <a:pPr>
              <a:buNone/>
            </a:pPr>
            <a:endParaRPr lang="es-ES" sz="1600" b="1" dirty="0"/>
          </a:p>
          <a:p>
            <a:pPr>
              <a:buNone/>
            </a:pPr>
            <a:r>
              <a:rPr lang="es-ES" sz="1600" b="1" dirty="0"/>
              <a:t>Respuestas:</a:t>
            </a:r>
          </a:p>
          <a:p>
            <a:pPr>
              <a:buNone/>
            </a:pPr>
            <a:endParaRPr lang="es-ES" sz="1600" b="1" dirty="0"/>
          </a:p>
          <a:p>
            <a:pPr marL="252000">
              <a:buNone/>
            </a:pPr>
            <a:r>
              <a:rPr lang="es-ES" sz="1600" b="1" dirty="0"/>
              <a:t>1)  F        M = ( 62  </a:t>
            </a:r>
            <a:r>
              <a:rPr lang="es-ES" sz="1600" b="1" dirty="0">
                <a:sym typeface="Symbol"/>
              </a:rPr>
              <a:t>   7 ) g</a:t>
            </a:r>
          </a:p>
          <a:p>
            <a:pPr marL="252000" indent="-468000">
              <a:lnSpc>
                <a:spcPct val="200000"/>
              </a:lnSpc>
              <a:buNone/>
            </a:pPr>
            <a:r>
              <a:rPr lang="es-ES" sz="1600" b="1" dirty="0">
                <a:sym typeface="Symbol"/>
              </a:rPr>
              <a:t>2)  F        T =  (1020,40     0,25 ) ºC</a:t>
            </a:r>
          </a:p>
          <a:p>
            <a:pPr marL="252000">
              <a:lnSpc>
                <a:spcPct val="200000"/>
              </a:lnSpc>
              <a:buNone/>
            </a:pPr>
            <a:r>
              <a:rPr lang="es-ES" sz="1600" b="1" dirty="0">
                <a:sym typeface="Symbol"/>
              </a:rPr>
              <a:t>3)  V        L =  (23,09     0,02)  cm</a:t>
            </a:r>
          </a:p>
          <a:p>
            <a:pPr marL="252000">
              <a:lnSpc>
                <a:spcPct val="200000"/>
              </a:lnSpc>
              <a:buNone/>
            </a:pPr>
            <a:r>
              <a:rPr lang="es-ES" sz="1600" b="1" dirty="0">
                <a:sym typeface="Symbol"/>
              </a:rPr>
              <a:t>4)  F        V= ( 12,2  0,4) Volt</a:t>
            </a:r>
          </a:p>
          <a:p>
            <a:pPr marL="252000">
              <a:lnSpc>
                <a:spcPct val="200000"/>
              </a:lnSpc>
              <a:buNone/>
            </a:pPr>
            <a:r>
              <a:rPr lang="es-ES" sz="1600" b="1" dirty="0">
                <a:sym typeface="Symbol"/>
              </a:rPr>
              <a:t>5)  F        X = (340  10 ) alumnos</a:t>
            </a:r>
            <a:endParaRPr lang="es-AR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s-ES" sz="2400" b="1" i="1" dirty="0">
                <a:latin typeface="Comic Sans MS" pitchFamily="66" charset="0"/>
              </a:rPr>
              <a:t>Teoría de error</a:t>
            </a:r>
            <a:endParaRPr lang="es-AR" sz="2400" i="1" dirty="0">
              <a:latin typeface="Comic Sans MS" pitchFamily="66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s-ES" sz="1600" dirty="0"/>
          </a:p>
          <a:p>
            <a:pPr>
              <a:buNone/>
            </a:pPr>
            <a:endParaRPr lang="es-ES" sz="1600" dirty="0"/>
          </a:p>
          <a:p>
            <a:pPr>
              <a:buNone/>
            </a:pPr>
            <a:endParaRPr lang="es-ES" sz="1600" dirty="0"/>
          </a:p>
          <a:p>
            <a:pPr>
              <a:buNone/>
            </a:pPr>
            <a:endParaRPr lang="es-ES" sz="1600" dirty="0"/>
          </a:p>
          <a:p>
            <a:pPr>
              <a:buNone/>
            </a:pPr>
            <a:endParaRPr lang="es-ES" sz="1600" dirty="0"/>
          </a:p>
          <a:p>
            <a:pPr>
              <a:buNone/>
            </a:pPr>
            <a:r>
              <a:rPr lang="es-ES" sz="1600" dirty="0"/>
              <a:t>	</a:t>
            </a:r>
          </a:p>
          <a:p>
            <a:pPr>
              <a:buNone/>
            </a:pPr>
            <a:r>
              <a:rPr lang="es-ES" sz="1600" dirty="0"/>
              <a:t>	</a:t>
            </a:r>
          </a:p>
          <a:p>
            <a:pPr>
              <a:buNone/>
            </a:pPr>
            <a:r>
              <a:rPr lang="es-ES" sz="1600" dirty="0"/>
              <a:t>			</a:t>
            </a:r>
          </a:p>
          <a:p>
            <a:pPr>
              <a:buNone/>
            </a:pPr>
            <a:endParaRPr lang="es-ES" sz="1600" dirty="0"/>
          </a:p>
          <a:p>
            <a:pPr>
              <a:buNone/>
            </a:pPr>
            <a:endParaRPr lang="es-ES" sz="1600" dirty="0"/>
          </a:p>
          <a:p>
            <a:pPr>
              <a:buNone/>
            </a:pPr>
            <a:endParaRPr lang="es-AR" sz="1600" dirty="0"/>
          </a:p>
        </p:txBody>
      </p:sp>
      <p:sp>
        <p:nvSpPr>
          <p:cNvPr id="4" name="3 Rectángulo"/>
          <p:cNvSpPr/>
          <p:nvPr/>
        </p:nvSpPr>
        <p:spPr>
          <a:xfrm>
            <a:off x="285720" y="2714620"/>
            <a:ext cx="35718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b="1" dirty="0"/>
              <a:t>1)       M = ( 62  </a:t>
            </a:r>
            <a:r>
              <a:rPr lang="es-ES" b="1" dirty="0">
                <a:sym typeface="Symbol"/>
              </a:rPr>
              <a:t>   7 ) g</a:t>
            </a:r>
          </a:p>
          <a:p>
            <a:pPr>
              <a:lnSpc>
                <a:spcPct val="200000"/>
              </a:lnSpc>
              <a:buNone/>
            </a:pPr>
            <a:r>
              <a:rPr lang="es-ES" b="1" dirty="0">
                <a:sym typeface="Symbol"/>
              </a:rPr>
              <a:t>2)        T =  (1020,40     0,25 ) ºC</a:t>
            </a:r>
          </a:p>
          <a:p>
            <a:pPr>
              <a:lnSpc>
                <a:spcPct val="200000"/>
              </a:lnSpc>
              <a:buNone/>
            </a:pPr>
            <a:r>
              <a:rPr lang="es-ES" b="1" dirty="0">
                <a:sym typeface="Symbol"/>
              </a:rPr>
              <a:t>3)        L =  (23,09     0,02)  cm</a:t>
            </a:r>
          </a:p>
          <a:p>
            <a:pPr>
              <a:lnSpc>
                <a:spcPct val="200000"/>
              </a:lnSpc>
              <a:buNone/>
            </a:pPr>
            <a:r>
              <a:rPr lang="es-ES" b="1" dirty="0">
                <a:sym typeface="Symbol"/>
              </a:rPr>
              <a:t>4)        V= ( 12,2  0,4) Volt</a:t>
            </a:r>
          </a:p>
          <a:p>
            <a:pPr>
              <a:lnSpc>
                <a:spcPct val="200000"/>
              </a:lnSpc>
              <a:buNone/>
            </a:pPr>
            <a:r>
              <a:rPr lang="es-ES" b="1" dirty="0">
                <a:sym typeface="Symbol"/>
              </a:rPr>
              <a:t>5)        X = (340  10 ) alumnos</a:t>
            </a:r>
            <a:endParaRPr lang="es-AR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4857752" y="2654910"/>
            <a:ext cx="17145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ym typeface="Symbol"/>
              </a:rPr>
              <a:t>Er%= 11,3 %</a:t>
            </a:r>
          </a:p>
          <a:p>
            <a:endParaRPr lang="es-ES" b="1" dirty="0">
              <a:sym typeface="Symbol"/>
            </a:endParaRPr>
          </a:p>
          <a:p>
            <a:r>
              <a:rPr lang="es-ES" b="1" dirty="0">
                <a:sym typeface="Symbol"/>
              </a:rPr>
              <a:t>Er%= 0,02 %</a:t>
            </a:r>
          </a:p>
          <a:p>
            <a:endParaRPr lang="es-ES" b="1" dirty="0">
              <a:sym typeface="Symbol"/>
            </a:endParaRPr>
          </a:p>
          <a:p>
            <a:r>
              <a:rPr lang="es-ES" b="1" dirty="0">
                <a:sym typeface="Symbol"/>
              </a:rPr>
              <a:t>Er%= 0,09 %</a:t>
            </a:r>
          </a:p>
          <a:p>
            <a:endParaRPr lang="es-ES" b="1" dirty="0">
              <a:sym typeface="Symbol"/>
            </a:endParaRPr>
          </a:p>
          <a:p>
            <a:r>
              <a:rPr lang="es-ES" b="1" dirty="0">
                <a:sym typeface="Symbol"/>
              </a:rPr>
              <a:t>Er%= 3,3 %</a:t>
            </a:r>
          </a:p>
          <a:p>
            <a:endParaRPr lang="es-ES" b="1" dirty="0">
              <a:sym typeface="Symbol"/>
            </a:endParaRPr>
          </a:p>
          <a:p>
            <a:r>
              <a:rPr lang="es-ES" b="1" dirty="0">
                <a:sym typeface="Symbol"/>
              </a:rPr>
              <a:t>Er%= 2,9 %</a:t>
            </a:r>
          </a:p>
          <a:p>
            <a:endParaRPr lang="es-AR" dirty="0"/>
          </a:p>
        </p:txBody>
      </p:sp>
      <p:sp>
        <p:nvSpPr>
          <p:cNvPr id="6" name="5 Rectángulo"/>
          <p:cNvSpPr/>
          <p:nvPr/>
        </p:nvSpPr>
        <p:spPr>
          <a:xfrm>
            <a:off x="285720" y="1285860"/>
            <a:ext cx="8215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b="1" dirty="0"/>
              <a:t>Para las siguientes mediciones  ¿Cuál es la medida de mejor calidad?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1785926"/>
            <a:ext cx="2076450" cy="8953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" name="7 Rectángulo redondeado"/>
          <p:cNvSpPr/>
          <p:nvPr/>
        </p:nvSpPr>
        <p:spPr>
          <a:xfrm>
            <a:off x="214282" y="3071810"/>
            <a:ext cx="3500462" cy="571504"/>
          </a:xfrm>
          <a:prstGeom prst="roundRect">
            <a:avLst/>
          </a:prstGeom>
          <a:solidFill>
            <a:srgbClr val="FFC00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Rectángulo redondeado"/>
          <p:cNvSpPr/>
          <p:nvPr/>
        </p:nvSpPr>
        <p:spPr>
          <a:xfrm>
            <a:off x="4714876" y="3071810"/>
            <a:ext cx="1605254" cy="571504"/>
          </a:xfrm>
          <a:prstGeom prst="roundRect">
            <a:avLst/>
          </a:prstGeom>
          <a:solidFill>
            <a:srgbClr val="FFC00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Rectángulo"/>
          <p:cNvSpPr/>
          <p:nvPr/>
        </p:nvSpPr>
        <p:spPr>
          <a:xfrm>
            <a:off x="6643702" y="3143248"/>
            <a:ext cx="1160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ym typeface="Symbol"/>
              </a:rPr>
              <a:t>Respuesta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57200" y="274638"/>
            <a:ext cx="8229600" cy="5825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Teoría de error</a:t>
            </a:r>
            <a:endParaRPr kumimoji="0" lang="es-AR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357159" y="1428736"/>
          <a:ext cx="6286544" cy="3714774"/>
        </p:xfrm>
        <a:graphic>
          <a:graphicData uri="http://schemas.openxmlformats.org/drawingml/2006/table">
            <a:tbl>
              <a:tblPr/>
              <a:tblGrid>
                <a:gridCol w="38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7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0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690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latin typeface="Calibri"/>
                          <a:ea typeface="Times New Roman"/>
                          <a:cs typeface="Times New Roman"/>
                        </a:rPr>
                        <a:t>Medida </a:t>
                      </a:r>
                      <a:endParaRPr lang="es-AR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5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s-A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latin typeface="Calibri"/>
                          <a:ea typeface="Times New Roman"/>
                          <a:cs typeface="Times New Roman"/>
                        </a:rPr>
                        <a:t>86,1</a:t>
                      </a:r>
                      <a:endParaRPr lang="es-AR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5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s-A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latin typeface="Calibri"/>
                          <a:ea typeface="Times New Roman"/>
                          <a:cs typeface="Times New Roman"/>
                        </a:rPr>
                        <a:t>86,3</a:t>
                      </a:r>
                      <a:endParaRPr lang="es-AR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5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s-A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latin typeface="Calibri"/>
                          <a:ea typeface="Times New Roman"/>
                          <a:cs typeface="Times New Roman"/>
                        </a:rPr>
                        <a:t>86,3</a:t>
                      </a:r>
                      <a:endParaRPr lang="es-AR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5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s-A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latin typeface="Calibri"/>
                          <a:ea typeface="Times New Roman"/>
                          <a:cs typeface="Times New Roman"/>
                        </a:rPr>
                        <a:t>86,5</a:t>
                      </a:r>
                      <a:endParaRPr lang="es-AR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5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s-A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latin typeface="Calibri"/>
                          <a:ea typeface="Times New Roman"/>
                          <a:cs typeface="Times New Roman"/>
                        </a:rPr>
                        <a:t>86,2</a:t>
                      </a:r>
                      <a:endParaRPr lang="es-AR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493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4480" y="1643050"/>
            <a:ext cx="500066" cy="270306"/>
          </a:xfrm>
          <a:prstGeom prst="rect">
            <a:avLst/>
          </a:prstGeom>
          <a:noFill/>
        </p:spPr>
      </p:pic>
      <p:sp>
        <p:nvSpPr>
          <p:cNvPr id="10" name="9 CuadroTexto"/>
          <p:cNvSpPr txBox="1"/>
          <p:nvPr/>
        </p:nvSpPr>
        <p:spPr>
          <a:xfrm>
            <a:off x="285720" y="1000108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Ejemplo: </a:t>
            </a:r>
            <a:r>
              <a:rPr lang="es-ES" dirty="0"/>
              <a:t>Longitud de un tornillo con una regla metálica. Expresar su medida.</a:t>
            </a:r>
            <a:endParaRPr lang="es-AR" dirty="0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pSp>
        <p:nvGrpSpPr>
          <p:cNvPr id="18" name="17 Grupo"/>
          <p:cNvGrpSpPr/>
          <p:nvPr/>
        </p:nvGrpSpPr>
        <p:grpSpPr>
          <a:xfrm>
            <a:off x="500034" y="4357694"/>
            <a:ext cx="1785950" cy="714380"/>
            <a:chOff x="500034" y="4357694"/>
            <a:chExt cx="1785950" cy="71438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00034" y="4500570"/>
              <a:ext cx="943434" cy="563017"/>
            </a:xfrm>
            <a:prstGeom prst="rect">
              <a:avLst/>
            </a:prstGeom>
            <a:noFill/>
          </p:spPr>
        </p:pic>
        <p:sp>
          <p:nvSpPr>
            <p:cNvPr id="17" name="16 Rectángulo"/>
            <p:cNvSpPr/>
            <p:nvPr/>
          </p:nvSpPr>
          <p:spPr>
            <a:xfrm>
              <a:off x="1643042" y="4357694"/>
              <a:ext cx="642942" cy="7143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20" name="19 Grupo"/>
          <p:cNvGrpSpPr/>
          <p:nvPr/>
        </p:nvGrpSpPr>
        <p:grpSpPr>
          <a:xfrm>
            <a:off x="4071934" y="4357694"/>
            <a:ext cx="2286016" cy="714380"/>
            <a:chOff x="4071934" y="4357694"/>
            <a:chExt cx="2286016" cy="714380"/>
          </a:xfrm>
        </p:grpSpPr>
        <p:pic>
          <p:nvPicPr>
            <p:cNvPr id="2049" name="Picture 1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071934" y="4500570"/>
              <a:ext cx="1186902" cy="395634"/>
            </a:xfrm>
            <a:prstGeom prst="rect">
              <a:avLst/>
            </a:prstGeom>
            <a:noFill/>
          </p:spPr>
        </p:pic>
        <p:sp>
          <p:nvSpPr>
            <p:cNvPr id="19" name="18 Rectángulo"/>
            <p:cNvSpPr/>
            <p:nvPr/>
          </p:nvSpPr>
          <p:spPr>
            <a:xfrm>
              <a:off x="5572132" y="4357694"/>
              <a:ext cx="785818" cy="7143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pSp>
        <p:nvGrpSpPr>
          <p:cNvPr id="25" name="24 Grupo"/>
          <p:cNvGrpSpPr/>
          <p:nvPr/>
        </p:nvGrpSpPr>
        <p:grpSpPr>
          <a:xfrm>
            <a:off x="6929454" y="2214554"/>
            <a:ext cx="1928826" cy="1857388"/>
            <a:chOff x="6929454" y="2214554"/>
            <a:chExt cx="1928826" cy="1857388"/>
          </a:xfrm>
        </p:grpSpPr>
        <p:sp>
          <p:nvSpPr>
            <p:cNvPr id="2050" name="Rectangle 2"/>
            <p:cNvSpPr>
              <a:spLocks noChangeArrowheads="1"/>
            </p:cNvSpPr>
            <p:nvPr/>
          </p:nvSpPr>
          <p:spPr bwMode="auto">
            <a:xfrm>
              <a:off x="6929454" y="2214554"/>
              <a:ext cx="1928826" cy="18573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70C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s-ES" b="1" i="1" dirty="0">
                  <a:latin typeface="Comic Sans MS"/>
                  <a:ea typeface="Times New Roman"/>
                  <a:cs typeface="Times New Roman"/>
                </a:rPr>
                <a:t>  Respuesta: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AR" sz="2400" dirty="0">
                <a:ea typeface="Times New Roman"/>
                <a:cs typeface="Times New Roman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2059" name="Picture 11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072330" y="2571744"/>
              <a:ext cx="1638301" cy="372446"/>
            </a:xfrm>
            <a:prstGeom prst="rect">
              <a:avLst/>
            </a:prstGeom>
            <a:noFill/>
            <a:ln w="28575">
              <a:noFill/>
            </a:ln>
          </p:spPr>
        </p:pic>
      </p:grpSp>
      <p:grpSp>
        <p:nvGrpSpPr>
          <p:cNvPr id="28" name="27 Grupo"/>
          <p:cNvGrpSpPr/>
          <p:nvPr/>
        </p:nvGrpSpPr>
        <p:grpSpPr>
          <a:xfrm>
            <a:off x="2714612" y="1500174"/>
            <a:ext cx="1000132" cy="500066"/>
            <a:chOff x="2714612" y="1500174"/>
            <a:chExt cx="1000132" cy="500066"/>
          </a:xfrm>
        </p:grpSpPr>
        <p:sp>
          <p:nvSpPr>
            <p:cNvPr id="26" name="25 Rectángulo"/>
            <p:cNvSpPr/>
            <p:nvPr/>
          </p:nvSpPr>
          <p:spPr>
            <a:xfrm>
              <a:off x="2714612" y="1500174"/>
              <a:ext cx="1000132" cy="5000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7" name="Picture 5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857488" y="1571612"/>
              <a:ext cx="699967" cy="334767"/>
            </a:xfrm>
            <a:prstGeom prst="rect">
              <a:avLst/>
            </a:prstGeom>
            <a:noFill/>
          </p:spPr>
        </p:pic>
      </p:grpSp>
      <p:grpSp>
        <p:nvGrpSpPr>
          <p:cNvPr id="31" name="30 Grupo"/>
          <p:cNvGrpSpPr/>
          <p:nvPr/>
        </p:nvGrpSpPr>
        <p:grpSpPr>
          <a:xfrm>
            <a:off x="4714876" y="1500174"/>
            <a:ext cx="1000132" cy="500066"/>
            <a:chOff x="4714876" y="1500174"/>
            <a:chExt cx="1000132" cy="500066"/>
          </a:xfrm>
        </p:grpSpPr>
        <p:sp>
          <p:nvSpPr>
            <p:cNvPr id="29" name="28 Rectángulo"/>
            <p:cNvSpPr/>
            <p:nvPr/>
          </p:nvSpPr>
          <p:spPr>
            <a:xfrm>
              <a:off x="4714876" y="1500174"/>
              <a:ext cx="1000132" cy="5000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0" name="Picture 4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786314" y="1571612"/>
              <a:ext cx="806485" cy="395634"/>
            </a:xfrm>
            <a:prstGeom prst="rect">
              <a:avLst/>
            </a:prstGeom>
            <a:noFill/>
          </p:spPr>
        </p:pic>
      </p:grpSp>
      <p:grpSp>
        <p:nvGrpSpPr>
          <p:cNvPr id="39" name="38 Grupo"/>
          <p:cNvGrpSpPr/>
          <p:nvPr/>
        </p:nvGrpSpPr>
        <p:grpSpPr>
          <a:xfrm>
            <a:off x="357158" y="5214950"/>
            <a:ext cx="3429024" cy="1155150"/>
            <a:chOff x="357158" y="5214950"/>
            <a:chExt cx="3429024" cy="1155150"/>
          </a:xfrm>
        </p:grpSpPr>
        <p:grpSp>
          <p:nvGrpSpPr>
            <p:cNvPr id="34" name="33 Grupo"/>
            <p:cNvGrpSpPr/>
            <p:nvPr/>
          </p:nvGrpSpPr>
          <p:grpSpPr>
            <a:xfrm>
              <a:off x="357158" y="5214950"/>
              <a:ext cx="3429024" cy="785818"/>
              <a:chOff x="357158" y="5214950"/>
              <a:chExt cx="3429024" cy="785818"/>
            </a:xfrm>
          </p:grpSpPr>
          <p:grpSp>
            <p:nvGrpSpPr>
              <p:cNvPr id="21" name="20 Grupo"/>
              <p:cNvGrpSpPr/>
              <p:nvPr/>
            </p:nvGrpSpPr>
            <p:grpSpPr>
              <a:xfrm>
                <a:off x="357158" y="5214950"/>
                <a:ext cx="3429024" cy="785818"/>
                <a:chOff x="357158" y="5214950"/>
                <a:chExt cx="3429024" cy="785818"/>
              </a:xfrm>
            </p:grpSpPr>
            <p:pic>
              <p:nvPicPr>
                <p:cNvPr id="2055" name="Picture 7"/>
                <p:cNvPicPr>
                  <a:picLocks noChangeAspect="1" noChangeArrowheads="1"/>
                </p:cNvPicPr>
                <p:nvPr/>
              </p:nvPicPr>
              <p:blipFill>
                <a:blip r:embed="rId8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357158" y="5286388"/>
                  <a:ext cx="2762269" cy="714380"/>
                </a:xfrm>
                <a:prstGeom prst="rect">
                  <a:avLst/>
                </a:prstGeom>
                <a:noFill/>
              </p:spPr>
            </p:pic>
            <p:sp>
              <p:nvSpPr>
                <p:cNvPr id="15" name="14 Rectángulo"/>
                <p:cNvSpPr/>
                <p:nvPr/>
              </p:nvSpPr>
              <p:spPr>
                <a:xfrm>
                  <a:off x="2857488" y="5214950"/>
                  <a:ext cx="928694" cy="78581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  <p:sp>
            <p:nvSpPr>
              <p:cNvPr id="32" name="31 Rectángulo"/>
              <p:cNvSpPr/>
              <p:nvPr/>
            </p:nvSpPr>
            <p:spPr>
              <a:xfrm>
                <a:off x="2214546" y="5357826"/>
                <a:ext cx="357190" cy="2857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37" name="36 CuadroTexto"/>
            <p:cNvSpPr txBox="1"/>
            <p:nvPr/>
          </p:nvSpPr>
          <p:spPr>
            <a:xfrm>
              <a:off x="357158" y="6000768"/>
              <a:ext cx="235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Error medio cuadrático</a:t>
              </a:r>
              <a:endParaRPr lang="es-AR" dirty="0"/>
            </a:p>
          </p:txBody>
        </p:sp>
      </p:grpSp>
      <p:grpSp>
        <p:nvGrpSpPr>
          <p:cNvPr id="40" name="39 Grupo"/>
          <p:cNvGrpSpPr/>
          <p:nvPr/>
        </p:nvGrpSpPr>
        <p:grpSpPr>
          <a:xfrm>
            <a:off x="3857620" y="5214950"/>
            <a:ext cx="3786214" cy="1155150"/>
            <a:chOff x="3857620" y="5214950"/>
            <a:chExt cx="3786214" cy="1155150"/>
          </a:xfrm>
        </p:grpSpPr>
        <p:grpSp>
          <p:nvGrpSpPr>
            <p:cNvPr id="36" name="35 Grupo"/>
            <p:cNvGrpSpPr/>
            <p:nvPr/>
          </p:nvGrpSpPr>
          <p:grpSpPr>
            <a:xfrm>
              <a:off x="3857620" y="5214950"/>
              <a:ext cx="3214710" cy="785818"/>
              <a:chOff x="3857620" y="5214950"/>
              <a:chExt cx="3214710" cy="785818"/>
            </a:xfrm>
          </p:grpSpPr>
          <p:grpSp>
            <p:nvGrpSpPr>
              <p:cNvPr id="22" name="21 Grupo"/>
              <p:cNvGrpSpPr/>
              <p:nvPr/>
            </p:nvGrpSpPr>
            <p:grpSpPr>
              <a:xfrm>
                <a:off x="3857620" y="5214950"/>
                <a:ext cx="3214710" cy="785818"/>
                <a:chOff x="3857620" y="5214950"/>
                <a:chExt cx="3214710" cy="785818"/>
              </a:xfrm>
            </p:grpSpPr>
            <p:pic>
              <p:nvPicPr>
                <p:cNvPr id="2057" name="Picture 9"/>
                <p:cNvPicPr>
                  <a:picLocks noChangeAspect="1" noChangeArrowheads="1"/>
                </p:cNvPicPr>
                <p:nvPr/>
              </p:nvPicPr>
              <p:blipFill>
                <a:blip r:embed="rId9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3857620" y="5286388"/>
                  <a:ext cx="3071834" cy="642942"/>
                </a:xfrm>
                <a:prstGeom prst="rect">
                  <a:avLst/>
                </a:prstGeom>
                <a:noFill/>
              </p:spPr>
            </p:pic>
            <p:sp>
              <p:nvSpPr>
                <p:cNvPr id="16" name="15 Rectángulo"/>
                <p:cNvSpPr/>
                <p:nvPr/>
              </p:nvSpPr>
              <p:spPr>
                <a:xfrm>
                  <a:off x="6143636" y="5214950"/>
                  <a:ext cx="928694" cy="78581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  <p:sp>
            <p:nvSpPr>
              <p:cNvPr id="33" name="32 Rectángulo"/>
              <p:cNvSpPr/>
              <p:nvPr/>
            </p:nvSpPr>
            <p:spPr>
              <a:xfrm>
                <a:off x="5429256" y="5214950"/>
                <a:ext cx="357190" cy="357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38" name="37 CuadroTexto"/>
            <p:cNvSpPr txBox="1"/>
            <p:nvPr/>
          </p:nvSpPr>
          <p:spPr>
            <a:xfrm>
              <a:off x="4143372" y="6000768"/>
              <a:ext cx="3500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Error medio cuadrático promedio</a:t>
              </a:r>
              <a:endParaRPr lang="es-A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s-ES" sz="2400" b="1" i="1" dirty="0">
                <a:latin typeface="Comic Sans MS" pitchFamily="66" charset="0"/>
              </a:rPr>
              <a:t>Teoría de error</a:t>
            </a:r>
            <a:endParaRPr lang="es-AR" sz="2400" i="1" dirty="0">
              <a:latin typeface="Comic Sans MS" pitchFamily="66" charset="0"/>
            </a:endParaRPr>
          </a:p>
        </p:txBody>
      </p:sp>
      <p:sp>
        <p:nvSpPr>
          <p:cNvPr id="17" name="16 Marcador de contenido"/>
          <p:cNvSpPr>
            <a:spLocks noGrp="1"/>
          </p:cNvSpPr>
          <p:nvPr>
            <p:ph idx="1"/>
          </p:nvPr>
        </p:nvSpPr>
        <p:spPr>
          <a:xfrm>
            <a:off x="500034" y="1142984"/>
            <a:ext cx="8229600" cy="5168905"/>
          </a:xfrm>
        </p:spPr>
        <p:txBody>
          <a:bodyPr/>
          <a:lstStyle/>
          <a:p>
            <a:pPr algn="ctr">
              <a:buNone/>
            </a:pPr>
            <a:r>
              <a:rPr lang="es-ES" b="1" dirty="0"/>
              <a:t>Propagación de errores</a:t>
            </a:r>
          </a:p>
          <a:p>
            <a:pPr algn="ctr">
              <a:buNone/>
            </a:pPr>
            <a:r>
              <a:rPr lang="es-ES" b="1" dirty="0"/>
              <a:t> </a:t>
            </a:r>
            <a:endParaRPr lang="es-A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000240"/>
            <a:ext cx="846772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s-ES" sz="2400" b="1" i="1" dirty="0">
                <a:latin typeface="Comic Sans MS" pitchFamily="66" charset="0"/>
              </a:rPr>
              <a:t>Teoría de error</a:t>
            </a:r>
            <a:endParaRPr lang="es-AR" sz="2400" i="1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6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500034" y="1142984"/>
                <a:ext cx="8229600" cy="5168905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s-ES" b="1" dirty="0"/>
                  <a:t>Problema: “Análisis de casos”</a:t>
                </a:r>
              </a:p>
              <a:p>
                <a:pPr algn="just">
                  <a:buNone/>
                </a:pPr>
                <a:r>
                  <a:rPr lang="es-ES" dirty="0"/>
                  <a:t>		</a:t>
                </a:r>
                <a:r>
                  <a:rPr lang="es-ES" sz="2600" i="1" dirty="0"/>
                  <a:t>Un club de pesca necesita comprar plomadas para sus socios. Realiza un encargue con el siguiente requisito: “el peso debe estar comprendido entre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600" i="1">
                            <a:latin typeface="Cambria Math" panose="02040503050406030204" pitchFamily="18" charset="0"/>
                          </a:rPr>
                          <m:t>220;255</m:t>
                        </m:r>
                      </m:e>
                    </m:d>
                    <m:r>
                      <a:rPr lang="es-ES" sz="26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s-ES" sz="2600" i="1" dirty="0"/>
                  <a:t>”. Un proveedor ofrece una plomada con las siguientes características: ”Es de plomo, forma cónica, de radio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600" i="1">
                            <a:latin typeface="Cambria Math" panose="02040503050406030204" pitchFamily="18" charset="0"/>
                          </a:rPr>
                          <m:t>23±1</m:t>
                        </m:r>
                      </m:e>
                    </m:d>
                    <m:r>
                      <a:rPr lang="es-ES" sz="2600" i="1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r>
                  <a:rPr lang="es-ES" sz="2600" i="1" dirty="0"/>
                  <a:t>, de altura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600" i="1">
                            <a:latin typeface="Cambria Math" panose="02040503050406030204" pitchFamily="18" charset="0"/>
                          </a:rPr>
                          <m:t>4,1±0,2</m:t>
                        </m:r>
                      </m:e>
                    </m:d>
                    <m:r>
                      <a:rPr lang="es-ES" sz="2600" i="1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es-ES" sz="2600" i="1" dirty="0"/>
                  <a:t>”. Justificar si realiza o no la compra.</a:t>
                </a:r>
                <a:endParaRPr lang="en-US" sz="2600" i="1" dirty="0"/>
              </a:p>
              <a:p>
                <a:pPr>
                  <a:buNone/>
                </a:pPr>
                <a:endParaRPr lang="es-ES" dirty="0"/>
              </a:p>
              <a:p>
                <a:pPr>
                  <a:buNone/>
                </a:pPr>
                <a:r>
                  <a:rPr lang="es-ES" b="1" dirty="0"/>
                  <a:t>Respuesta: </a:t>
                </a:r>
                <a:endParaRPr lang="es-AR" dirty="0"/>
              </a:p>
            </p:txBody>
          </p:sp>
        </mc:Choice>
        <mc:Fallback xmlns="">
          <p:sp>
            <p:nvSpPr>
              <p:cNvPr id="17" name="16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0034" y="1142984"/>
                <a:ext cx="8229600" cy="5168905"/>
              </a:xfrm>
              <a:blipFill>
                <a:blip r:embed="rId3"/>
                <a:stretch>
                  <a:fillRect l="-1852" t="-15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179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357166"/>
            <a:ext cx="8229600" cy="5811847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s-ES" sz="1600" dirty="0"/>
          </a:p>
          <a:p>
            <a:pPr>
              <a:buNone/>
            </a:pPr>
            <a:endParaRPr lang="es-ES" sz="1800" dirty="0"/>
          </a:p>
          <a:p>
            <a:pPr>
              <a:buNone/>
            </a:pPr>
            <a:r>
              <a:rPr lang="es-ES" sz="2600" dirty="0"/>
              <a:t>Agradecimientos</a:t>
            </a:r>
          </a:p>
          <a:p>
            <a:r>
              <a:rPr lang="es-ES" sz="2600" dirty="0"/>
              <a:t>Imágenes de instrumentos de medición y  otras.</a:t>
            </a:r>
          </a:p>
          <a:p>
            <a:pPr>
              <a:buNone/>
            </a:pPr>
            <a:endParaRPr lang="es-ES" sz="1800" dirty="0"/>
          </a:p>
          <a:p>
            <a:pPr>
              <a:buNone/>
            </a:pPr>
            <a:r>
              <a:rPr lang="es-ES" sz="2100" dirty="0">
                <a:hlinkClick r:id="rId2"/>
              </a:rPr>
              <a:t>http://medirentaller.blogspot.com</a:t>
            </a:r>
            <a:endParaRPr lang="es-ES" sz="2100" dirty="0"/>
          </a:p>
          <a:p>
            <a:pPr>
              <a:buNone/>
            </a:pPr>
            <a:r>
              <a:rPr lang="es-ES" sz="2100" dirty="0">
                <a:hlinkClick r:id="rId3"/>
              </a:rPr>
              <a:t>https://mecatronica773.wordpress.com</a:t>
            </a:r>
            <a:endParaRPr lang="es-ES" sz="2100" dirty="0"/>
          </a:p>
          <a:p>
            <a:pPr>
              <a:buNone/>
            </a:pPr>
            <a:r>
              <a:rPr lang="es-ES" sz="2100" dirty="0">
                <a:hlinkClick r:id="rId4"/>
              </a:rPr>
              <a:t>http://instrumentosparamedirmasa.blogspot.com/</a:t>
            </a:r>
            <a:endParaRPr lang="es-ES" sz="2100" dirty="0"/>
          </a:p>
          <a:p>
            <a:pPr>
              <a:buNone/>
            </a:pPr>
            <a:r>
              <a:rPr lang="es-ES" sz="2100" dirty="0">
                <a:hlinkClick r:id="rId5"/>
              </a:rPr>
              <a:t>https://www.starrett.com.mx</a:t>
            </a:r>
            <a:endParaRPr lang="es-ES" sz="2100" dirty="0"/>
          </a:p>
          <a:p>
            <a:pPr>
              <a:buNone/>
            </a:pPr>
            <a:r>
              <a:rPr lang="es-AR" sz="2100" u="sng" dirty="0">
                <a:hlinkClick r:id="rId6"/>
              </a:rPr>
              <a:t>Dibujo Técnico - WordPress.com</a:t>
            </a:r>
            <a:endParaRPr lang="es-AR" sz="2100" u="sng" dirty="0"/>
          </a:p>
          <a:p>
            <a:pPr>
              <a:buNone/>
            </a:pPr>
            <a:r>
              <a:rPr lang="es-AR" sz="2100" u="sng" dirty="0">
                <a:hlinkClick r:id="rId7"/>
              </a:rPr>
              <a:t>http://www.torcosa.mx/</a:t>
            </a:r>
            <a:endParaRPr lang="es-AR" sz="2100" u="sng" dirty="0"/>
          </a:p>
          <a:p>
            <a:pPr>
              <a:buNone/>
            </a:pPr>
            <a:r>
              <a:rPr lang="es-ES" sz="2100" dirty="0">
                <a:hlinkClick r:id="rId8"/>
              </a:rPr>
              <a:t>http://entomopraxis.com/</a:t>
            </a:r>
            <a:endParaRPr lang="es-ES" sz="2100" dirty="0"/>
          </a:p>
          <a:p>
            <a:pPr>
              <a:buNone/>
            </a:pPr>
            <a:endParaRPr lang="es-ES" sz="2100" dirty="0"/>
          </a:p>
          <a:p>
            <a:pPr>
              <a:buNone/>
            </a:pPr>
            <a:endParaRPr lang="es-ES" sz="2100" dirty="0"/>
          </a:p>
          <a:p>
            <a:endParaRPr lang="es-ES" sz="1700" dirty="0"/>
          </a:p>
          <a:p>
            <a:pPr>
              <a:buNone/>
            </a:pPr>
            <a:endParaRPr lang="es-ES" sz="1700" dirty="0"/>
          </a:p>
          <a:p>
            <a:pPr>
              <a:buNone/>
            </a:pPr>
            <a:endParaRPr lang="es-ES" sz="1600" dirty="0"/>
          </a:p>
          <a:p>
            <a:pPr>
              <a:buNone/>
            </a:pPr>
            <a:endParaRPr lang="es-ES" sz="1600" dirty="0"/>
          </a:p>
          <a:p>
            <a:pPr>
              <a:buNone/>
            </a:pPr>
            <a:endParaRPr lang="es-ES" sz="1600" dirty="0"/>
          </a:p>
          <a:p>
            <a:pPr>
              <a:buNone/>
            </a:pPr>
            <a:endParaRPr lang="es-ES" sz="1600" dirty="0"/>
          </a:p>
          <a:p>
            <a:pPr>
              <a:buNone/>
            </a:pPr>
            <a:r>
              <a:rPr lang="es-ES" sz="1600" dirty="0"/>
              <a:t>	</a:t>
            </a:r>
          </a:p>
          <a:p>
            <a:pPr>
              <a:buNone/>
            </a:pPr>
            <a:r>
              <a:rPr lang="es-ES" sz="1600" dirty="0"/>
              <a:t>	</a:t>
            </a:r>
          </a:p>
          <a:p>
            <a:pPr>
              <a:buNone/>
            </a:pPr>
            <a:r>
              <a:rPr lang="es-ES" sz="1600" dirty="0"/>
              <a:t>			</a:t>
            </a:r>
          </a:p>
          <a:p>
            <a:pPr>
              <a:buNone/>
            </a:pPr>
            <a:endParaRPr lang="es-ES" sz="1600" dirty="0"/>
          </a:p>
          <a:p>
            <a:pPr>
              <a:buNone/>
            </a:pPr>
            <a:endParaRPr lang="es-ES" sz="1600" dirty="0"/>
          </a:p>
          <a:p>
            <a:pPr>
              <a:buNone/>
            </a:pPr>
            <a:endParaRPr lang="es-AR" sz="1600" dirty="0"/>
          </a:p>
        </p:txBody>
      </p:sp>
      <p:sp>
        <p:nvSpPr>
          <p:cNvPr id="6" name="5 Rectángulo"/>
          <p:cNvSpPr/>
          <p:nvPr/>
        </p:nvSpPr>
        <p:spPr>
          <a:xfrm>
            <a:off x="5214942" y="4643446"/>
            <a:ext cx="31432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ES" sz="5400" b="1" i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FIN</a:t>
            </a:r>
            <a:endParaRPr lang="es-AR" sz="5400" b="1" i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s-ES" sz="2400" b="1" i="1" dirty="0">
                <a:latin typeface="Comic Sans MS" pitchFamily="66" charset="0"/>
              </a:rPr>
              <a:t>Teoría de error</a:t>
            </a:r>
            <a:endParaRPr lang="es-AR" sz="2400" i="1" dirty="0">
              <a:latin typeface="Comic Sans MS" pitchFamily="66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000" b="1" dirty="0"/>
              <a:t>¿Qué es medir?   </a:t>
            </a:r>
          </a:p>
          <a:p>
            <a:pPr>
              <a:buNone/>
            </a:pPr>
            <a:endParaRPr lang="es-ES" sz="2000" b="1" dirty="0"/>
          </a:p>
          <a:p>
            <a:pPr>
              <a:buNone/>
            </a:pPr>
            <a:r>
              <a:rPr lang="es-ES" sz="2000" b="1" dirty="0"/>
              <a:t>Instrumentos:</a:t>
            </a:r>
          </a:p>
          <a:p>
            <a:pPr>
              <a:buNone/>
            </a:pPr>
            <a:endParaRPr lang="es-ES" sz="1600" dirty="0"/>
          </a:p>
          <a:p>
            <a:pPr>
              <a:buNone/>
            </a:pPr>
            <a:endParaRPr lang="es-ES" sz="1600" dirty="0"/>
          </a:p>
          <a:p>
            <a:pPr>
              <a:buNone/>
            </a:pPr>
            <a:endParaRPr lang="es-ES" sz="1600" dirty="0"/>
          </a:p>
          <a:p>
            <a:pPr>
              <a:buNone/>
            </a:pPr>
            <a:endParaRPr lang="es-ES" sz="1600" dirty="0"/>
          </a:p>
          <a:p>
            <a:pPr>
              <a:buNone/>
            </a:pPr>
            <a:r>
              <a:rPr lang="es-ES" sz="1600" dirty="0"/>
              <a:t>	</a:t>
            </a:r>
          </a:p>
          <a:p>
            <a:pPr>
              <a:buNone/>
            </a:pPr>
            <a:r>
              <a:rPr lang="es-ES" sz="1600" dirty="0"/>
              <a:t>	</a:t>
            </a:r>
          </a:p>
          <a:p>
            <a:pPr>
              <a:buNone/>
            </a:pPr>
            <a:r>
              <a:rPr lang="es-ES" sz="1600" dirty="0"/>
              <a:t>			</a:t>
            </a:r>
          </a:p>
          <a:p>
            <a:pPr>
              <a:buNone/>
            </a:pPr>
            <a:endParaRPr lang="es-ES" sz="1600" dirty="0"/>
          </a:p>
          <a:p>
            <a:pPr>
              <a:buNone/>
            </a:pPr>
            <a:endParaRPr lang="es-ES" sz="1600" dirty="0"/>
          </a:p>
          <a:p>
            <a:pPr>
              <a:buNone/>
            </a:pPr>
            <a:endParaRPr lang="es-AR" sz="1600" dirty="0"/>
          </a:p>
        </p:txBody>
      </p:sp>
      <p:pic>
        <p:nvPicPr>
          <p:cNvPr id="1026" name="Picture 2" descr="https://3.bp.blogspot.com/-z0jGP0XF_K0/VxQlvSJFmjI/AAAAAAAAAE8/H7oemgcAJs46go8h93fZp57pGJ14tXsjQCLcB/s1600/regl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571744"/>
            <a:ext cx="2635576" cy="1357322"/>
          </a:xfrm>
          <a:prstGeom prst="rect">
            <a:avLst/>
          </a:prstGeom>
          <a:noFill/>
        </p:spPr>
      </p:pic>
      <p:sp>
        <p:nvSpPr>
          <p:cNvPr id="1028" name="AutoShape 4" descr="Esquema con un calibre y las diferentes mediciones que puede realiz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sp>
        <p:nvSpPr>
          <p:cNvPr id="1030" name="AutoShape 6" descr="Esquema con un calibre y las diferentes mediciones que puede realiz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sp>
        <p:nvSpPr>
          <p:cNvPr id="1032" name="AutoShape 8" descr="Esquema con un calibre y las diferentes mediciones que puede realiz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sp>
        <p:nvSpPr>
          <p:cNvPr id="1034" name="AutoShape 10" descr="https://ikastaroak.ulhi.net/edu/es/PPFM/DPMCM/DPMCM01/es_PPFM_DPMCM01_Contenidos/DPMCM01_CONT_R37_02_MedicionCalib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pic>
        <p:nvPicPr>
          <p:cNvPr id="1036" name="Picture 12" descr="https://mecatronica773.files.wordpress.com/2017/03/pic_reparacic3b3n-de-instrumentos-de-medicic3b3n_579103_large.jpg?w=40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4214818"/>
            <a:ext cx="3810000" cy="2105026"/>
          </a:xfrm>
          <a:prstGeom prst="rect">
            <a:avLst/>
          </a:prstGeom>
          <a:noFill/>
        </p:spPr>
      </p:pic>
      <p:pic>
        <p:nvPicPr>
          <p:cNvPr id="1038" name="Picture 14" descr="http://www.basculas-balanzas.com/pdto-e/e-triple-beam-dia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09" y="4214818"/>
            <a:ext cx="2976583" cy="1428760"/>
          </a:xfrm>
          <a:prstGeom prst="rect">
            <a:avLst/>
          </a:prstGeom>
          <a:noFill/>
        </p:spPr>
      </p:pic>
      <p:sp>
        <p:nvSpPr>
          <p:cNvPr id="1040" name="AutoShape 16" descr="https://www.teminsa.com/blog/wp-content/uploads/2017/05/instrumentos_medir_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sp>
        <p:nvSpPr>
          <p:cNvPr id="1042" name="AutoShape 18" descr="https://www.teminsa.com/blog/wp-content/uploads/2017/05/instrumentos_medir_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sp>
        <p:nvSpPr>
          <p:cNvPr id="1044" name="AutoShape 20" descr="https://www.fertrans.com/wp-content/uploads/2017/09/instrumentos-medicion-524x40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sp>
        <p:nvSpPr>
          <p:cNvPr id="1046" name="AutoShape 22" descr="https://www.fertrans.com/wp-content/uploads/2017/09/instrumentos-medicion-524x40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sp>
        <p:nvSpPr>
          <p:cNvPr id="1048" name="AutoShape 24" descr="Imagen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sp>
        <p:nvSpPr>
          <p:cNvPr id="1050" name="AutoShape 26" descr="Imagen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sp>
        <p:nvSpPr>
          <p:cNvPr id="1052" name="AutoShape 28" descr="Calibrador A Vernier, Instrumento De Medición, Non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pic>
        <p:nvPicPr>
          <p:cNvPr id="1054" name="Picture 30" descr="https://www.starrett.com.mx/produtos/images_prod/Micrometro-para-Medir-o-Diametro-Primitivo-de-Rosca-Serie-575M-575-585M-585_ImgProd39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6578" y="2571744"/>
            <a:ext cx="2055364" cy="1318639"/>
          </a:xfrm>
          <a:prstGeom prst="rect">
            <a:avLst/>
          </a:prstGeom>
          <a:noFill/>
        </p:spPr>
      </p:pic>
      <p:sp>
        <p:nvSpPr>
          <p:cNvPr id="1056" name="AutoShape 32" descr="Instrumento de medición, precisión, metal, herramienta de ma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sp>
        <p:nvSpPr>
          <p:cNvPr id="1058" name="AutoShape 34" descr="Instrumento de medición, precisión, metal, herramienta de ma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sp>
        <p:nvSpPr>
          <p:cNvPr id="1060" name="AutoShape 36" descr="Instrumento de medición, precisión, metal, herramienta de ma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sp>
        <p:nvSpPr>
          <p:cNvPr id="1062" name="AutoShape 38" descr="Instrumento de medición, precisión, metal, herramienta de ma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pic>
        <p:nvPicPr>
          <p:cNvPr id="1065" name="Picture 4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86116" y="2571744"/>
            <a:ext cx="31813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8" name="Picture 4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215338" y="4214818"/>
            <a:ext cx="4191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36 Rectángulo redondeado"/>
          <p:cNvSpPr/>
          <p:nvPr/>
        </p:nvSpPr>
        <p:spPr>
          <a:xfrm>
            <a:off x="2714612" y="1142984"/>
            <a:ext cx="385765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Comparar con un patrón de medida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s-ES" sz="2400" b="1" i="1" dirty="0">
                <a:latin typeface="Comic Sans MS" pitchFamily="66" charset="0"/>
              </a:rPr>
              <a:t>Teoría de error</a:t>
            </a:r>
            <a:endParaRPr lang="es-AR" sz="2400" i="1" dirty="0">
              <a:latin typeface="Comic Sans MS" pitchFamily="66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pPr>
              <a:buNone/>
            </a:pPr>
            <a:endParaRPr lang="es-ES" sz="1800" b="1" dirty="0"/>
          </a:p>
          <a:p>
            <a:pPr>
              <a:buNone/>
            </a:pPr>
            <a:endParaRPr lang="es-ES" sz="1600" dirty="0"/>
          </a:p>
          <a:p>
            <a:pPr>
              <a:buNone/>
            </a:pPr>
            <a:endParaRPr lang="es-ES" sz="1600" dirty="0"/>
          </a:p>
          <a:p>
            <a:pPr>
              <a:buNone/>
            </a:pPr>
            <a:endParaRPr lang="es-ES" sz="1600" dirty="0"/>
          </a:p>
          <a:p>
            <a:pPr>
              <a:buNone/>
            </a:pPr>
            <a:endParaRPr lang="es-ES" sz="1600" dirty="0"/>
          </a:p>
          <a:p>
            <a:pPr>
              <a:buNone/>
            </a:pPr>
            <a:r>
              <a:rPr lang="es-ES" sz="1600" dirty="0"/>
              <a:t>	</a:t>
            </a:r>
          </a:p>
          <a:p>
            <a:pPr>
              <a:buNone/>
            </a:pPr>
            <a:r>
              <a:rPr lang="es-ES" sz="1600" dirty="0"/>
              <a:t>	</a:t>
            </a:r>
          </a:p>
          <a:p>
            <a:pPr>
              <a:buNone/>
            </a:pPr>
            <a:r>
              <a:rPr lang="es-ES" sz="1600" dirty="0"/>
              <a:t>			</a:t>
            </a:r>
          </a:p>
          <a:p>
            <a:pPr>
              <a:buNone/>
            </a:pPr>
            <a:endParaRPr lang="es-ES" sz="1600" dirty="0"/>
          </a:p>
          <a:p>
            <a:pPr>
              <a:buNone/>
            </a:pPr>
            <a:endParaRPr lang="es-ES" sz="1600" dirty="0"/>
          </a:p>
          <a:p>
            <a:pPr>
              <a:buNone/>
            </a:pPr>
            <a:endParaRPr lang="es-ES" sz="1600" dirty="0"/>
          </a:p>
          <a:p>
            <a:pPr>
              <a:buNone/>
            </a:pPr>
            <a:endParaRPr lang="es-ES" sz="1600" dirty="0"/>
          </a:p>
          <a:p>
            <a:pPr>
              <a:buNone/>
            </a:pPr>
            <a:endParaRPr lang="es-ES" sz="1600" dirty="0"/>
          </a:p>
        </p:txBody>
      </p:sp>
      <p:sp>
        <p:nvSpPr>
          <p:cNvPr id="4" name="3 Elipse"/>
          <p:cNvSpPr/>
          <p:nvPr/>
        </p:nvSpPr>
        <p:spPr>
          <a:xfrm>
            <a:off x="428596" y="2071678"/>
            <a:ext cx="1928826" cy="78581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Proceso de</a:t>
            </a:r>
          </a:p>
          <a:p>
            <a:pPr algn="ctr"/>
            <a:r>
              <a:rPr lang="es-ES" b="1" dirty="0"/>
              <a:t>Medición</a:t>
            </a:r>
            <a:endParaRPr lang="es-AR" b="1" dirty="0"/>
          </a:p>
        </p:txBody>
      </p:sp>
      <p:sp>
        <p:nvSpPr>
          <p:cNvPr id="5" name="4 Rectángulo redondeado"/>
          <p:cNvSpPr/>
          <p:nvPr/>
        </p:nvSpPr>
        <p:spPr>
          <a:xfrm>
            <a:off x="3428992" y="3786190"/>
            <a:ext cx="1714512" cy="7143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Imprecisión</a:t>
            </a:r>
            <a:endParaRPr lang="es-AR" b="1" dirty="0"/>
          </a:p>
        </p:txBody>
      </p:sp>
      <p:sp>
        <p:nvSpPr>
          <p:cNvPr id="6" name="5 Rectángulo redondeado"/>
          <p:cNvSpPr/>
          <p:nvPr/>
        </p:nvSpPr>
        <p:spPr>
          <a:xfrm>
            <a:off x="3500430" y="2071678"/>
            <a:ext cx="1714512" cy="7143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error en la medición</a:t>
            </a:r>
            <a:endParaRPr lang="es-AR" b="1" dirty="0"/>
          </a:p>
        </p:txBody>
      </p:sp>
      <p:sp>
        <p:nvSpPr>
          <p:cNvPr id="7" name="6 Rectángulo"/>
          <p:cNvSpPr/>
          <p:nvPr/>
        </p:nvSpPr>
        <p:spPr>
          <a:xfrm>
            <a:off x="6286512" y="3786190"/>
            <a:ext cx="1785950" cy="642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  <a:r>
              <a:rPr lang="es-ES" b="1" dirty="0"/>
              <a:t>inevitable</a:t>
            </a:r>
            <a:endParaRPr lang="es-AR" b="1" dirty="0"/>
          </a:p>
        </p:txBody>
      </p:sp>
      <p:sp>
        <p:nvSpPr>
          <p:cNvPr id="8" name="7 Rectángulo"/>
          <p:cNvSpPr/>
          <p:nvPr/>
        </p:nvSpPr>
        <p:spPr>
          <a:xfrm>
            <a:off x="6286512" y="2143116"/>
            <a:ext cx="1785950" cy="642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 Minimizar</a:t>
            </a:r>
            <a:endParaRPr lang="es-AR" b="1" dirty="0"/>
          </a:p>
        </p:txBody>
      </p:sp>
      <p:sp>
        <p:nvSpPr>
          <p:cNvPr id="9" name="8 Flecha derecha"/>
          <p:cNvSpPr/>
          <p:nvPr/>
        </p:nvSpPr>
        <p:spPr>
          <a:xfrm>
            <a:off x="2643174" y="2357430"/>
            <a:ext cx="500066" cy="214314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0" name="9 Flecha derecha"/>
          <p:cNvSpPr/>
          <p:nvPr/>
        </p:nvSpPr>
        <p:spPr>
          <a:xfrm rot="10800000">
            <a:off x="5429256" y="2357430"/>
            <a:ext cx="500066" cy="214314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10 Flecha derecha"/>
          <p:cNvSpPr/>
          <p:nvPr/>
        </p:nvSpPr>
        <p:spPr>
          <a:xfrm rot="5400000">
            <a:off x="4071934" y="3143248"/>
            <a:ext cx="500066" cy="214314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11 Flecha derecha"/>
          <p:cNvSpPr/>
          <p:nvPr/>
        </p:nvSpPr>
        <p:spPr>
          <a:xfrm rot="16200000">
            <a:off x="6858016" y="3143248"/>
            <a:ext cx="500066" cy="214314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3" name="12 Flecha derecha"/>
          <p:cNvSpPr/>
          <p:nvPr/>
        </p:nvSpPr>
        <p:spPr>
          <a:xfrm>
            <a:off x="5500694" y="4071942"/>
            <a:ext cx="500066" cy="214314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6" name="19 Rectángulo"/>
          <p:cNvSpPr/>
          <p:nvPr/>
        </p:nvSpPr>
        <p:spPr>
          <a:xfrm>
            <a:off x="500034" y="5786454"/>
            <a:ext cx="5143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latin typeface="Comic Sans MS" pitchFamily="66" charset="0"/>
                <a:sym typeface="Symbol"/>
              </a:rPr>
              <a:t>Responder</a:t>
            </a:r>
            <a:r>
              <a:rPr lang="es-ES" dirty="0">
                <a:latin typeface="Comic Sans MS" pitchFamily="66" charset="0"/>
                <a:sym typeface="Symbol"/>
              </a:rPr>
              <a:t>: </a:t>
            </a:r>
            <a:r>
              <a:rPr lang="es-ES" b="1" dirty="0"/>
              <a:t>¿Es verdadero o falso?</a:t>
            </a:r>
            <a:endParaRPr lang="es-AR" b="1" dirty="0"/>
          </a:p>
          <a:p>
            <a:r>
              <a:rPr lang="es-ES" dirty="0">
                <a:latin typeface="Comic Sans MS" pitchFamily="66" charset="0"/>
              </a:rPr>
              <a:t>	“Existen mediciones exactas”</a:t>
            </a:r>
            <a:endParaRPr lang="es-ES" dirty="0">
              <a:latin typeface="Comic Sans MS" pitchFamily="66" charset="0"/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s-ES" sz="2400" b="1" i="1" dirty="0">
                <a:latin typeface="Comic Sans MS" pitchFamily="66" charset="0"/>
              </a:rPr>
              <a:t>Teoría de error</a:t>
            </a:r>
            <a:endParaRPr lang="es-AR" sz="2400" i="1" dirty="0">
              <a:latin typeface="Comic Sans MS" pitchFamily="66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pPr>
              <a:buNone/>
            </a:pPr>
            <a:endParaRPr lang="es-ES" sz="1600" dirty="0"/>
          </a:p>
          <a:p>
            <a:pPr>
              <a:buNone/>
            </a:pPr>
            <a:endParaRPr lang="es-ES" sz="1600" dirty="0"/>
          </a:p>
          <a:p>
            <a:pPr>
              <a:buNone/>
            </a:pPr>
            <a:endParaRPr lang="es-ES" sz="1600" dirty="0"/>
          </a:p>
          <a:p>
            <a:pPr>
              <a:buNone/>
            </a:pPr>
            <a:endParaRPr lang="es-ES" sz="1600" dirty="0"/>
          </a:p>
          <a:p>
            <a:pPr>
              <a:buNone/>
            </a:pPr>
            <a:r>
              <a:rPr lang="es-ES" sz="1600" dirty="0"/>
              <a:t>	</a:t>
            </a:r>
          </a:p>
          <a:p>
            <a:pPr>
              <a:buNone/>
            </a:pPr>
            <a:r>
              <a:rPr lang="es-ES" sz="1600" dirty="0"/>
              <a:t>	</a:t>
            </a:r>
          </a:p>
          <a:p>
            <a:pPr>
              <a:buNone/>
            </a:pPr>
            <a:r>
              <a:rPr lang="es-ES" sz="1600" dirty="0"/>
              <a:t>			</a:t>
            </a:r>
          </a:p>
          <a:p>
            <a:pPr>
              <a:buNone/>
            </a:pPr>
            <a:endParaRPr lang="es-ES" sz="1600" dirty="0"/>
          </a:p>
          <a:p>
            <a:pPr>
              <a:buNone/>
            </a:pPr>
            <a:endParaRPr lang="es-ES" sz="1600" dirty="0"/>
          </a:p>
          <a:p>
            <a:pPr>
              <a:buNone/>
            </a:pPr>
            <a:endParaRPr lang="es-AR" sz="1600" dirty="0"/>
          </a:p>
        </p:txBody>
      </p:sp>
      <p:sp>
        <p:nvSpPr>
          <p:cNvPr id="6" name="5 Rectángulo redondeado"/>
          <p:cNvSpPr/>
          <p:nvPr/>
        </p:nvSpPr>
        <p:spPr>
          <a:xfrm>
            <a:off x="3500430" y="2071678"/>
            <a:ext cx="1714512" cy="7143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error en la medición</a:t>
            </a:r>
            <a:endParaRPr lang="es-AR" b="1" dirty="0"/>
          </a:p>
        </p:txBody>
      </p:sp>
      <p:sp>
        <p:nvSpPr>
          <p:cNvPr id="11" name="10 Flecha derecha"/>
          <p:cNvSpPr/>
          <p:nvPr/>
        </p:nvSpPr>
        <p:spPr>
          <a:xfrm rot="5400000">
            <a:off x="4071934" y="3143248"/>
            <a:ext cx="500066" cy="214314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4" name="13 Elipse"/>
          <p:cNvSpPr/>
          <p:nvPr/>
        </p:nvSpPr>
        <p:spPr>
          <a:xfrm>
            <a:off x="3500430" y="3643314"/>
            <a:ext cx="1643074" cy="7143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Causas</a:t>
            </a:r>
            <a:endParaRPr lang="es-AR" b="1" dirty="0"/>
          </a:p>
        </p:txBody>
      </p:sp>
      <p:grpSp>
        <p:nvGrpSpPr>
          <p:cNvPr id="19" name="18 Grupo"/>
          <p:cNvGrpSpPr/>
          <p:nvPr/>
        </p:nvGrpSpPr>
        <p:grpSpPr>
          <a:xfrm>
            <a:off x="857224" y="2928934"/>
            <a:ext cx="2883829" cy="818998"/>
            <a:chOff x="857224" y="2928934"/>
            <a:chExt cx="2883829" cy="818998"/>
          </a:xfrm>
        </p:grpSpPr>
        <p:sp>
          <p:nvSpPr>
            <p:cNvPr id="15" name="14 Rectángulo"/>
            <p:cNvSpPr/>
            <p:nvPr/>
          </p:nvSpPr>
          <p:spPr>
            <a:xfrm>
              <a:off x="857224" y="2928934"/>
              <a:ext cx="2071702" cy="7143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/>
                <a:t>Del observador</a:t>
              </a:r>
              <a:endParaRPr lang="es-AR" b="1" dirty="0"/>
            </a:p>
          </p:txBody>
        </p:sp>
        <p:cxnSp>
          <p:nvCxnSpPr>
            <p:cNvPr id="20" name="19 Conector recto de flecha"/>
            <p:cNvCxnSpPr>
              <a:stCxn id="14" idx="1"/>
              <a:endCxn id="15" idx="3"/>
            </p:cNvCxnSpPr>
            <p:nvPr/>
          </p:nvCxnSpPr>
          <p:spPr>
            <a:xfrm rot="16200000" flipV="1">
              <a:off x="3104086" y="3110964"/>
              <a:ext cx="461808" cy="8121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21 Grupo"/>
          <p:cNvGrpSpPr/>
          <p:nvPr/>
        </p:nvGrpSpPr>
        <p:grpSpPr>
          <a:xfrm>
            <a:off x="1214414" y="4253077"/>
            <a:ext cx="2526639" cy="961873"/>
            <a:chOff x="1214414" y="4253077"/>
            <a:chExt cx="2526639" cy="961873"/>
          </a:xfrm>
        </p:grpSpPr>
        <p:sp>
          <p:nvSpPr>
            <p:cNvPr id="16" name="15 Rectángulo"/>
            <p:cNvSpPr/>
            <p:nvPr/>
          </p:nvSpPr>
          <p:spPr>
            <a:xfrm>
              <a:off x="1214414" y="4500570"/>
              <a:ext cx="2071702" cy="7143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/>
                <a:t>De apreciación</a:t>
              </a:r>
              <a:endParaRPr lang="es-AR" b="1" dirty="0"/>
            </a:p>
          </p:txBody>
        </p:sp>
        <p:cxnSp>
          <p:nvCxnSpPr>
            <p:cNvPr id="21" name="20 Conector recto de flecha"/>
            <p:cNvCxnSpPr>
              <a:stCxn id="14" idx="3"/>
              <a:endCxn id="16" idx="3"/>
            </p:cNvCxnSpPr>
            <p:nvPr/>
          </p:nvCxnSpPr>
          <p:spPr>
            <a:xfrm rot="5400000">
              <a:off x="3211243" y="4327950"/>
              <a:ext cx="604684" cy="4549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24 Grupo"/>
          <p:cNvGrpSpPr/>
          <p:nvPr/>
        </p:nvGrpSpPr>
        <p:grpSpPr>
          <a:xfrm>
            <a:off x="4902880" y="2928934"/>
            <a:ext cx="2883830" cy="818999"/>
            <a:chOff x="4902880" y="2928934"/>
            <a:chExt cx="2883830" cy="818999"/>
          </a:xfrm>
        </p:grpSpPr>
        <p:sp>
          <p:nvSpPr>
            <p:cNvPr id="18" name="17 Rectángulo"/>
            <p:cNvSpPr/>
            <p:nvPr/>
          </p:nvSpPr>
          <p:spPr>
            <a:xfrm>
              <a:off x="5715008" y="2928934"/>
              <a:ext cx="2071702" cy="7143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/>
                <a:t>Del instrumento</a:t>
              </a:r>
              <a:endParaRPr lang="es-AR" b="1" dirty="0"/>
            </a:p>
          </p:txBody>
        </p:sp>
        <p:cxnSp>
          <p:nvCxnSpPr>
            <p:cNvPr id="24" name="23 Conector recto de flecha"/>
            <p:cNvCxnSpPr>
              <a:stCxn id="14" idx="7"/>
              <a:endCxn id="18" idx="1"/>
            </p:cNvCxnSpPr>
            <p:nvPr/>
          </p:nvCxnSpPr>
          <p:spPr>
            <a:xfrm rot="5400000" flipH="1" flipV="1">
              <a:off x="5078040" y="3110965"/>
              <a:ext cx="461808" cy="8121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22 Grupo"/>
          <p:cNvGrpSpPr/>
          <p:nvPr/>
        </p:nvGrpSpPr>
        <p:grpSpPr>
          <a:xfrm>
            <a:off x="4902880" y="4253076"/>
            <a:ext cx="2740954" cy="961874"/>
            <a:chOff x="4902880" y="4253076"/>
            <a:chExt cx="2740954" cy="961874"/>
          </a:xfrm>
        </p:grpSpPr>
        <p:sp>
          <p:nvSpPr>
            <p:cNvPr id="17" name="16 Rectángulo"/>
            <p:cNvSpPr/>
            <p:nvPr/>
          </p:nvSpPr>
          <p:spPr>
            <a:xfrm>
              <a:off x="5572132" y="4500570"/>
              <a:ext cx="2071702" cy="7143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/>
                <a:t>Accidentales</a:t>
              </a:r>
              <a:endParaRPr lang="es-AR" b="1" dirty="0"/>
            </a:p>
          </p:txBody>
        </p:sp>
        <p:cxnSp>
          <p:nvCxnSpPr>
            <p:cNvPr id="27" name="26 Conector recto de flecha"/>
            <p:cNvCxnSpPr>
              <a:stCxn id="14" idx="5"/>
              <a:endCxn id="17" idx="1"/>
            </p:cNvCxnSpPr>
            <p:nvPr/>
          </p:nvCxnSpPr>
          <p:spPr>
            <a:xfrm rot="16200000" flipH="1">
              <a:off x="4935164" y="4220792"/>
              <a:ext cx="604684" cy="6692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27 Rectángulo"/>
          <p:cNvSpPr/>
          <p:nvPr/>
        </p:nvSpPr>
        <p:spPr>
          <a:xfrm>
            <a:off x="454716" y="6133149"/>
            <a:ext cx="8437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dirty="0">
                <a:latin typeface="Comic Sans MS" pitchFamily="66" charset="0"/>
              </a:rPr>
              <a:t>“Un error de medición cometido por exceso se anulará con otro por defecto”</a:t>
            </a:r>
            <a:endParaRPr lang="es-AR" dirty="0">
              <a:latin typeface="Comic Sans MS" pitchFamily="66" charset="0"/>
            </a:endParaRPr>
          </a:p>
        </p:txBody>
      </p:sp>
      <p:sp>
        <p:nvSpPr>
          <p:cNvPr id="33" name="19 Rectángulo"/>
          <p:cNvSpPr/>
          <p:nvPr/>
        </p:nvSpPr>
        <p:spPr>
          <a:xfrm>
            <a:off x="500034" y="5786454"/>
            <a:ext cx="5143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latin typeface="Comic Sans MS" pitchFamily="66" charset="0"/>
                <a:sym typeface="Symbol"/>
              </a:rPr>
              <a:t>Responder</a:t>
            </a:r>
            <a:r>
              <a:rPr lang="es-ES" dirty="0">
                <a:latin typeface="Comic Sans MS" pitchFamily="66" charset="0"/>
                <a:sym typeface="Symbol"/>
              </a:rPr>
              <a:t>: </a:t>
            </a:r>
            <a:r>
              <a:rPr lang="es-ES" b="1" dirty="0"/>
              <a:t>¿Es verdadero o falso?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28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s-ES" sz="2400" b="1" i="1" dirty="0">
                <a:latin typeface="Comic Sans MS" pitchFamily="66" charset="0"/>
              </a:rPr>
              <a:t>Teoría de error</a:t>
            </a:r>
            <a:endParaRPr lang="es-AR" sz="2400" i="1" dirty="0">
              <a:latin typeface="Comic Sans MS" pitchFamily="66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2" y="1214422"/>
            <a:ext cx="8686800" cy="49117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1700" u="sng" dirty="0">
                <a:latin typeface="Comic Sans MS" pitchFamily="66" charset="0"/>
              </a:rPr>
              <a:t>Ejemplo</a:t>
            </a:r>
            <a:r>
              <a:rPr lang="es-ES" sz="1700" dirty="0">
                <a:latin typeface="Comic Sans MS" pitchFamily="66" charset="0"/>
              </a:rPr>
              <a:t>: Expresar la medida del largo del tornillo “L” utilizando una regla metálica.</a:t>
            </a:r>
          </a:p>
          <a:p>
            <a:pPr>
              <a:buNone/>
            </a:pPr>
            <a:r>
              <a:rPr lang="es-ES" sz="1700" dirty="0">
                <a:latin typeface="Comic Sans MS" pitchFamily="66" charset="0"/>
              </a:rPr>
              <a:t>8,5 cm &lt;  L  &lt;  9  cm</a:t>
            </a:r>
          </a:p>
          <a:p>
            <a:pPr>
              <a:buNone/>
            </a:pPr>
            <a:r>
              <a:rPr lang="es-ES" sz="1700" dirty="0">
                <a:latin typeface="Comic Sans MS" pitchFamily="66" charset="0"/>
              </a:rPr>
              <a:t>85 mm &lt;  L  &lt;   90 mm</a:t>
            </a:r>
            <a:endParaRPr lang="es-AR" sz="1700" dirty="0">
              <a:latin typeface="Comic Sans MS" pitchFamily="66" charset="0"/>
            </a:endParaRPr>
          </a:p>
        </p:txBody>
      </p:sp>
      <p:sp>
        <p:nvSpPr>
          <p:cNvPr id="5122" name="AutoShape 2" descr="Resultado de imagen para tornill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573366"/>
            <a:ext cx="4286280" cy="199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3643314"/>
            <a:ext cx="8929751" cy="130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9 Grupo"/>
          <p:cNvGrpSpPr/>
          <p:nvPr/>
        </p:nvGrpSpPr>
        <p:grpSpPr>
          <a:xfrm>
            <a:off x="5286380" y="2357430"/>
            <a:ext cx="2357454" cy="3929090"/>
            <a:chOff x="5429256" y="2357430"/>
            <a:chExt cx="2357454" cy="3929090"/>
          </a:xfrm>
        </p:grpSpPr>
        <p:sp>
          <p:nvSpPr>
            <p:cNvPr id="8" name="7 Elipse"/>
            <p:cNvSpPr/>
            <p:nvPr/>
          </p:nvSpPr>
          <p:spPr>
            <a:xfrm>
              <a:off x="5429256" y="2357430"/>
              <a:ext cx="2357454" cy="264320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6429388" y="5000636"/>
              <a:ext cx="357190" cy="128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sp>
        <p:nvSpPr>
          <p:cNvPr id="11" name="10 Flecha derecha"/>
          <p:cNvSpPr/>
          <p:nvPr/>
        </p:nvSpPr>
        <p:spPr>
          <a:xfrm>
            <a:off x="1071538" y="3286124"/>
            <a:ext cx="1214446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grpSp>
        <p:nvGrpSpPr>
          <p:cNvPr id="20" name="19 Grupo"/>
          <p:cNvGrpSpPr/>
          <p:nvPr/>
        </p:nvGrpSpPr>
        <p:grpSpPr>
          <a:xfrm>
            <a:off x="2071670" y="2000240"/>
            <a:ext cx="1643074" cy="1714512"/>
            <a:chOff x="857224" y="3929066"/>
            <a:chExt cx="1643074" cy="1714512"/>
          </a:xfrm>
        </p:grpSpPr>
        <p:grpSp>
          <p:nvGrpSpPr>
            <p:cNvPr id="19" name="18 Grupo"/>
            <p:cNvGrpSpPr/>
            <p:nvPr/>
          </p:nvGrpSpPr>
          <p:grpSpPr>
            <a:xfrm>
              <a:off x="857224" y="4143380"/>
              <a:ext cx="1214446" cy="1500198"/>
              <a:chOff x="857224" y="4143380"/>
              <a:chExt cx="1214446" cy="1500198"/>
            </a:xfrm>
          </p:grpSpPr>
          <p:cxnSp>
            <p:nvCxnSpPr>
              <p:cNvPr id="13" name="12 Conector recto"/>
              <p:cNvCxnSpPr/>
              <p:nvPr/>
            </p:nvCxnSpPr>
            <p:spPr>
              <a:xfrm rot="5400000">
                <a:off x="679423" y="4892685"/>
                <a:ext cx="150019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13 Conector recto"/>
              <p:cNvCxnSpPr/>
              <p:nvPr/>
            </p:nvCxnSpPr>
            <p:spPr>
              <a:xfrm rot="5400000">
                <a:off x="750861" y="4892685"/>
                <a:ext cx="150019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15 Conector recto de flecha"/>
              <p:cNvCxnSpPr/>
              <p:nvPr/>
            </p:nvCxnSpPr>
            <p:spPr>
              <a:xfrm>
                <a:off x="857224" y="4286256"/>
                <a:ext cx="571504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16 Conector recto de flecha"/>
              <p:cNvCxnSpPr/>
              <p:nvPr/>
            </p:nvCxnSpPr>
            <p:spPr>
              <a:xfrm>
                <a:off x="1500166" y="4286256"/>
                <a:ext cx="571504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17 CuadroTexto"/>
            <p:cNvSpPr txBox="1"/>
            <p:nvPr/>
          </p:nvSpPr>
          <p:spPr>
            <a:xfrm>
              <a:off x="1500166" y="3929066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0,5 mm</a:t>
              </a:r>
              <a:endParaRPr lang="es-AR" dirty="0"/>
            </a:p>
          </p:txBody>
        </p:sp>
      </p:grpSp>
      <p:sp>
        <p:nvSpPr>
          <p:cNvPr id="21" name="19 Rectángulo"/>
          <p:cNvSpPr/>
          <p:nvPr/>
        </p:nvSpPr>
        <p:spPr>
          <a:xfrm>
            <a:off x="500034" y="5786454"/>
            <a:ext cx="5143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latin typeface="Comic Sans MS" pitchFamily="66" charset="0"/>
                <a:sym typeface="Symbol"/>
              </a:rPr>
              <a:t>Responder</a:t>
            </a:r>
            <a:r>
              <a:rPr lang="es-ES" dirty="0">
                <a:latin typeface="Comic Sans MS" pitchFamily="66" charset="0"/>
                <a:sym typeface="Symbol"/>
              </a:rPr>
              <a:t>: La observación ¿es nítida</a:t>
            </a:r>
            <a:r>
              <a:rPr lang="es-ES" b="1" dirty="0"/>
              <a:t>?</a:t>
            </a:r>
            <a:endParaRPr lang="es-AR" b="1" dirty="0"/>
          </a:p>
          <a:p>
            <a:pPr>
              <a:buNone/>
            </a:pPr>
            <a:r>
              <a:rPr lang="es-ES" dirty="0">
                <a:latin typeface="Comic Sans MS" pitchFamily="66" charset="0"/>
                <a:sym typeface="Symbol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s-ES" sz="2400" b="1" i="1" dirty="0">
                <a:latin typeface="Comic Sans MS" pitchFamily="66" charset="0"/>
              </a:rPr>
              <a:t>Teoría de error</a:t>
            </a:r>
            <a:endParaRPr lang="es-AR" sz="2400" i="1" dirty="0">
              <a:latin typeface="Comic Sans MS" pitchFamily="66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2" y="1500174"/>
            <a:ext cx="8229600" cy="44545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1700" dirty="0">
                <a:latin typeface="Comic Sans MS" pitchFamily="66" charset="0"/>
              </a:rPr>
              <a:t>85 mm &lt;  L  &lt;  90 mm</a:t>
            </a:r>
          </a:p>
          <a:p>
            <a:pPr>
              <a:buNone/>
            </a:pPr>
            <a:r>
              <a:rPr lang="es-ES" sz="1700" dirty="0">
                <a:latin typeface="Comic Sans MS" pitchFamily="66" charset="0"/>
              </a:rPr>
              <a:t>86 mm &lt;  L  &lt;  87 mm</a:t>
            </a:r>
            <a:endParaRPr lang="es-AR" sz="1700" dirty="0">
              <a:latin typeface="Comic Sans MS" pitchFamily="66" charset="0"/>
            </a:endParaRPr>
          </a:p>
          <a:p>
            <a:pPr>
              <a:buNone/>
            </a:pPr>
            <a:endParaRPr lang="es-ES" sz="1600" dirty="0"/>
          </a:p>
          <a:p>
            <a:pPr>
              <a:buNone/>
            </a:pPr>
            <a:endParaRPr lang="es-ES" sz="1600" dirty="0"/>
          </a:p>
          <a:p>
            <a:pPr>
              <a:buNone/>
            </a:pPr>
            <a:r>
              <a:rPr lang="es-ES" sz="1600" dirty="0"/>
              <a:t>	</a:t>
            </a:r>
          </a:p>
          <a:p>
            <a:pPr>
              <a:buNone/>
            </a:pPr>
            <a:r>
              <a:rPr lang="es-ES" sz="1600" dirty="0"/>
              <a:t>	</a:t>
            </a:r>
          </a:p>
          <a:p>
            <a:pPr>
              <a:buNone/>
            </a:pPr>
            <a:r>
              <a:rPr lang="es-ES" sz="1600" dirty="0"/>
              <a:t>			</a:t>
            </a:r>
          </a:p>
          <a:p>
            <a:pPr>
              <a:buNone/>
            </a:pPr>
            <a:endParaRPr lang="es-ES" sz="1600" dirty="0"/>
          </a:p>
          <a:p>
            <a:pPr>
              <a:buNone/>
            </a:pPr>
            <a:endParaRPr lang="es-ES" sz="1600" dirty="0"/>
          </a:p>
          <a:p>
            <a:pPr>
              <a:buNone/>
            </a:pPr>
            <a:endParaRPr lang="es-AR" sz="1600" dirty="0"/>
          </a:p>
        </p:txBody>
      </p:sp>
      <p:sp>
        <p:nvSpPr>
          <p:cNvPr id="5122" name="AutoShape 2" descr="Resultado de imagen para tornill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573366"/>
            <a:ext cx="4286280" cy="199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3643314"/>
            <a:ext cx="8929751" cy="130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43174" y="1142984"/>
            <a:ext cx="4124348" cy="5155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9 Grupo"/>
          <p:cNvGrpSpPr/>
          <p:nvPr/>
        </p:nvGrpSpPr>
        <p:grpSpPr>
          <a:xfrm>
            <a:off x="4714876" y="2357430"/>
            <a:ext cx="2357454" cy="3929090"/>
            <a:chOff x="5429256" y="2357430"/>
            <a:chExt cx="2357454" cy="3929090"/>
          </a:xfrm>
        </p:grpSpPr>
        <p:sp>
          <p:nvSpPr>
            <p:cNvPr id="8" name="7 Elipse"/>
            <p:cNvSpPr/>
            <p:nvPr/>
          </p:nvSpPr>
          <p:spPr>
            <a:xfrm>
              <a:off x="5429256" y="2357430"/>
              <a:ext cx="2357454" cy="264320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6429388" y="5000636"/>
              <a:ext cx="357190" cy="128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sp>
        <p:nvSpPr>
          <p:cNvPr id="11" name="19 Rectángulo"/>
          <p:cNvSpPr/>
          <p:nvPr/>
        </p:nvSpPr>
        <p:spPr>
          <a:xfrm>
            <a:off x="500034" y="5786454"/>
            <a:ext cx="5143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latin typeface="Comic Sans MS" pitchFamily="66" charset="0"/>
                <a:sym typeface="Symbol"/>
              </a:rPr>
              <a:t>Responder</a:t>
            </a:r>
            <a:r>
              <a:rPr lang="es-ES" dirty="0">
                <a:latin typeface="Comic Sans MS" pitchFamily="66" charset="0"/>
                <a:sym typeface="Symbol"/>
              </a:rPr>
              <a:t>: La observación ¿es nítida</a:t>
            </a:r>
            <a:r>
              <a:rPr lang="es-ES" b="1" dirty="0"/>
              <a:t>?</a:t>
            </a:r>
            <a:endParaRPr lang="es-AR" b="1" dirty="0"/>
          </a:p>
          <a:p>
            <a:pPr>
              <a:buNone/>
            </a:pPr>
            <a:r>
              <a:rPr lang="es-ES" dirty="0">
                <a:latin typeface="Comic Sans MS" pitchFamily="66" charset="0"/>
                <a:sym typeface="Symbol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s-ES" sz="2400" b="1" i="1" dirty="0">
                <a:latin typeface="Comic Sans MS" pitchFamily="66" charset="0"/>
              </a:rPr>
              <a:t>Teoría de error</a:t>
            </a:r>
            <a:endParaRPr lang="es-AR" sz="2400" i="1" dirty="0">
              <a:latin typeface="Comic Sans MS" pitchFamily="66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2" y="1785926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1700" dirty="0">
                <a:latin typeface="Comic Sans MS" pitchFamily="66" charset="0"/>
              </a:rPr>
              <a:t>86 mm &lt;  L  &lt;  87 mm</a:t>
            </a:r>
            <a:endParaRPr lang="es-AR" sz="1700" dirty="0">
              <a:latin typeface="Comic Sans MS" pitchFamily="66" charset="0"/>
            </a:endParaRPr>
          </a:p>
        </p:txBody>
      </p:sp>
      <p:sp>
        <p:nvSpPr>
          <p:cNvPr id="5122" name="AutoShape 2" descr="Resultado de imagen para tornill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573366"/>
            <a:ext cx="4286280" cy="199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3643314"/>
            <a:ext cx="8929751" cy="130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43174" y="1142984"/>
            <a:ext cx="4124348" cy="5155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14678" y="1690392"/>
            <a:ext cx="3929090" cy="5167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19 Rectángulo"/>
          <p:cNvSpPr/>
          <p:nvPr/>
        </p:nvSpPr>
        <p:spPr>
          <a:xfrm>
            <a:off x="500034" y="5786454"/>
            <a:ext cx="5143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latin typeface="Comic Sans MS" pitchFamily="66" charset="0"/>
                <a:sym typeface="Symbol"/>
              </a:rPr>
              <a:t>Responder</a:t>
            </a:r>
            <a:r>
              <a:rPr lang="es-ES" dirty="0">
                <a:latin typeface="Comic Sans MS" pitchFamily="66" charset="0"/>
                <a:sym typeface="Symbol"/>
              </a:rPr>
              <a:t>: La observación ¿es nítida</a:t>
            </a:r>
            <a:r>
              <a:rPr lang="es-ES" b="1" dirty="0"/>
              <a:t>?</a:t>
            </a:r>
            <a:endParaRPr lang="es-AR" b="1" dirty="0"/>
          </a:p>
          <a:p>
            <a:pPr>
              <a:buNone/>
            </a:pPr>
            <a:r>
              <a:rPr lang="es-ES" dirty="0">
                <a:latin typeface="Comic Sans MS" pitchFamily="66" charset="0"/>
                <a:sym typeface="Symbol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s-ES" sz="2400" b="1" i="1" dirty="0">
                <a:latin typeface="Comic Sans MS" pitchFamily="66" charset="0"/>
              </a:rPr>
              <a:t>Teoría de error</a:t>
            </a:r>
            <a:endParaRPr lang="es-AR" sz="2400" i="1" dirty="0">
              <a:latin typeface="Comic Sans MS" pitchFamily="66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s-ES" sz="1600" dirty="0"/>
          </a:p>
          <a:p>
            <a:pPr>
              <a:buNone/>
            </a:pPr>
            <a:r>
              <a:rPr lang="es-ES" sz="1700" dirty="0">
                <a:latin typeface="Comic Sans MS" pitchFamily="66" charset="0"/>
              </a:rPr>
              <a:t>L= ( 86,5 </a:t>
            </a:r>
            <a:r>
              <a:rPr lang="es-ES" sz="1700" dirty="0">
                <a:latin typeface="Comic Sans MS" pitchFamily="66" charset="0"/>
                <a:sym typeface="Symbol"/>
              </a:rPr>
              <a:t> 0,5 ) mm</a:t>
            </a:r>
            <a:endParaRPr lang="es-AR" sz="1700" dirty="0">
              <a:latin typeface="Comic Sans MS" pitchFamily="66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1690392"/>
            <a:ext cx="3929090" cy="5167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s-ES" sz="2400" b="1" i="1" dirty="0">
                <a:latin typeface="Comic Sans MS" pitchFamily="66" charset="0"/>
              </a:rPr>
              <a:t>Teoría de error</a:t>
            </a:r>
            <a:endParaRPr lang="es-AR" sz="2400" i="1" dirty="0">
              <a:latin typeface="Comic Sans MS" pitchFamily="66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s-ES" sz="1600" dirty="0"/>
          </a:p>
          <a:p>
            <a:pPr>
              <a:buNone/>
            </a:pPr>
            <a:r>
              <a:rPr lang="es-ES" sz="1700" dirty="0">
                <a:latin typeface="Comic Sans MS" pitchFamily="66" charset="0"/>
              </a:rPr>
              <a:t>L= ( 86,5 </a:t>
            </a:r>
            <a:r>
              <a:rPr lang="es-ES" sz="1700" dirty="0">
                <a:latin typeface="Comic Sans MS" pitchFamily="66" charset="0"/>
                <a:sym typeface="Symbol"/>
              </a:rPr>
              <a:t> 0,5 ) mm            </a:t>
            </a:r>
          </a:p>
          <a:p>
            <a:pPr>
              <a:buNone/>
            </a:pPr>
            <a:r>
              <a:rPr lang="es-ES" sz="1700" dirty="0">
                <a:latin typeface="Comic Sans MS" pitchFamily="66" charset="0"/>
                <a:sym typeface="Symbol"/>
              </a:rPr>
              <a:t>				 </a:t>
            </a:r>
            <a:r>
              <a:rPr lang="es-ES" sz="1800" dirty="0">
                <a:latin typeface="Comic Sans MS" pitchFamily="66" charset="0"/>
                <a:sym typeface="Symbol"/>
              </a:rPr>
              <a:t>Intervalo de medición:</a:t>
            </a:r>
          </a:p>
          <a:p>
            <a:pPr>
              <a:buNone/>
            </a:pPr>
            <a:endParaRPr lang="es-ES" sz="1800" dirty="0">
              <a:latin typeface="Comic Sans MS" pitchFamily="66" charset="0"/>
              <a:sym typeface="Symbol"/>
            </a:endParaRPr>
          </a:p>
          <a:p>
            <a:pPr>
              <a:buNone/>
            </a:pPr>
            <a:r>
              <a:rPr lang="es-ES" sz="1800" dirty="0">
                <a:latin typeface="Comic Sans MS" pitchFamily="66" charset="0"/>
                <a:sym typeface="Symbol"/>
              </a:rPr>
              <a:t>						</a:t>
            </a:r>
            <a:r>
              <a:rPr lang="es-ES" sz="1800" dirty="0">
                <a:latin typeface="Comic Sans MS" pitchFamily="66" charset="0"/>
              </a:rPr>
              <a:t> ( 86,5 </a:t>
            </a:r>
            <a:r>
              <a:rPr lang="es-ES" sz="1800" dirty="0">
                <a:latin typeface="Comic Sans MS" pitchFamily="66" charset="0"/>
                <a:sym typeface="Symbol"/>
              </a:rPr>
              <a:t>- 0,5 ; </a:t>
            </a:r>
            <a:r>
              <a:rPr lang="es-ES" sz="1800" dirty="0">
                <a:latin typeface="Comic Sans MS" pitchFamily="66" charset="0"/>
              </a:rPr>
              <a:t>86,5 </a:t>
            </a:r>
            <a:r>
              <a:rPr lang="es-ES" sz="1800" dirty="0">
                <a:latin typeface="Comic Sans MS" pitchFamily="66" charset="0"/>
                <a:sym typeface="Symbol"/>
              </a:rPr>
              <a:t>+ 0,5 ) mm</a:t>
            </a:r>
          </a:p>
          <a:p>
            <a:pPr>
              <a:buNone/>
            </a:pPr>
            <a:endParaRPr lang="es-ES" sz="1800" dirty="0">
              <a:latin typeface="Comic Sans MS" pitchFamily="66" charset="0"/>
              <a:sym typeface="Symbol"/>
            </a:endParaRPr>
          </a:p>
          <a:p>
            <a:pPr>
              <a:buNone/>
            </a:pPr>
            <a:r>
              <a:rPr lang="es-ES" sz="1800" dirty="0">
                <a:latin typeface="Comic Sans MS" pitchFamily="66" charset="0"/>
              </a:rPr>
              <a:t>						      ( 86,0   </a:t>
            </a:r>
            <a:r>
              <a:rPr lang="es-ES" sz="1800" dirty="0">
                <a:latin typeface="Comic Sans MS" pitchFamily="66" charset="0"/>
                <a:sym typeface="Symbol"/>
              </a:rPr>
              <a:t> ;      </a:t>
            </a:r>
            <a:r>
              <a:rPr lang="es-ES" sz="1800" dirty="0">
                <a:latin typeface="Comic Sans MS" pitchFamily="66" charset="0"/>
              </a:rPr>
              <a:t>87,0 </a:t>
            </a:r>
            <a:r>
              <a:rPr lang="es-ES" sz="1800" dirty="0">
                <a:latin typeface="Comic Sans MS" pitchFamily="66" charset="0"/>
                <a:sym typeface="Symbol"/>
              </a:rPr>
              <a:t>) mm</a:t>
            </a:r>
          </a:p>
          <a:p>
            <a:pPr>
              <a:buNone/>
            </a:pPr>
            <a:endParaRPr lang="es-ES" sz="1800" dirty="0">
              <a:latin typeface="Comic Sans MS" pitchFamily="66" charset="0"/>
              <a:sym typeface="Symbol"/>
            </a:endParaRPr>
          </a:p>
          <a:p>
            <a:pPr>
              <a:buNone/>
            </a:pPr>
            <a:r>
              <a:rPr lang="es-ES" sz="1800" dirty="0">
                <a:latin typeface="Comic Sans MS" pitchFamily="66" charset="0"/>
                <a:sym typeface="Symbol"/>
              </a:rPr>
              <a:t>			                 Representación gráfica:   </a:t>
            </a:r>
          </a:p>
          <a:p>
            <a:pPr>
              <a:buNone/>
            </a:pPr>
            <a:endParaRPr lang="es-ES" sz="1800" dirty="0">
              <a:latin typeface="Comic Sans MS" pitchFamily="66" charset="0"/>
              <a:sym typeface="Symbol"/>
            </a:endParaRPr>
          </a:p>
          <a:p>
            <a:pPr>
              <a:buNone/>
            </a:pPr>
            <a:r>
              <a:rPr lang="es-ES" sz="1800" dirty="0">
                <a:latin typeface="Comic Sans MS" pitchFamily="66" charset="0"/>
                <a:sym typeface="Symbol"/>
              </a:rPr>
              <a:t>						</a:t>
            </a:r>
          </a:p>
          <a:p>
            <a:pPr>
              <a:buNone/>
            </a:pPr>
            <a:r>
              <a:rPr lang="es-ES" sz="1800" dirty="0">
                <a:latin typeface="Comic Sans MS" pitchFamily="66" charset="0"/>
                <a:sym typeface="Symbol"/>
              </a:rPr>
              <a:t>					</a:t>
            </a:r>
          </a:p>
          <a:p>
            <a:pPr>
              <a:buNone/>
            </a:pPr>
            <a:endParaRPr lang="es-ES" sz="1800" dirty="0">
              <a:latin typeface="Comic Sans MS" pitchFamily="66" charset="0"/>
              <a:sym typeface="Symbol"/>
            </a:endParaRPr>
          </a:p>
          <a:p>
            <a:pPr>
              <a:buNone/>
            </a:pPr>
            <a:endParaRPr lang="es-AR" sz="1800" dirty="0">
              <a:latin typeface="Comic Sans MS" pitchFamily="66" charset="0"/>
            </a:endParaRPr>
          </a:p>
        </p:txBody>
      </p:sp>
      <p:sp>
        <p:nvSpPr>
          <p:cNvPr id="5" name="4 Flecha derecha"/>
          <p:cNvSpPr/>
          <p:nvPr/>
        </p:nvSpPr>
        <p:spPr>
          <a:xfrm>
            <a:off x="2714612" y="2357430"/>
            <a:ext cx="500066" cy="214314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6" name="5 Flecha derecha"/>
          <p:cNvSpPr/>
          <p:nvPr/>
        </p:nvSpPr>
        <p:spPr>
          <a:xfrm>
            <a:off x="2786050" y="4286256"/>
            <a:ext cx="500066" cy="214314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4676789"/>
            <a:ext cx="45815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4786322"/>
            <a:ext cx="8572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FD085B29875249822764A38C5F63B6" ma:contentTypeVersion="9" ma:contentTypeDescription="Create a new document." ma:contentTypeScope="" ma:versionID="4918dba928fa21087b0cc15946e9af75">
  <xsd:schema xmlns:xsd="http://www.w3.org/2001/XMLSchema" xmlns:xs="http://www.w3.org/2001/XMLSchema" xmlns:p="http://schemas.microsoft.com/office/2006/metadata/properties" xmlns:ns2="c7701c16-9229-4666-8378-fc9580d977d0" xmlns:ns3="0c2f789d-87d1-4dc9-9a51-1fd80dd83c97" targetNamespace="http://schemas.microsoft.com/office/2006/metadata/properties" ma:root="true" ma:fieldsID="e54d778eab4ad9e59304b9162d21ca12" ns2:_="" ns3:_="">
    <xsd:import namespace="c7701c16-9229-4666-8378-fc9580d977d0"/>
    <xsd:import namespace="0c2f789d-87d1-4dc9-9a51-1fd80dd83c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LengthInSecond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701c16-9229-4666-8378-fc9580d977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f789d-87d1-4dc9-9a51-1fd80dd83c9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49567F-1A03-49A0-B13C-91CA3A275979}"/>
</file>

<file path=customXml/itemProps2.xml><?xml version="1.0" encoding="utf-8"?>
<ds:datastoreItem xmlns:ds="http://schemas.openxmlformats.org/officeDocument/2006/customXml" ds:itemID="{23278439-2916-4B0C-BAFD-810FA6A6BC6C}"/>
</file>

<file path=customXml/itemProps3.xml><?xml version="1.0" encoding="utf-8"?>
<ds:datastoreItem xmlns:ds="http://schemas.openxmlformats.org/officeDocument/2006/customXml" ds:itemID="{21022EC2-948F-4EEC-9247-FB38831E2DA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772</Words>
  <Application>Microsoft Office PowerPoint</Application>
  <PresentationFormat>Presentación en pantalla (4:3)</PresentationFormat>
  <Paragraphs>212</Paragraphs>
  <Slides>16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Comic Sans MS</vt:lpstr>
      <vt:lpstr>Segoe UI</vt:lpstr>
      <vt:lpstr>Sylfaen</vt:lpstr>
      <vt:lpstr>Tema de Office</vt:lpstr>
      <vt:lpstr>Presentación de PowerPoint</vt:lpstr>
      <vt:lpstr>Teoría de error</vt:lpstr>
      <vt:lpstr>Teoría de error</vt:lpstr>
      <vt:lpstr>Teoría de error</vt:lpstr>
      <vt:lpstr>Teoría de error</vt:lpstr>
      <vt:lpstr>Teoría de error</vt:lpstr>
      <vt:lpstr>Teoría de error</vt:lpstr>
      <vt:lpstr>Teoría de error</vt:lpstr>
      <vt:lpstr>Teoría de error</vt:lpstr>
      <vt:lpstr>Teoría de error</vt:lpstr>
      <vt:lpstr>Teoría de error</vt:lpstr>
      <vt:lpstr>Teoría de error</vt:lpstr>
      <vt:lpstr>Presentación de PowerPoint</vt:lpstr>
      <vt:lpstr>Teoría de error</vt:lpstr>
      <vt:lpstr>Teoría de error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SUSANA</dc:creator>
  <cp:lastModifiedBy>Mastrangelo Susana</cp:lastModifiedBy>
  <cp:revision>150</cp:revision>
  <dcterms:modified xsi:type="dcterms:W3CDTF">2020-03-15T13:11:37Z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0x01010046FD085B29875249822764A38C5F63B6</vt:lpwstr>
  </property>
</Properties>
</file>