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3" r:id="rId5"/>
    <p:sldId id="257" r:id="rId6"/>
    <p:sldId id="260" r:id="rId7"/>
    <p:sldId id="262" r:id="rId8"/>
    <p:sldId id="265" r:id="rId9"/>
    <p:sldId id="264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18" autoAdjust="0"/>
  </p:normalViewPr>
  <p:slideViewPr>
    <p:cSldViewPr>
      <p:cViewPr varScale="1">
        <p:scale>
          <a:sx n="62" d="100"/>
          <a:sy n="62" d="100"/>
        </p:scale>
        <p:origin x="13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b="1" i="1" dirty="0"/>
              <a:t>Cinemática</a:t>
            </a:r>
            <a:endParaRPr lang="es-AR" sz="6000" b="1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857620" y="3571876"/>
            <a:ext cx="1722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Encuentro</a:t>
            </a:r>
          </a:p>
          <a:p>
            <a:pPr algn="ctr"/>
            <a:r>
              <a:rPr lang="es-ES" sz="2400" dirty="0"/>
              <a:t>Y</a:t>
            </a:r>
          </a:p>
          <a:p>
            <a:pPr algn="ctr"/>
            <a:r>
              <a:rPr lang="es-ES" sz="2400" dirty="0"/>
              <a:t>Persecución</a:t>
            </a:r>
          </a:p>
          <a:p>
            <a:pPr algn="ctr"/>
            <a:r>
              <a:rPr lang="es-ES" sz="2400" dirty="0"/>
              <a:t>MRU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b="1" i="1" dirty="0"/>
              <a:t>Cinemática</a:t>
            </a:r>
            <a:endParaRPr lang="es-AR" b="1" i="1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/>
          <a:lstStyle/>
          <a:p>
            <a:pPr>
              <a:buNone/>
            </a:pPr>
            <a:r>
              <a:rPr lang="es-ES" dirty="0"/>
              <a:t>Propuesta: </a:t>
            </a:r>
          </a:p>
          <a:p>
            <a:pPr>
              <a:buNone/>
            </a:pPr>
            <a:r>
              <a:rPr lang="es-ES" dirty="0"/>
              <a:t>		Resolución analítica del problema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b="1" i="1" dirty="0"/>
              <a:t>Cinemática</a:t>
            </a:r>
            <a:endParaRPr lang="es-AR" b="1" i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387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54596"/>
            <a:ext cx="2520280" cy="6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1358591"/>
            <a:ext cx="79312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Problema: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Un móvil 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posee MRU. Pasa por el origen y se desplaza con una rapidez </a:t>
            </a:r>
            <a:r>
              <a:rPr kumimoji="0" lang="es-E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de </a:t>
            </a:r>
            <a:r>
              <a:rPr kumimoji="0" lang="es-E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10m/s</a:t>
            </a:r>
            <a:r>
              <a:rPr kumimoji="0" lang="es-E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en sentido positivo. Un segundo después y 5 metros más adelante parte otro móvil 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desplazándose con movimiento rectilíneo en la misma dirección y sentido pero acelerando a razón de </a:t>
            </a:r>
            <a:r>
              <a:rPr kumimoji="0" lang="es-E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4 m/s2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 Se pide: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a)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Hacer un esquema de la situación. Volcar los datos. Plantear las ecuaciones horarias de cada móvil.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b)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¿En qué instante y posición el móvil 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alcanza al 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después de ambos estar en movimiento?</a:t>
            </a:r>
            <a:r>
              <a:rPr lang="en-US" altLang="en-US" dirty="0"/>
              <a:t>  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¿Qué significa el otro valor del tiempo obtenido en el proceso anterior?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c)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¿Qué velocidad posee cada móvil en el encuentro?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d)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Representar </a:t>
            </a:r>
            <a:r>
              <a:rPr kumimoji="0" lang="es-E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x=f(t)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para ambos móviles en el mismo esquema. Indicar la información relevante.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e)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¿En qué instante la distancia entre ambos móviles es de 10 m? ¿Se produce una sola vez?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f)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 los 7 segundos de haber partido el primero ¿Qué distancia lo separa del segundo?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4380" y="601493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Concepto: persecución MRU y MRUV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7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i="1"/>
              <a:t>Cinemática</a:t>
            </a:r>
            <a:endParaRPr lang="es-AR" b="1" i="1" dirty="0"/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99026"/>
            <a:ext cx="2520280" cy="6273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57200" y="11247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Concepto: persecución MRU y MRUV</a:t>
            </a:r>
            <a:endParaRPr lang="en-US" b="1" dirty="0"/>
          </a:p>
        </p:txBody>
      </p:sp>
      <p:sp>
        <p:nvSpPr>
          <p:cNvPr id="8" name="Rectángulo 7"/>
          <p:cNvSpPr/>
          <p:nvPr/>
        </p:nvSpPr>
        <p:spPr>
          <a:xfrm>
            <a:off x="457200" y="1968148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b="1" dirty="0">
                <a:ea typeface="Times New Roman" panose="02020603050405020304" pitchFamily="18" charset="0"/>
                <a:cs typeface="Calibri" panose="020F0502020204030204" pitchFamily="34" charset="0"/>
              </a:rPr>
              <a:t>a)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 Hacer un esquema de la situación. Volcar los datos. Plantear las ecuaciones horarias de cada móvil.</a:t>
            </a:r>
            <a:endParaRPr lang="en-US" altLang="en-US" dirty="0"/>
          </a:p>
        </p:txBody>
      </p:sp>
      <p:sp>
        <p:nvSpPr>
          <p:cNvPr id="9" name="Rectángulo 8"/>
          <p:cNvSpPr/>
          <p:nvPr/>
        </p:nvSpPr>
        <p:spPr>
          <a:xfrm>
            <a:off x="457200" y="253310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b="1" dirty="0">
                <a:ea typeface="Times New Roman" panose="02020603050405020304" pitchFamily="18" charset="0"/>
                <a:cs typeface="Calibri" panose="020F0502020204030204" pitchFamily="34" charset="0"/>
              </a:rPr>
              <a:t>b)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 ¿En qué instante y posición el móvil </a:t>
            </a:r>
            <a:r>
              <a:rPr lang="es-ES" altLang="en-US" b="1" dirty="0"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 alcanza al </a:t>
            </a:r>
            <a:r>
              <a:rPr lang="es-ES" altLang="en-US" b="1" dirty="0"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 después de ambos estar en movimiento?</a:t>
            </a:r>
            <a:r>
              <a:rPr lang="en-US" altLang="en-US" dirty="0"/>
              <a:t>  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¿Qué significa el otro valor del tiempo obtenido en el proceso anterior?</a:t>
            </a:r>
            <a:endParaRPr lang="en-US" altLang="en-US" dirty="0"/>
          </a:p>
        </p:txBody>
      </p:sp>
      <p:sp>
        <p:nvSpPr>
          <p:cNvPr id="10" name="Rectángulo 9"/>
          <p:cNvSpPr/>
          <p:nvPr/>
        </p:nvSpPr>
        <p:spPr>
          <a:xfrm>
            <a:off x="464974" y="3328095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b="1" dirty="0">
                <a:ea typeface="Times New Roman" panose="02020603050405020304" pitchFamily="18" charset="0"/>
                <a:cs typeface="Calibri" panose="020F0502020204030204" pitchFamily="34" charset="0"/>
              </a:rPr>
              <a:t>c)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 ¿Qué velocidad posee cada móvil en el encuentro?</a:t>
            </a:r>
            <a:endParaRPr lang="en-US" alt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456591" y="3744397"/>
            <a:ext cx="4919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b="1" dirty="0">
                <a:ea typeface="Times New Roman" panose="02020603050405020304" pitchFamily="18" charset="0"/>
                <a:cs typeface="Calibri" panose="020F0502020204030204" pitchFamily="34" charset="0"/>
              </a:rPr>
              <a:t>d)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 Representar </a:t>
            </a:r>
            <a:r>
              <a:rPr lang="es-ES" altLang="en-US" i="1" dirty="0">
                <a:ea typeface="Times New Roman" panose="02020603050405020304" pitchFamily="18" charset="0"/>
                <a:cs typeface="Calibri" panose="020F0502020204030204" pitchFamily="34" charset="0"/>
              </a:rPr>
              <a:t>x=f(t)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 para ambos móviles en el mismo esquema. Indicar la información relevante.</a:t>
            </a:r>
            <a:endParaRPr lang="en-US" altLang="en-US" dirty="0"/>
          </a:p>
        </p:txBody>
      </p:sp>
      <p:pic>
        <p:nvPicPr>
          <p:cNvPr id="12" name="Imagen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09708"/>
            <a:ext cx="2531110" cy="2275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13" name="Rectángulo 12"/>
          <p:cNvSpPr/>
          <p:nvPr/>
        </p:nvSpPr>
        <p:spPr>
          <a:xfrm>
            <a:off x="464974" y="45109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b="1" dirty="0">
                <a:ea typeface="Times New Roman" panose="02020603050405020304" pitchFamily="18" charset="0"/>
                <a:cs typeface="Calibri" panose="020F0502020204030204" pitchFamily="34" charset="0"/>
              </a:rPr>
              <a:t>e)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 ¿En qué instante la distancia entre ambos móviles es de 10 m? ¿Se produce una sola vez?</a:t>
            </a:r>
            <a:endParaRPr lang="en-US" alt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456591" y="54482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b="1" dirty="0">
                <a:ea typeface="Times New Roman" panose="02020603050405020304" pitchFamily="18" charset="0"/>
                <a:cs typeface="Calibri" panose="020F0502020204030204" pitchFamily="34" charset="0"/>
              </a:rPr>
              <a:t>f)</a:t>
            </a:r>
            <a:r>
              <a:rPr lang="es-ES" altLang="en-US" dirty="0">
                <a:ea typeface="Times New Roman" panose="02020603050405020304" pitchFamily="18" charset="0"/>
                <a:cs typeface="Calibri" panose="020F0502020204030204" pitchFamily="34" charset="0"/>
              </a:rPr>
              <a:t> A los 7 segundos de haber partido el primero ¿Qué distancia lo separa del segundo?</a:t>
            </a:r>
            <a:endParaRPr lang="es-ES" alt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1560" y="155679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u="sng" dirty="0">
                <a:solidFill>
                  <a:srgbClr val="FF0000"/>
                </a:solidFill>
              </a:rPr>
              <a:t>Respuestas: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75656" y="3083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te= 6,46 s              Xe= 64,58 m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501556" y="3372887"/>
            <a:ext cx="3185243" cy="307777"/>
            <a:chOff x="5501556" y="3372887"/>
            <a:chExt cx="3185243" cy="307777"/>
          </a:xfrm>
        </p:grpSpPr>
        <p:sp>
          <p:nvSpPr>
            <p:cNvPr id="17" name="CuadroTexto 16"/>
            <p:cNvSpPr txBox="1"/>
            <p:nvPr/>
          </p:nvSpPr>
          <p:spPr>
            <a:xfrm>
              <a:off x="5501556" y="3372887"/>
              <a:ext cx="3185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rgbClr val="FF0000"/>
                  </a:solidFill>
                </a:rPr>
                <a:t>𝑉𝐴</a:t>
              </a:r>
              <a:r>
                <a:rPr lang="en-US" sz="1400" b="1" dirty="0">
                  <a:solidFill>
                    <a:srgbClr val="FF0000"/>
                  </a:solidFill>
                </a:rPr>
                <a:t>(</a:t>
              </a:r>
              <a:r>
                <a:rPr lang="es-ES" sz="1400" b="1" dirty="0">
                  <a:solidFill>
                    <a:srgbClr val="FF0000"/>
                  </a:solidFill>
                </a:rPr>
                <a:t>𝑒)=10 𝑚</a:t>
              </a:r>
              <a:r>
                <a:rPr lang="en-US" sz="1400" b="1" dirty="0">
                  <a:solidFill>
                    <a:srgbClr val="FF0000"/>
                  </a:solidFill>
                </a:rPr>
                <a:t>⁄</a:t>
              </a:r>
              <a:r>
                <a:rPr lang="es-ES" sz="1400" b="1" dirty="0">
                  <a:solidFill>
                    <a:srgbClr val="FF0000"/>
                  </a:solidFill>
                </a:rPr>
                <a:t>𝑠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s-ES" sz="1400" b="1" dirty="0">
                  <a:solidFill>
                    <a:srgbClr val="FF0000"/>
                  </a:solidFill>
                </a:rPr>
                <a:t>𝑖</a:t>
              </a:r>
              <a:r>
                <a:rPr lang="en-US" sz="1400" b="1" dirty="0">
                  <a:solidFill>
                    <a:srgbClr val="FF0000"/>
                  </a:solidFill>
                </a:rPr>
                <a:t> ̌</a:t>
              </a:r>
              <a:r>
                <a:rPr lang="es-ES" sz="1400" b="1" dirty="0">
                  <a:solidFill>
                    <a:srgbClr val="FF0000"/>
                  </a:solidFill>
                </a:rPr>
                <a:t>  𝑦   𝑉𝐵 (𝑒)=21,83 𝑚⁄𝑠  𝑖 ̌ 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>
              <a:off x="5580112" y="3372887"/>
              <a:ext cx="2160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7092280" y="3372887"/>
              <a:ext cx="2160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611560" y="51573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t1= 1,56 s  ; t2= 5,44 s  y  t3= 7,21 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32113" y="6094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El A está 7 m  atrás del B.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948264" y="40445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X=f(t)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4" grpId="0"/>
      <p:bldP spid="15" grpId="0"/>
      <p:bldP spid="16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</a:t>
            </a:r>
            <a:endParaRPr lang="es-AR" sz="6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33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b="1" i="1" dirty="0"/>
              <a:t>Cinemática</a:t>
            </a:r>
            <a:endParaRPr lang="es-AR" b="1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4305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s-ES" b="1" i="1" dirty="0"/>
              <a:t>M.R.U.</a:t>
            </a:r>
          </a:p>
          <a:p>
            <a:pPr>
              <a:buNone/>
            </a:pPr>
            <a:r>
              <a:rPr lang="es-ES" sz="2800" i="1" dirty="0"/>
              <a:t>¿Cuáles son las características del movimiento?</a:t>
            </a:r>
          </a:p>
          <a:p>
            <a:pPr>
              <a:buNone/>
            </a:pPr>
            <a:r>
              <a:rPr lang="es-ES" sz="2800" i="1" dirty="0"/>
              <a:t>¿Cuál es la constante del movimiento?</a:t>
            </a:r>
          </a:p>
          <a:p>
            <a:pPr>
              <a:buNone/>
            </a:pPr>
            <a:r>
              <a:rPr lang="es-ES" sz="2800" i="1" dirty="0"/>
              <a:t>¿Cuál es la diferencia entre velocidad y rapidez?</a:t>
            </a:r>
          </a:p>
          <a:p>
            <a:pPr>
              <a:buNone/>
            </a:pPr>
            <a:r>
              <a:rPr lang="es-ES" sz="2800" i="1" dirty="0"/>
              <a:t>Velocidad negativa ¿qué significa?</a:t>
            </a:r>
          </a:p>
          <a:p>
            <a:pPr>
              <a:buNone/>
            </a:pPr>
            <a:r>
              <a:rPr lang="es-ES" sz="2800" i="1" dirty="0"/>
              <a:t>¿Cuál es la diferencia entre persecución y encuentro?</a:t>
            </a:r>
          </a:p>
          <a:p>
            <a:pPr>
              <a:buNone/>
            </a:pP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1214414" y="1932615"/>
            <a:ext cx="571504" cy="496253"/>
            <a:chOff x="857224" y="2932747"/>
            <a:chExt cx="571504" cy="496253"/>
          </a:xfrm>
          <a:solidFill>
            <a:srgbClr val="FF0000"/>
          </a:solidFill>
        </p:grpSpPr>
        <p:sp>
          <p:nvSpPr>
            <p:cNvPr id="8" name="7 Acorde"/>
            <p:cNvSpPr/>
            <p:nvPr/>
          </p:nvSpPr>
          <p:spPr>
            <a:xfrm rot="6737143">
              <a:off x="852102" y="2951731"/>
              <a:ext cx="329680" cy="291712"/>
            </a:xfrm>
            <a:prstGeom prst="cho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57224" y="3143248"/>
              <a:ext cx="571504" cy="1428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857224" y="3286124"/>
              <a:ext cx="142876" cy="1428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1285852" y="3286124"/>
              <a:ext cx="142876" cy="1428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928662" y="2428868"/>
            <a:ext cx="7429552" cy="71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4" name="23 Conector recto de flecha"/>
          <p:cNvCxnSpPr/>
          <p:nvPr/>
        </p:nvCxnSpPr>
        <p:spPr>
          <a:xfrm rot="5400000" flipH="1" flipV="1">
            <a:off x="500034" y="5000636"/>
            <a:ext cx="1858182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285852" y="5857892"/>
            <a:ext cx="250033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1428728" y="4357694"/>
            <a:ext cx="2000264" cy="1500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1357290" y="578645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59" name="58 Conector recto"/>
          <p:cNvCxnSpPr/>
          <p:nvPr/>
        </p:nvCxnSpPr>
        <p:spPr>
          <a:xfrm rot="5400000">
            <a:off x="1357290" y="2500306"/>
            <a:ext cx="28575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1357290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AR" dirty="0"/>
          </a:p>
        </p:txBody>
      </p:sp>
      <p:cxnSp>
        <p:nvCxnSpPr>
          <p:cNvPr id="31" name="30 Conector recto de flecha"/>
          <p:cNvCxnSpPr/>
          <p:nvPr/>
        </p:nvCxnSpPr>
        <p:spPr>
          <a:xfrm rot="5400000" flipH="1" flipV="1">
            <a:off x="4643438" y="5000636"/>
            <a:ext cx="1858182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5357818" y="5857892"/>
            <a:ext cx="250033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5572132" y="4786322"/>
            <a:ext cx="200026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071538" y="39290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endParaRPr lang="es-A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857620" y="57150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929586" y="5715016"/>
            <a:ext cx="2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  <a:endParaRPr lang="es-AR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214942" y="39290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  <a:endParaRPr lang="es-AR" dirty="0"/>
          </a:p>
        </p:txBody>
      </p:sp>
      <p:sp>
        <p:nvSpPr>
          <p:cNvPr id="4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s-ES" b="1" i="1" dirty="0"/>
              <a:t>Cinemática                   </a:t>
            </a:r>
            <a:r>
              <a:rPr lang="es-ES" sz="2000" b="1" i="1" dirty="0"/>
              <a:t>M.R.U.</a:t>
            </a:r>
            <a:endParaRPr lang="es-AR" sz="2000" b="1" i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000232" y="364331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 = f (t)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000760" y="364331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 = f (t)</a:t>
            </a:r>
            <a:endParaRPr lang="es-AR" dirty="0"/>
          </a:p>
        </p:txBody>
      </p:sp>
      <p:sp>
        <p:nvSpPr>
          <p:cNvPr id="28" name="27 Flecha a la derecha con bandas"/>
          <p:cNvSpPr/>
          <p:nvPr/>
        </p:nvSpPr>
        <p:spPr>
          <a:xfrm>
            <a:off x="8215338" y="2285992"/>
            <a:ext cx="571472" cy="357190"/>
          </a:xfrm>
          <a:prstGeom prst="strip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+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428992" y="14287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de referencia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66927 0.00371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00" y="2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animBg="1"/>
      <p:bldP spid="52" grpId="2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928662" y="2428868"/>
            <a:ext cx="7429552" cy="71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4" name="23 Conector recto de flecha"/>
          <p:cNvCxnSpPr/>
          <p:nvPr/>
        </p:nvCxnSpPr>
        <p:spPr>
          <a:xfrm rot="5400000" flipH="1" flipV="1">
            <a:off x="500034" y="5000636"/>
            <a:ext cx="1858182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285852" y="5857892"/>
            <a:ext cx="250033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1428728" y="4286256"/>
            <a:ext cx="2143140" cy="121444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1357290" y="4214818"/>
            <a:ext cx="142876" cy="1428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59" name="58 Conector recto"/>
          <p:cNvCxnSpPr/>
          <p:nvPr/>
        </p:nvCxnSpPr>
        <p:spPr>
          <a:xfrm rot="5400000">
            <a:off x="1357290" y="2500306"/>
            <a:ext cx="28575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1357290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AR" dirty="0"/>
          </a:p>
        </p:txBody>
      </p:sp>
      <p:cxnSp>
        <p:nvCxnSpPr>
          <p:cNvPr id="31" name="30 Conector recto de flecha"/>
          <p:cNvCxnSpPr/>
          <p:nvPr/>
        </p:nvCxnSpPr>
        <p:spPr>
          <a:xfrm rot="5400000" flipH="1" flipV="1">
            <a:off x="4643438" y="5000636"/>
            <a:ext cx="1858182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5357818" y="4929198"/>
            <a:ext cx="250033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5572132" y="5572140"/>
            <a:ext cx="2000264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071538" y="39290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endParaRPr lang="es-A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857620" y="57150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929586" y="4714884"/>
            <a:ext cx="2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  <a:endParaRPr lang="es-AR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214942" y="39290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  <a:endParaRPr lang="es-AR" dirty="0"/>
          </a:p>
        </p:txBody>
      </p:sp>
      <p:sp>
        <p:nvSpPr>
          <p:cNvPr id="4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s-ES" b="1" i="1" dirty="0"/>
              <a:t>Cinemática                   </a:t>
            </a:r>
            <a:r>
              <a:rPr lang="es-ES" sz="2000" b="1" i="1" dirty="0"/>
              <a:t>M.R.U.</a:t>
            </a:r>
            <a:endParaRPr lang="es-AR" sz="2000" b="1" i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000232" y="364331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 = f (t)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000760" y="364331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 = f (t)</a:t>
            </a:r>
            <a:endParaRPr lang="es-AR" dirty="0"/>
          </a:p>
        </p:txBody>
      </p:sp>
      <p:sp>
        <p:nvSpPr>
          <p:cNvPr id="28" name="27 Flecha a la derecha con bandas"/>
          <p:cNvSpPr/>
          <p:nvPr/>
        </p:nvSpPr>
        <p:spPr>
          <a:xfrm>
            <a:off x="8215338" y="2285992"/>
            <a:ext cx="571472" cy="357190"/>
          </a:xfrm>
          <a:prstGeom prst="strip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+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428992" y="14287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de referencia</a:t>
            </a:r>
            <a:endParaRPr lang="es-AR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865057"/>
            <a:ext cx="642942" cy="56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-0.57622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0" y="-1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b="1" i="1" dirty="0"/>
              <a:t>Cinemática</a:t>
            </a:r>
            <a:endParaRPr lang="es-AR" b="1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972452" cy="2828931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" b="1" dirty="0"/>
              <a:t>Problema:</a:t>
            </a:r>
            <a:r>
              <a:rPr lang="es-ES" dirty="0"/>
              <a:t> </a:t>
            </a:r>
            <a:r>
              <a:rPr lang="es-ES" i="1" dirty="0"/>
              <a:t>Dos móviles se desplazan con MRU sobre la misma recta. Uno pasa por el origen con 20 m/s alejándose de él. El otro, 2 segundos después pasa por los 140m y hacia el origen a razón de 30 m/s ¿En qué instante y a qué distancia del origen se cruzan? Graficar.</a:t>
            </a:r>
          </a:p>
          <a:p>
            <a:pPr algn="just">
              <a:buNone/>
            </a:pPr>
            <a:endParaRPr lang="es-ES" i="1" dirty="0"/>
          </a:p>
          <a:p>
            <a:pPr algn="just">
              <a:buNone/>
            </a:pPr>
            <a:endParaRPr lang="es-AR" i="1" dirty="0"/>
          </a:p>
        </p:txBody>
      </p:sp>
      <p:sp>
        <p:nvSpPr>
          <p:cNvPr id="4" name="3 Rectángulo"/>
          <p:cNvSpPr/>
          <p:nvPr/>
        </p:nvSpPr>
        <p:spPr>
          <a:xfrm>
            <a:off x="500034" y="4643446"/>
            <a:ext cx="121444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Leer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2143108" y="4643446"/>
            <a:ext cx="21431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Identificar conceptos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4643438" y="4643446"/>
            <a:ext cx="121444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Datos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215074" y="4643446"/>
            <a:ext cx="121444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Incógnitas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1 Grupo"/>
          <p:cNvGrpSpPr/>
          <p:nvPr/>
        </p:nvGrpSpPr>
        <p:grpSpPr>
          <a:xfrm>
            <a:off x="1214414" y="1932615"/>
            <a:ext cx="571504" cy="496253"/>
            <a:chOff x="857224" y="2932747"/>
            <a:chExt cx="571504" cy="496253"/>
          </a:xfrm>
          <a:solidFill>
            <a:srgbClr val="FF0000"/>
          </a:solidFill>
        </p:grpSpPr>
        <p:sp>
          <p:nvSpPr>
            <p:cNvPr id="8" name="7 Acorde"/>
            <p:cNvSpPr/>
            <p:nvPr/>
          </p:nvSpPr>
          <p:spPr>
            <a:xfrm rot="6737143">
              <a:off x="852102" y="2951731"/>
              <a:ext cx="329680" cy="291712"/>
            </a:xfrm>
            <a:prstGeom prst="cho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57224" y="3143248"/>
              <a:ext cx="571504" cy="1428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857224" y="3286124"/>
              <a:ext cx="142876" cy="1428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1285852" y="3286124"/>
              <a:ext cx="142876" cy="1428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1857364"/>
            <a:ext cx="642942" cy="56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19 Rectángulo"/>
          <p:cNvSpPr/>
          <p:nvPr/>
        </p:nvSpPr>
        <p:spPr>
          <a:xfrm>
            <a:off x="928662" y="2428868"/>
            <a:ext cx="7429552" cy="71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4" name="23 Conector recto de flecha"/>
          <p:cNvCxnSpPr/>
          <p:nvPr/>
        </p:nvCxnSpPr>
        <p:spPr>
          <a:xfrm rot="5400000" flipH="1" flipV="1">
            <a:off x="1464447" y="4536289"/>
            <a:ext cx="278608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714612" y="5857892"/>
            <a:ext cx="35719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857488" y="4357694"/>
            <a:ext cx="2000264" cy="1500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0800000">
            <a:off x="3571868" y="3429000"/>
            <a:ext cx="1285884" cy="92869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2786050" y="578645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59" name="58 Conector recto"/>
          <p:cNvCxnSpPr/>
          <p:nvPr/>
        </p:nvCxnSpPr>
        <p:spPr>
          <a:xfrm rot="5400000">
            <a:off x="1357290" y="2500306"/>
            <a:ext cx="28575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5400000">
            <a:off x="7787504" y="2499512"/>
            <a:ext cx="28575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1357290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AR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786710" y="257174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140 m</a:t>
            </a:r>
            <a:endParaRPr lang="es-AR" dirty="0"/>
          </a:p>
        </p:txBody>
      </p:sp>
      <p:sp>
        <p:nvSpPr>
          <p:cNvPr id="29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s-ES" b="1" i="1" dirty="0"/>
              <a:t>Cinemática        </a:t>
            </a:r>
            <a:r>
              <a:rPr lang="es-ES" sz="1800" b="1" i="1" dirty="0"/>
              <a:t>Problema de encuentro</a:t>
            </a:r>
            <a:endParaRPr lang="es-AR" sz="1800" b="1" i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143108" y="29289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 [m]</a:t>
            </a:r>
            <a:endParaRPr lang="es-A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215074" y="57150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t [s]</a:t>
            </a:r>
            <a:endParaRPr lang="es-AR" dirty="0"/>
          </a:p>
        </p:txBody>
      </p:sp>
      <p:grpSp>
        <p:nvGrpSpPr>
          <p:cNvPr id="5" name="42 Grupo"/>
          <p:cNvGrpSpPr/>
          <p:nvPr/>
        </p:nvGrpSpPr>
        <p:grpSpPr>
          <a:xfrm>
            <a:off x="6215074" y="1785926"/>
            <a:ext cx="1643074" cy="646331"/>
            <a:chOff x="6143636" y="1214422"/>
            <a:chExt cx="1643074" cy="646331"/>
          </a:xfrm>
        </p:grpSpPr>
        <p:cxnSp>
          <p:nvCxnSpPr>
            <p:cNvPr id="37" name="36 Conector recto de flecha"/>
            <p:cNvCxnSpPr/>
            <p:nvPr/>
          </p:nvCxnSpPr>
          <p:spPr>
            <a:xfrm rot="10800000">
              <a:off x="7286644" y="1357298"/>
              <a:ext cx="5000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CuadroTexto"/>
            <p:cNvSpPr txBox="1"/>
            <p:nvPr/>
          </p:nvSpPr>
          <p:spPr>
            <a:xfrm>
              <a:off x="6143636" y="1214422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V= 30m/s</a:t>
              </a:r>
            </a:p>
            <a:p>
              <a:r>
                <a:rPr lang="es-ES" dirty="0" err="1"/>
                <a:t>t</a:t>
              </a:r>
              <a:r>
                <a:rPr lang="es-ES" sz="1200" dirty="0" err="1"/>
                <a:t>o</a:t>
              </a:r>
              <a:r>
                <a:rPr lang="es-ES" dirty="0"/>
                <a:t>= 2s.</a:t>
              </a:r>
              <a:endParaRPr lang="es-AR" dirty="0"/>
            </a:p>
          </p:txBody>
        </p:sp>
      </p:grpSp>
      <p:grpSp>
        <p:nvGrpSpPr>
          <p:cNvPr id="6" name="43 Grupo"/>
          <p:cNvGrpSpPr/>
          <p:nvPr/>
        </p:nvGrpSpPr>
        <p:grpSpPr>
          <a:xfrm>
            <a:off x="2285984" y="3286124"/>
            <a:ext cx="1571636" cy="2941100"/>
            <a:chOff x="2285984" y="3286124"/>
            <a:chExt cx="1571636" cy="2941100"/>
          </a:xfrm>
        </p:grpSpPr>
        <p:grpSp>
          <p:nvGrpSpPr>
            <p:cNvPr id="7" name="33 Grupo"/>
            <p:cNvGrpSpPr/>
            <p:nvPr/>
          </p:nvGrpSpPr>
          <p:grpSpPr>
            <a:xfrm>
              <a:off x="2285984" y="3286124"/>
              <a:ext cx="1357322" cy="2644000"/>
              <a:chOff x="2285984" y="3286124"/>
              <a:chExt cx="1357322" cy="2644000"/>
            </a:xfrm>
          </p:grpSpPr>
          <p:grpSp>
            <p:nvGrpSpPr>
              <p:cNvPr id="12" name="56 Grupo"/>
              <p:cNvGrpSpPr/>
              <p:nvPr/>
            </p:nvGrpSpPr>
            <p:grpSpPr>
              <a:xfrm>
                <a:off x="2928926" y="3357562"/>
                <a:ext cx="714380" cy="2572562"/>
                <a:chOff x="2928926" y="3357562"/>
                <a:chExt cx="714380" cy="2501124"/>
              </a:xfrm>
            </p:grpSpPr>
            <p:sp>
              <p:nvSpPr>
                <p:cNvPr id="51" name="50 Elipse"/>
                <p:cNvSpPr/>
                <p:nvPr/>
              </p:nvSpPr>
              <p:spPr>
                <a:xfrm>
                  <a:off x="3500430" y="3357562"/>
                  <a:ext cx="142876" cy="142876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54" name="53 Conector recto"/>
                <p:cNvCxnSpPr/>
                <p:nvPr/>
              </p:nvCxnSpPr>
              <p:spPr>
                <a:xfrm>
                  <a:off x="2928926" y="3429000"/>
                  <a:ext cx="500066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55 Conector recto"/>
                <p:cNvCxnSpPr>
                  <a:stCxn id="51" idx="4"/>
                </p:cNvCxnSpPr>
                <p:nvPr/>
              </p:nvCxnSpPr>
              <p:spPr>
                <a:xfrm rot="5400000">
                  <a:off x="2393141" y="4679165"/>
                  <a:ext cx="2357454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32 CuadroTexto"/>
              <p:cNvSpPr txBox="1"/>
              <p:nvPr/>
            </p:nvSpPr>
            <p:spPr>
              <a:xfrm>
                <a:off x="2285984" y="3286124"/>
                <a:ext cx="642942" cy="379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140</a:t>
                </a:r>
                <a:endParaRPr lang="es-AR" dirty="0"/>
              </a:p>
            </p:txBody>
          </p:sp>
        </p:grpSp>
        <p:sp>
          <p:nvSpPr>
            <p:cNvPr id="42" name="41 CuadroTexto"/>
            <p:cNvSpPr txBox="1"/>
            <p:nvPr/>
          </p:nvSpPr>
          <p:spPr>
            <a:xfrm>
              <a:off x="3428992" y="585789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s-AR" dirty="0"/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1643042" y="1714488"/>
            <a:ext cx="1571636" cy="583646"/>
            <a:chOff x="1643042" y="1714488"/>
            <a:chExt cx="1571636" cy="583646"/>
          </a:xfrm>
        </p:grpSpPr>
        <p:grpSp>
          <p:nvGrpSpPr>
            <p:cNvPr id="4" name="38 Grupo"/>
            <p:cNvGrpSpPr/>
            <p:nvPr/>
          </p:nvGrpSpPr>
          <p:grpSpPr>
            <a:xfrm>
              <a:off x="1643042" y="1714488"/>
              <a:ext cx="1571636" cy="369332"/>
              <a:chOff x="1857356" y="1714488"/>
              <a:chExt cx="1571636" cy="369332"/>
            </a:xfrm>
          </p:grpSpPr>
          <p:cxnSp>
            <p:nvCxnSpPr>
              <p:cNvPr id="36" name="35 Conector recto de flecha"/>
              <p:cNvCxnSpPr/>
              <p:nvPr/>
            </p:nvCxnSpPr>
            <p:spPr>
              <a:xfrm>
                <a:off x="1857356" y="1928802"/>
                <a:ext cx="428628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39 CuadroTexto"/>
              <p:cNvSpPr txBox="1"/>
              <p:nvPr/>
            </p:nvSpPr>
            <p:spPr>
              <a:xfrm>
                <a:off x="2214546" y="1714488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V= 20 m/s</a:t>
                </a:r>
                <a:endParaRPr lang="es-AR" dirty="0"/>
              </a:p>
            </p:txBody>
          </p:sp>
        </p:grpSp>
        <p:sp>
          <p:nvSpPr>
            <p:cNvPr id="43" name="42 CuadroTexto"/>
            <p:cNvSpPr txBox="1"/>
            <p:nvPr/>
          </p:nvSpPr>
          <p:spPr>
            <a:xfrm>
              <a:off x="2071670" y="192880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t</a:t>
              </a:r>
              <a:r>
                <a:rPr lang="es-ES" sz="1200" dirty="0" err="1"/>
                <a:t>o</a:t>
              </a:r>
              <a:r>
                <a:rPr lang="es-ES" dirty="0"/>
                <a:t>=0</a:t>
              </a:r>
              <a:endParaRPr lang="es-AR" dirty="0"/>
            </a:p>
          </p:txBody>
        </p:sp>
      </p:grpSp>
      <p:sp>
        <p:nvSpPr>
          <p:cNvPr id="45" name="44 CuadroTexto"/>
          <p:cNvSpPr txBox="1"/>
          <p:nvPr/>
        </p:nvSpPr>
        <p:spPr>
          <a:xfrm>
            <a:off x="1071506" y="1357298"/>
            <a:ext cx="9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Móvil 1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429520" y="1500174"/>
            <a:ext cx="9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Móvil 2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428992" y="14287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de referencia</a:t>
            </a:r>
            <a:endParaRPr lang="es-AR" dirty="0"/>
          </a:p>
        </p:txBody>
      </p:sp>
      <p:sp>
        <p:nvSpPr>
          <p:cNvPr id="49" name="48 Flecha a la derecha con bandas"/>
          <p:cNvSpPr/>
          <p:nvPr/>
        </p:nvSpPr>
        <p:spPr>
          <a:xfrm>
            <a:off x="8215338" y="2285992"/>
            <a:ext cx="571472" cy="357190"/>
          </a:xfrm>
          <a:prstGeom prst="strip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+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50" name="49 Elipse"/>
          <p:cNvSpPr/>
          <p:nvPr/>
        </p:nvSpPr>
        <p:spPr>
          <a:xfrm flipV="1">
            <a:off x="4857752" y="4286256"/>
            <a:ext cx="71438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5" name="54 Conector recto"/>
          <p:cNvCxnSpPr/>
          <p:nvPr/>
        </p:nvCxnSpPr>
        <p:spPr>
          <a:xfrm rot="10800000">
            <a:off x="2857488" y="4286256"/>
            <a:ext cx="1928826" cy="35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rot="16200000" flipH="1" flipV="1">
            <a:off x="4107653" y="5179231"/>
            <a:ext cx="1500992" cy="79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2357422" y="421481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80</a:t>
            </a:r>
            <a:endParaRPr lang="es-AR" dirty="0"/>
          </a:p>
        </p:txBody>
      </p:sp>
      <p:sp>
        <p:nvSpPr>
          <p:cNvPr id="64" name="63 CuadroTexto"/>
          <p:cNvSpPr txBox="1"/>
          <p:nvPr/>
        </p:nvSpPr>
        <p:spPr>
          <a:xfrm>
            <a:off x="4714876" y="58578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  <a:endParaRPr lang="es-AR" dirty="0"/>
          </a:p>
        </p:txBody>
      </p:sp>
      <p:sp>
        <p:nvSpPr>
          <p:cNvPr id="71" name="70 CuadroTexto"/>
          <p:cNvSpPr txBox="1"/>
          <p:nvPr/>
        </p:nvSpPr>
        <p:spPr>
          <a:xfrm>
            <a:off x="5000628" y="42148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</a:t>
            </a:r>
            <a:endParaRPr lang="es-AR" dirty="0"/>
          </a:p>
        </p:txBody>
      </p:sp>
      <p:sp>
        <p:nvSpPr>
          <p:cNvPr id="72" name="71 CuadroTexto"/>
          <p:cNvSpPr txBox="1"/>
          <p:nvPr/>
        </p:nvSpPr>
        <p:spPr>
          <a:xfrm>
            <a:off x="1571604" y="2500306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X</a:t>
            </a:r>
            <a:r>
              <a:rPr lang="es-ES" b="1" dirty="0">
                <a:solidFill>
                  <a:srgbClr val="FF0000"/>
                </a:solidFill>
              </a:rPr>
              <a:t>1</a:t>
            </a:r>
            <a:r>
              <a:rPr lang="es-ES" sz="2800" b="1" dirty="0">
                <a:solidFill>
                  <a:srgbClr val="FF0000"/>
                </a:solidFill>
              </a:rPr>
              <a:t>= 20 m/s. t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3929058" y="2500306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70C0"/>
                </a:solidFill>
              </a:rPr>
              <a:t>X</a:t>
            </a:r>
            <a:r>
              <a:rPr lang="es-ES" b="1" dirty="0">
                <a:solidFill>
                  <a:srgbClr val="0070C0"/>
                </a:solidFill>
              </a:rPr>
              <a:t>2</a:t>
            </a:r>
            <a:r>
              <a:rPr lang="es-ES" sz="2800" b="1" dirty="0">
                <a:solidFill>
                  <a:srgbClr val="0070C0"/>
                </a:solidFill>
              </a:rPr>
              <a:t>=140 m – 30m/s.(t-2s)</a:t>
            </a:r>
            <a:endParaRPr lang="es-AR" sz="2800" b="1" dirty="0">
              <a:solidFill>
                <a:srgbClr val="0070C0"/>
              </a:solidFill>
            </a:endParaRPr>
          </a:p>
        </p:txBody>
      </p:sp>
      <p:grpSp>
        <p:nvGrpSpPr>
          <p:cNvPr id="77" name="76 Grupo"/>
          <p:cNvGrpSpPr/>
          <p:nvPr/>
        </p:nvGrpSpPr>
        <p:grpSpPr>
          <a:xfrm>
            <a:off x="5929322" y="3786190"/>
            <a:ext cx="2714644" cy="1214446"/>
            <a:chOff x="5929322" y="3786190"/>
            <a:chExt cx="2714644" cy="1214446"/>
          </a:xfrm>
        </p:grpSpPr>
        <p:sp>
          <p:nvSpPr>
            <p:cNvPr id="75" name="74 Rectángulo redondeado"/>
            <p:cNvSpPr/>
            <p:nvPr/>
          </p:nvSpPr>
          <p:spPr>
            <a:xfrm>
              <a:off x="5929322" y="3786190"/>
              <a:ext cx="2714644" cy="121444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6143636" y="3929066"/>
              <a:ext cx="23574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i="1" u="sng" dirty="0"/>
                <a:t>Respuesta:</a:t>
              </a:r>
              <a:r>
                <a:rPr lang="es-ES" dirty="0"/>
                <a:t> los móviles </a:t>
              </a:r>
            </a:p>
            <a:p>
              <a:r>
                <a:rPr lang="es-ES" dirty="0"/>
                <a:t>se cruzan a los 4 s. y </a:t>
              </a:r>
            </a:p>
            <a:p>
              <a:r>
                <a:rPr lang="es-ES" dirty="0"/>
                <a:t>a 80 m del origen.</a:t>
              </a:r>
              <a:endParaRPr lang="es-AR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7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70" decel="100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770" decel="100000"/>
                                        <p:tgtEl>
                                          <p:spTgt spid="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38316 0.0037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0" y="20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62" grpId="0"/>
      <p:bldP spid="45" grpId="0"/>
      <p:bldP spid="46" grpId="0"/>
      <p:bldP spid="48" grpId="0"/>
      <p:bldP spid="50" grpId="0" animBg="1"/>
      <p:bldP spid="63" grpId="0"/>
      <p:bldP spid="64" grpId="0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b="1" i="1" dirty="0"/>
              <a:t>Cinemática</a:t>
            </a:r>
            <a:endParaRPr lang="es-AR" b="1" i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/>
          <a:lstStyle/>
          <a:p>
            <a:pPr>
              <a:buNone/>
            </a:pPr>
            <a:r>
              <a:rPr lang="es-ES" dirty="0"/>
              <a:t>Propuesta: </a:t>
            </a:r>
          </a:p>
          <a:p>
            <a:pPr>
              <a:buNone/>
            </a:pPr>
            <a:r>
              <a:rPr lang="es-ES" dirty="0"/>
              <a:t>		Resolución analítica del problema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b="1" i="1" dirty="0"/>
              <a:t>Cinemática</a:t>
            </a:r>
            <a:endParaRPr lang="es-AR" b="1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972452" cy="282893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" b="1" dirty="0"/>
              <a:t>Problema:</a:t>
            </a:r>
            <a:r>
              <a:rPr lang="es-ES" dirty="0"/>
              <a:t> </a:t>
            </a:r>
            <a:r>
              <a:rPr lang="es-ES" i="1" dirty="0"/>
              <a:t>Dos móviles se desplazan con MRU sobre la misma recta. El auto pasa por el kilómetro 35 a las 0 horas con  20 km/h alejándose del origen. La moto, media hora más tarde pasa por el origen en su persecución con 50 km/h ¿En qué instante y a qué distancia del origen lo alcanza? Graficar.</a:t>
            </a:r>
          </a:p>
          <a:p>
            <a:pPr algn="just">
              <a:buNone/>
            </a:pPr>
            <a:endParaRPr lang="es-ES" i="1" dirty="0"/>
          </a:p>
          <a:p>
            <a:pPr algn="just">
              <a:buNone/>
            </a:pPr>
            <a:endParaRPr lang="es-AR" i="1" dirty="0"/>
          </a:p>
        </p:txBody>
      </p:sp>
      <p:sp>
        <p:nvSpPr>
          <p:cNvPr id="4" name="3 Rectángulo"/>
          <p:cNvSpPr/>
          <p:nvPr/>
        </p:nvSpPr>
        <p:spPr>
          <a:xfrm>
            <a:off x="500034" y="4643446"/>
            <a:ext cx="121444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Leer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2143108" y="4643446"/>
            <a:ext cx="21431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Identificar conceptos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4643438" y="4643446"/>
            <a:ext cx="121444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Datos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215074" y="4643446"/>
            <a:ext cx="121444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Incógnitas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b="1" i="1" dirty="0"/>
              <a:t>Cinemática</a:t>
            </a:r>
            <a:endParaRPr lang="es-AR" b="1" i="1" dirty="0"/>
          </a:p>
        </p:txBody>
      </p:sp>
      <p:sp>
        <p:nvSpPr>
          <p:cNvPr id="4" name="3 Rectángulo"/>
          <p:cNvSpPr/>
          <p:nvPr/>
        </p:nvSpPr>
        <p:spPr>
          <a:xfrm>
            <a:off x="928662" y="2428868"/>
            <a:ext cx="7429552" cy="71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 rot="5400000">
            <a:off x="1357290" y="2500306"/>
            <a:ext cx="28575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357290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AR" dirty="0"/>
          </a:p>
        </p:txBody>
      </p:sp>
      <p:sp>
        <p:nvSpPr>
          <p:cNvPr id="8" name="7 Flecha a la derecha con bandas"/>
          <p:cNvSpPr/>
          <p:nvPr/>
        </p:nvSpPr>
        <p:spPr>
          <a:xfrm>
            <a:off x="8215338" y="2285992"/>
            <a:ext cx="571472" cy="357190"/>
          </a:xfrm>
          <a:prstGeom prst="strip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+</a:t>
            </a:r>
            <a:endParaRPr lang="es-AR" b="1" dirty="0">
              <a:solidFill>
                <a:schemeClr val="tx1"/>
              </a:solidFill>
            </a:endParaRPr>
          </a:p>
        </p:txBody>
      </p:sp>
      <p:grpSp>
        <p:nvGrpSpPr>
          <p:cNvPr id="9" name="12 Grupo"/>
          <p:cNvGrpSpPr/>
          <p:nvPr/>
        </p:nvGrpSpPr>
        <p:grpSpPr>
          <a:xfrm>
            <a:off x="2714612" y="1928802"/>
            <a:ext cx="571504" cy="496253"/>
            <a:chOff x="857224" y="2932747"/>
            <a:chExt cx="571504" cy="496253"/>
          </a:xfrm>
          <a:solidFill>
            <a:srgbClr val="00B050"/>
          </a:solidFill>
        </p:grpSpPr>
        <p:sp>
          <p:nvSpPr>
            <p:cNvPr id="10" name="9 Acorde"/>
            <p:cNvSpPr/>
            <p:nvPr/>
          </p:nvSpPr>
          <p:spPr>
            <a:xfrm rot="6737143">
              <a:off x="852102" y="2951731"/>
              <a:ext cx="329680" cy="291712"/>
            </a:xfrm>
            <a:prstGeom prst="cho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57224" y="3143248"/>
              <a:ext cx="571504" cy="1428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11 Elipse"/>
            <p:cNvSpPr/>
            <p:nvPr/>
          </p:nvSpPr>
          <p:spPr>
            <a:xfrm>
              <a:off x="857224" y="3286124"/>
              <a:ext cx="142876" cy="1428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12 Elipse"/>
            <p:cNvSpPr/>
            <p:nvPr/>
          </p:nvSpPr>
          <p:spPr>
            <a:xfrm>
              <a:off x="1285852" y="3286124"/>
              <a:ext cx="142876" cy="1428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4" name="13 Conector recto"/>
          <p:cNvCxnSpPr/>
          <p:nvPr/>
        </p:nvCxnSpPr>
        <p:spPr>
          <a:xfrm rot="5400000">
            <a:off x="2858282" y="2499512"/>
            <a:ext cx="285752" cy="15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Archivos de programa\Microsoft Office\MEDIA\CAGCAT10\j025187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642942" cy="417928"/>
          </a:xfrm>
          <a:prstGeom prst="rect">
            <a:avLst/>
          </a:prstGeom>
          <a:noFill/>
        </p:spPr>
      </p:pic>
      <p:grpSp>
        <p:nvGrpSpPr>
          <p:cNvPr id="29" name="28 Grupo"/>
          <p:cNvGrpSpPr/>
          <p:nvPr/>
        </p:nvGrpSpPr>
        <p:grpSpPr>
          <a:xfrm>
            <a:off x="1500166" y="1351724"/>
            <a:ext cx="1285884" cy="719954"/>
            <a:chOff x="2643174" y="3143248"/>
            <a:chExt cx="1285884" cy="719954"/>
          </a:xfrm>
        </p:grpSpPr>
        <p:cxnSp>
          <p:nvCxnSpPr>
            <p:cNvPr id="24" name="23 Conector recto de flecha"/>
            <p:cNvCxnSpPr/>
            <p:nvPr/>
          </p:nvCxnSpPr>
          <p:spPr>
            <a:xfrm>
              <a:off x="2786050" y="3857628"/>
              <a:ext cx="367396" cy="5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2643174" y="3143248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V= 50 </a:t>
              </a:r>
              <a:r>
                <a:rPr lang="es-ES" sz="1400" dirty="0"/>
                <a:t>km/h</a:t>
              </a:r>
            </a:p>
            <a:p>
              <a:r>
                <a:rPr lang="es-ES" dirty="0" err="1"/>
                <a:t>t</a:t>
              </a:r>
              <a:r>
                <a:rPr lang="es-ES" sz="1200" dirty="0" err="1"/>
                <a:t>o</a:t>
              </a:r>
              <a:r>
                <a:rPr lang="es-ES" dirty="0"/>
                <a:t>=0,5 </a:t>
              </a:r>
              <a:r>
                <a:rPr lang="es-ES" sz="1400" dirty="0"/>
                <a:t>h</a:t>
              </a:r>
              <a:endParaRPr lang="es-AR" sz="1400" dirty="0"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2857488" y="1285860"/>
            <a:ext cx="1285884" cy="719954"/>
            <a:chOff x="2643174" y="3143248"/>
            <a:chExt cx="1285884" cy="719954"/>
          </a:xfrm>
        </p:grpSpPr>
        <p:cxnSp>
          <p:nvCxnSpPr>
            <p:cNvPr id="31" name="30 Conector recto de flecha"/>
            <p:cNvCxnSpPr/>
            <p:nvPr/>
          </p:nvCxnSpPr>
          <p:spPr>
            <a:xfrm>
              <a:off x="2786050" y="3857628"/>
              <a:ext cx="367396" cy="5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CuadroTexto"/>
            <p:cNvSpPr txBox="1"/>
            <p:nvPr/>
          </p:nvSpPr>
          <p:spPr>
            <a:xfrm>
              <a:off x="2643174" y="3143248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V= 20 </a:t>
              </a:r>
              <a:r>
                <a:rPr lang="es-ES" sz="1400" dirty="0"/>
                <a:t>km/h</a:t>
              </a:r>
            </a:p>
            <a:p>
              <a:r>
                <a:rPr lang="es-ES" dirty="0" err="1"/>
                <a:t>t</a:t>
              </a:r>
              <a:r>
                <a:rPr lang="es-ES" sz="1200" dirty="0" err="1"/>
                <a:t>o</a:t>
              </a:r>
              <a:r>
                <a:rPr lang="es-ES" dirty="0"/>
                <a:t>=0 </a:t>
              </a:r>
              <a:r>
                <a:rPr lang="es-ES" sz="1400" dirty="0"/>
                <a:t>h</a:t>
              </a:r>
              <a:endParaRPr lang="es-AR" sz="1400" dirty="0"/>
            </a:p>
          </p:txBody>
        </p:sp>
      </p:grpSp>
      <p:sp>
        <p:nvSpPr>
          <p:cNvPr id="33" name="32 CuadroTexto"/>
          <p:cNvSpPr txBox="1"/>
          <p:nvPr/>
        </p:nvSpPr>
        <p:spPr>
          <a:xfrm>
            <a:off x="2786050" y="257174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35 </a:t>
            </a:r>
            <a:r>
              <a:rPr lang="es-ES" sz="1400" dirty="0"/>
              <a:t>km</a:t>
            </a:r>
            <a:endParaRPr lang="es-AR" sz="1400" dirty="0"/>
          </a:p>
        </p:txBody>
      </p:sp>
      <p:cxnSp>
        <p:nvCxnSpPr>
          <p:cNvPr id="34" name="33 Conector recto de flecha"/>
          <p:cNvCxnSpPr/>
          <p:nvPr/>
        </p:nvCxnSpPr>
        <p:spPr>
          <a:xfrm rot="5400000" flipH="1" flipV="1">
            <a:off x="179357" y="4464057"/>
            <a:ext cx="278608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1500166" y="5857892"/>
            <a:ext cx="478634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714348" y="28574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 [km]</a:t>
            </a:r>
            <a:endParaRPr lang="es-A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215074" y="57150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t [h]</a:t>
            </a:r>
            <a:endParaRPr lang="es-AR" dirty="0"/>
          </a:p>
        </p:txBody>
      </p:sp>
      <p:sp>
        <p:nvSpPr>
          <p:cNvPr id="39" name="38 CuadroTexto"/>
          <p:cNvSpPr txBox="1"/>
          <p:nvPr/>
        </p:nvSpPr>
        <p:spPr>
          <a:xfrm>
            <a:off x="7215206" y="257174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75 </a:t>
            </a:r>
            <a:r>
              <a:rPr lang="es-ES" sz="1400" dirty="0"/>
              <a:t>km</a:t>
            </a:r>
            <a:endParaRPr lang="es-AR" sz="1400" dirty="0"/>
          </a:p>
        </p:txBody>
      </p:sp>
      <p:grpSp>
        <p:nvGrpSpPr>
          <p:cNvPr id="44" name="43 Grupo"/>
          <p:cNvGrpSpPr/>
          <p:nvPr/>
        </p:nvGrpSpPr>
        <p:grpSpPr>
          <a:xfrm>
            <a:off x="1071538" y="4786322"/>
            <a:ext cx="571504" cy="369332"/>
            <a:chOff x="1071538" y="4786322"/>
            <a:chExt cx="571504" cy="369332"/>
          </a:xfrm>
        </p:grpSpPr>
        <p:sp>
          <p:nvSpPr>
            <p:cNvPr id="40" name="39 CuadroTexto"/>
            <p:cNvSpPr txBox="1"/>
            <p:nvPr/>
          </p:nvSpPr>
          <p:spPr>
            <a:xfrm>
              <a:off x="1071538" y="47863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35</a:t>
              </a:r>
              <a:endParaRPr lang="es-AR" sz="1400" dirty="0"/>
            </a:p>
          </p:txBody>
        </p:sp>
        <p:cxnSp>
          <p:nvCxnSpPr>
            <p:cNvPr id="42" name="41 Conector recto"/>
            <p:cNvCxnSpPr/>
            <p:nvPr/>
          </p:nvCxnSpPr>
          <p:spPr>
            <a:xfrm>
              <a:off x="1428728" y="4929198"/>
              <a:ext cx="214314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2500298" y="5786454"/>
            <a:ext cx="500066" cy="583646"/>
            <a:chOff x="1928794" y="5715016"/>
            <a:chExt cx="500066" cy="583646"/>
          </a:xfrm>
        </p:grpSpPr>
        <p:cxnSp>
          <p:nvCxnSpPr>
            <p:cNvPr id="46" name="45 Conector recto"/>
            <p:cNvCxnSpPr/>
            <p:nvPr/>
          </p:nvCxnSpPr>
          <p:spPr>
            <a:xfrm rot="5400000">
              <a:off x="2036745" y="5821379"/>
              <a:ext cx="214314" cy="158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6 CuadroTexto"/>
            <p:cNvSpPr txBox="1"/>
            <p:nvPr/>
          </p:nvSpPr>
          <p:spPr>
            <a:xfrm>
              <a:off x="1928794" y="592933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0,5</a:t>
              </a:r>
              <a:endParaRPr lang="es-AR" dirty="0"/>
            </a:p>
          </p:txBody>
        </p:sp>
      </p:grpSp>
      <p:cxnSp>
        <p:nvCxnSpPr>
          <p:cNvPr id="52" name="51 Conector recto"/>
          <p:cNvCxnSpPr/>
          <p:nvPr/>
        </p:nvCxnSpPr>
        <p:spPr>
          <a:xfrm rot="5400000">
            <a:off x="3786976" y="5928536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rot="5400000">
            <a:off x="6001554" y="5928536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65 Grupo"/>
          <p:cNvGrpSpPr/>
          <p:nvPr/>
        </p:nvGrpSpPr>
        <p:grpSpPr>
          <a:xfrm>
            <a:off x="1214414" y="3643314"/>
            <a:ext cx="5286412" cy="2726786"/>
            <a:chOff x="1214414" y="3643314"/>
            <a:chExt cx="5286412" cy="2726786"/>
          </a:xfrm>
        </p:grpSpPr>
        <p:grpSp>
          <p:nvGrpSpPr>
            <p:cNvPr id="63" name="62 Grupo"/>
            <p:cNvGrpSpPr/>
            <p:nvPr/>
          </p:nvGrpSpPr>
          <p:grpSpPr>
            <a:xfrm>
              <a:off x="1571604" y="3786190"/>
              <a:ext cx="4929222" cy="2070908"/>
              <a:chOff x="1571604" y="3786190"/>
              <a:chExt cx="4929222" cy="2070908"/>
            </a:xfrm>
          </p:grpSpPr>
          <p:cxnSp>
            <p:nvCxnSpPr>
              <p:cNvPr id="50" name="49 Conector recto"/>
              <p:cNvCxnSpPr/>
              <p:nvPr/>
            </p:nvCxnSpPr>
            <p:spPr>
              <a:xfrm rot="5400000" flipH="1" flipV="1">
                <a:off x="5072860" y="4856966"/>
                <a:ext cx="1998676" cy="158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1571604" y="3857628"/>
                <a:ext cx="4429156" cy="158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60 Elipse"/>
              <p:cNvSpPr/>
              <p:nvPr/>
            </p:nvSpPr>
            <p:spPr>
              <a:xfrm>
                <a:off x="6000760" y="3786190"/>
                <a:ext cx="142876" cy="14287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61 CuadroTexto"/>
              <p:cNvSpPr txBox="1"/>
              <p:nvPr/>
            </p:nvSpPr>
            <p:spPr>
              <a:xfrm>
                <a:off x="6215074" y="385762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solidFill>
                      <a:srgbClr val="FF0000"/>
                    </a:solidFill>
                  </a:rPr>
                  <a:t>E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63 CuadroTexto"/>
            <p:cNvSpPr txBox="1"/>
            <p:nvPr/>
          </p:nvSpPr>
          <p:spPr>
            <a:xfrm>
              <a:off x="1214414" y="3643314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75</a:t>
              </a:r>
              <a:endParaRPr lang="es-AR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6000760" y="600076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2</a:t>
              </a:r>
              <a:endParaRPr lang="es-AR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8" name="67 Conector recto"/>
          <p:cNvCxnSpPr>
            <a:endCxn id="61" idx="3"/>
          </p:cNvCxnSpPr>
          <p:nvPr/>
        </p:nvCxnSpPr>
        <p:spPr>
          <a:xfrm flipV="1">
            <a:off x="1571604" y="3908142"/>
            <a:ext cx="4450080" cy="9914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endCxn id="61" idx="3"/>
          </p:cNvCxnSpPr>
          <p:nvPr/>
        </p:nvCxnSpPr>
        <p:spPr>
          <a:xfrm flipV="1">
            <a:off x="2714612" y="3908142"/>
            <a:ext cx="3307072" cy="194975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1857356" y="307181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B050"/>
                </a:solidFill>
              </a:rPr>
              <a:t>X</a:t>
            </a:r>
            <a:r>
              <a:rPr lang="es-ES" sz="1400" b="1" dirty="0">
                <a:solidFill>
                  <a:srgbClr val="00B050"/>
                </a:solidFill>
              </a:rPr>
              <a:t>1</a:t>
            </a:r>
            <a:r>
              <a:rPr lang="es-ES" sz="2400" b="1" dirty="0">
                <a:solidFill>
                  <a:srgbClr val="00B050"/>
                </a:solidFill>
              </a:rPr>
              <a:t>= 35 km + 20 km/h. t</a:t>
            </a:r>
            <a:endParaRPr lang="es-AR" sz="2400" b="1" dirty="0">
              <a:solidFill>
                <a:srgbClr val="00B050"/>
              </a:solidFill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5357818" y="3071810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s-ES" sz="14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s-ES" sz="2400" b="1" dirty="0">
                <a:solidFill>
                  <a:schemeClr val="bg2">
                    <a:lumMod val="50000"/>
                  </a:schemeClr>
                </a:solidFill>
              </a:rPr>
              <a:t>= 50 km/h.(t - 0,5 h)</a:t>
            </a:r>
            <a:endParaRPr lang="es-A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8" name="77 Grupo"/>
          <p:cNvGrpSpPr/>
          <p:nvPr/>
        </p:nvGrpSpPr>
        <p:grpSpPr>
          <a:xfrm>
            <a:off x="6357950" y="4214818"/>
            <a:ext cx="2286016" cy="1214446"/>
            <a:chOff x="5929322" y="3786190"/>
            <a:chExt cx="2714644" cy="1214446"/>
          </a:xfrm>
        </p:grpSpPr>
        <p:sp>
          <p:nvSpPr>
            <p:cNvPr id="79" name="78 Rectángulo redondeado"/>
            <p:cNvSpPr/>
            <p:nvPr/>
          </p:nvSpPr>
          <p:spPr>
            <a:xfrm>
              <a:off x="5929322" y="3786190"/>
              <a:ext cx="2714644" cy="121444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6143636" y="3929066"/>
              <a:ext cx="23574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i="1" u="sng" dirty="0"/>
                <a:t>Respuesta:</a:t>
              </a:r>
              <a:r>
                <a:rPr lang="es-ES" dirty="0"/>
                <a:t> la moto alcanza al auto en el Km 75 a las 2 h.</a:t>
              </a:r>
              <a:endParaRPr lang="es-A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7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54983 0.0041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" y="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-7.40741E-7 L 0.63924 -0.0004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DADC0F-753B-4ADA-8F2B-C7D288045EB9}"/>
</file>

<file path=customXml/itemProps2.xml><?xml version="1.0" encoding="utf-8"?>
<ds:datastoreItem xmlns:ds="http://schemas.openxmlformats.org/officeDocument/2006/customXml" ds:itemID="{5377B3AA-0C8F-4CDF-B3F3-7AC6E81F616E}"/>
</file>

<file path=customXml/itemProps3.xml><?xml version="1.0" encoding="utf-8"?>
<ds:datastoreItem xmlns:ds="http://schemas.openxmlformats.org/officeDocument/2006/customXml" ds:itemID="{A3E40CF7-6884-42C4-B049-D842A8809DB0}"/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832</Words>
  <Application>Microsoft Office PowerPoint</Application>
  <PresentationFormat>Presentación en pantalla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Cinemática</vt:lpstr>
      <vt:lpstr>Cinemática</vt:lpstr>
      <vt:lpstr>Cinemática                   M.R.U.</vt:lpstr>
      <vt:lpstr>Cinemática                   M.R.U.</vt:lpstr>
      <vt:lpstr>Cinemática</vt:lpstr>
      <vt:lpstr>Cinemática        Problema de encuentro</vt:lpstr>
      <vt:lpstr>Cinemática</vt:lpstr>
      <vt:lpstr>Cinemática</vt:lpstr>
      <vt:lpstr>Cinemática</vt:lpstr>
      <vt:lpstr>Cinemática</vt:lpstr>
      <vt:lpstr>Cinemática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Cinemática</dc:title>
  <dc:creator>SUSANA</dc:creator>
  <cp:lastModifiedBy>Mastrangelo Susana</cp:lastModifiedBy>
  <cp:revision>112</cp:revision>
  <dcterms:modified xsi:type="dcterms:W3CDTF">2020-03-15T13:15:51Z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