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0" r:id="rId5"/>
    <p:sldId id="268" r:id="rId6"/>
    <p:sldId id="269" r:id="rId7"/>
    <p:sldId id="27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98707"/>
          </a:xfrm>
        </p:spPr>
        <p:txBody>
          <a:bodyPr>
            <a:normAutofit/>
          </a:bodyPr>
          <a:lstStyle/>
          <a:p>
            <a:r>
              <a:rPr lang="es-ES" sz="6000" b="1" i="1" dirty="0"/>
              <a:t>Cinemática</a:t>
            </a:r>
            <a:br>
              <a:rPr lang="es-ES" sz="6000" b="1" i="1" dirty="0"/>
            </a:br>
            <a:r>
              <a:rPr lang="es-ES" sz="2700" b="1" i="1" dirty="0"/>
              <a:t>Bidimensional</a:t>
            </a:r>
            <a:br>
              <a:rPr lang="es-ES" sz="2700" b="1" i="1" dirty="0"/>
            </a:br>
            <a:r>
              <a:rPr lang="es-ES" sz="2700" b="1" i="1" dirty="0"/>
              <a:t>Tiro oblicuo</a:t>
            </a:r>
            <a:endParaRPr lang="es-AR" sz="27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00306"/>
            <a:ext cx="5929354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s-ES" b="1" i="1" dirty="0"/>
              <a:t>Cinemática                </a:t>
            </a:r>
            <a:r>
              <a:rPr lang="es-ES" sz="2000" b="1" i="1" dirty="0"/>
              <a:t>Tiro oblicuo</a:t>
            </a:r>
            <a:endParaRPr lang="es-AR" sz="2000" b="1" i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es-ES" i="1" dirty="0">
                <a:latin typeface="Comic Sans MS" pitchFamily="66" charset="0"/>
              </a:rPr>
              <a:t>Descripción</a:t>
            </a:r>
            <a:endParaRPr lang="es-AR" i="1" dirty="0">
              <a:latin typeface="Comic Sans MS" pitchFamily="66" charset="0"/>
            </a:endParaRPr>
          </a:p>
        </p:txBody>
      </p:sp>
      <p:pic>
        <p:nvPicPr>
          <p:cNvPr id="7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005" y="4204939"/>
            <a:ext cx="357189" cy="357189"/>
          </a:xfrm>
          <a:prstGeom prst="rect">
            <a:avLst/>
          </a:prstGeom>
          <a:noFill/>
        </p:spPr>
      </p:pic>
      <p:pic>
        <p:nvPicPr>
          <p:cNvPr id="1030" name="Picture 6" descr="Tenis De Futbol Para Dibuj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54349" y="4169237"/>
            <a:ext cx="785781" cy="785781"/>
          </a:xfrm>
          <a:prstGeom prst="rect">
            <a:avLst/>
          </a:prstGeom>
          <a:noFill/>
        </p:spPr>
      </p:pic>
      <p:sp>
        <p:nvSpPr>
          <p:cNvPr id="25" name="24 CuadroTexto"/>
          <p:cNvSpPr txBox="1"/>
          <p:nvPr/>
        </p:nvSpPr>
        <p:spPr>
          <a:xfrm>
            <a:off x="5786446" y="250030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Trayectoria:</a:t>
            </a:r>
          </a:p>
          <a:p>
            <a:r>
              <a:rPr lang="es-ES" dirty="0"/>
              <a:t> es una parábola</a:t>
            </a:r>
            <a:endParaRPr lang="es-AR" dirty="0"/>
          </a:p>
        </p:txBody>
      </p:sp>
      <p:grpSp>
        <p:nvGrpSpPr>
          <p:cNvPr id="29" name="28 Grupo"/>
          <p:cNvGrpSpPr/>
          <p:nvPr/>
        </p:nvGrpSpPr>
        <p:grpSpPr>
          <a:xfrm>
            <a:off x="1357290" y="3429000"/>
            <a:ext cx="714380" cy="1000132"/>
            <a:chOff x="1357290" y="3429000"/>
            <a:chExt cx="714380" cy="1000132"/>
          </a:xfrm>
        </p:grpSpPr>
        <p:cxnSp>
          <p:nvCxnSpPr>
            <p:cNvPr id="9" name="8 Conector recto de flecha"/>
            <p:cNvCxnSpPr/>
            <p:nvPr/>
          </p:nvCxnSpPr>
          <p:spPr>
            <a:xfrm rot="5400000" flipH="1" flipV="1">
              <a:off x="1285852" y="3714752"/>
              <a:ext cx="785818" cy="6429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1571604" y="34290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</a:t>
              </a:r>
              <a:r>
                <a:rPr lang="es-ES" sz="1200" dirty="0"/>
                <a:t>0</a:t>
              </a:r>
              <a:endParaRPr lang="es-AR" dirty="0"/>
            </a:p>
          </p:txBody>
        </p:sp>
        <p:cxnSp>
          <p:nvCxnSpPr>
            <p:cNvPr id="28" name="27 Conector recto de flecha"/>
            <p:cNvCxnSpPr/>
            <p:nvPr/>
          </p:nvCxnSpPr>
          <p:spPr>
            <a:xfrm>
              <a:off x="1643042" y="3429000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0.1302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0.13576 -0.0081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15209 -0.18218 C 0.1842 -0.22315 0.23195 -0.2456 0.2816 -0.2456 C 0.33837 -0.2456 0.38368 -0.22315 0.41563 -0.18218 L 0.56823 -3.7037E-7 " pathEditMode="relative" rAng="0" ptsTypes="AAAAA">
                                      <p:cBhvr>
                                        <p:cTn id="1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5929354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s-ES" b="1" i="1" dirty="0"/>
              <a:t>Cinemática                </a:t>
            </a:r>
            <a:r>
              <a:rPr lang="es-ES" sz="2000" b="1" i="1" dirty="0"/>
              <a:t>Tiro oblicuo</a:t>
            </a:r>
            <a:endParaRPr lang="es-AR" sz="2000" b="1" i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85725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i="1" dirty="0">
                <a:latin typeface="Comic Sans MS" pitchFamily="66" charset="0"/>
              </a:rPr>
              <a:t>Elementos:   V</a:t>
            </a:r>
            <a:r>
              <a:rPr lang="es-ES" sz="1600" i="1" dirty="0">
                <a:latin typeface="Comic Sans MS" pitchFamily="66" charset="0"/>
              </a:rPr>
              <a:t>0  ;  </a:t>
            </a:r>
            <a:r>
              <a:rPr lang="es-ES" sz="2800" i="1" dirty="0">
                <a:latin typeface="Comic Sans MS" pitchFamily="66" charset="0"/>
              </a:rPr>
              <a:t>ángulo </a:t>
            </a:r>
            <a:r>
              <a:rPr lang="es-ES" sz="2800" i="1" dirty="0">
                <a:latin typeface="Symbol" pitchFamily="18" charset="2"/>
              </a:rPr>
              <a:t>a ; </a:t>
            </a:r>
            <a:r>
              <a:rPr lang="es-ES" sz="2800" i="1" dirty="0">
                <a:latin typeface="Comic Sans MS" pitchFamily="66" charset="0"/>
              </a:rPr>
              <a:t>alcance máximo; </a:t>
            </a:r>
          </a:p>
          <a:p>
            <a:pPr>
              <a:buNone/>
            </a:pPr>
            <a:r>
              <a:rPr lang="es-ES" sz="2800" i="1" dirty="0">
                <a:latin typeface="Comic Sans MS" pitchFamily="66" charset="0"/>
              </a:rPr>
              <a:t>			altura máxima; aceleración de la gravedad</a:t>
            </a:r>
            <a:endParaRPr lang="es-AR" sz="2800" i="1" dirty="0">
              <a:latin typeface="Comic Sans MS" pitchFamily="66" charset="0"/>
            </a:endParaRPr>
          </a:p>
        </p:txBody>
      </p:sp>
      <p:pic>
        <p:nvPicPr>
          <p:cNvPr id="7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14818"/>
            <a:ext cx="357189" cy="357189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/>
          <p:nvPr/>
        </p:nvCxnSpPr>
        <p:spPr>
          <a:xfrm rot="5400000" flipH="1" flipV="1">
            <a:off x="1357290" y="3643314"/>
            <a:ext cx="785818" cy="642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357562"/>
            <a:ext cx="209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23 Conector recto de flecha"/>
          <p:cNvCxnSpPr/>
          <p:nvPr/>
        </p:nvCxnSpPr>
        <p:spPr>
          <a:xfrm>
            <a:off x="857224" y="4429132"/>
            <a:ext cx="65722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rot="5400000" flipH="1" flipV="1">
            <a:off x="-107189" y="3464719"/>
            <a:ext cx="29289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571604" y="407194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Symbol" pitchFamily="18" charset="2"/>
              </a:rPr>
              <a:t>a</a:t>
            </a:r>
            <a:endParaRPr lang="es-AR" b="1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30" name="29 Forma libre"/>
          <p:cNvSpPr/>
          <p:nvPr/>
        </p:nvSpPr>
        <p:spPr>
          <a:xfrm>
            <a:off x="1814945" y="3934691"/>
            <a:ext cx="277091" cy="526473"/>
          </a:xfrm>
          <a:custGeom>
            <a:avLst/>
            <a:gdLst>
              <a:gd name="connsiteX0" fmla="*/ 0 w 277091"/>
              <a:gd name="connsiteY0" fmla="*/ 0 h 526473"/>
              <a:gd name="connsiteX1" fmla="*/ 207819 w 277091"/>
              <a:gd name="connsiteY1" fmla="*/ 180109 h 526473"/>
              <a:gd name="connsiteX2" fmla="*/ 277091 w 277091"/>
              <a:gd name="connsiteY2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1" h="526473">
                <a:moveTo>
                  <a:pt x="0" y="0"/>
                </a:moveTo>
                <a:cubicBezTo>
                  <a:pt x="80818" y="46181"/>
                  <a:pt x="161637" y="92363"/>
                  <a:pt x="207819" y="180109"/>
                </a:cubicBezTo>
                <a:cubicBezTo>
                  <a:pt x="254001" y="267855"/>
                  <a:pt x="265546" y="397164"/>
                  <a:pt x="277091" y="52647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errar llave"/>
          <p:cNvSpPr/>
          <p:nvPr/>
        </p:nvSpPr>
        <p:spPr>
          <a:xfrm rot="5400000">
            <a:off x="3687692" y="2241606"/>
            <a:ext cx="545952" cy="5063881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uadroTexto"/>
          <p:cNvSpPr txBox="1"/>
          <p:nvPr/>
        </p:nvSpPr>
        <p:spPr>
          <a:xfrm>
            <a:off x="3786182" y="492919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00B050"/>
                </a:solidFill>
              </a:rPr>
              <a:t>a</a:t>
            </a:r>
            <a:r>
              <a:rPr lang="es-ES" sz="1600" b="1" dirty="0" err="1">
                <a:solidFill>
                  <a:srgbClr val="00B050"/>
                </a:solidFill>
              </a:rPr>
              <a:t>M</a:t>
            </a:r>
            <a:endParaRPr lang="es-AR" sz="2800" b="1" dirty="0">
              <a:solidFill>
                <a:srgbClr val="00B050"/>
              </a:solidFill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 rot="5400000">
            <a:off x="3106727" y="3607595"/>
            <a:ext cx="1643868" cy="794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3929058" y="328612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0070C0"/>
                </a:solidFill>
              </a:rPr>
              <a:t>h</a:t>
            </a:r>
            <a:r>
              <a:rPr lang="es-ES" sz="1400" b="1" dirty="0" err="1">
                <a:solidFill>
                  <a:srgbClr val="0070C0"/>
                </a:solidFill>
              </a:rPr>
              <a:t>M</a:t>
            </a:r>
            <a:endParaRPr lang="es-AR" sz="2400" b="1" dirty="0">
              <a:solidFill>
                <a:srgbClr val="0070C0"/>
              </a:solidFill>
            </a:endParaRPr>
          </a:p>
        </p:txBody>
      </p:sp>
      <p:grpSp>
        <p:nvGrpSpPr>
          <p:cNvPr id="42" name="41 Grupo"/>
          <p:cNvGrpSpPr/>
          <p:nvPr/>
        </p:nvGrpSpPr>
        <p:grpSpPr>
          <a:xfrm>
            <a:off x="5714214" y="2501100"/>
            <a:ext cx="858050" cy="593864"/>
            <a:chOff x="5714214" y="2501100"/>
            <a:chExt cx="858050" cy="593864"/>
          </a:xfrm>
        </p:grpSpPr>
        <p:cxnSp>
          <p:nvCxnSpPr>
            <p:cNvPr id="38" name="37 Conector recto de flecha"/>
            <p:cNvCxnSpPr/>
            <p:nvPr/>
          </p:nvCxnSpPr>
          <p:spPr>
            <a:xfrm rot="5400000">
              <a:off x="5429256" y="2786058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5929322" y="2571744"/>
              <a:ext cx="64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>
                  <a:solidFill>
                    <a:srgbClr val="FF0000"/>
                  </a:solidFill>
                </a:rPr>
                <a:t>g</a:t>
              </a:r>
              <a:endParaRPr lang="es-AR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40 Conector recto de flecha"/>
            <p:cNvCxnSpPr/>
            <p:nvPr/>
          </p:nvCxnSpPr>
          <p:spPr>
            <a:xfrm>
              <a:off x="6000760" y="2714620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43 CuadroTexto"/>
          <p:cNvSpPr txBox="1"/>
          <p:nvPr/>
        </p:nvSpPr>
        <p:spPr>
          <a:xfrm>
            <a:off x="857224" y="542926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Ecuación de la trayectoria</a:t>
            </a:r>
            <a:endParaRPr lang="es-AR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629286" y="5474149"/>
                <a:ext cx="3301801" cy="542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∝.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</m:t>
                          </m:r>
                          <m:sSubSup>
                            <m:sSub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286" y="5474149"/>
                <a:ext cx="3301801" cy="542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6" grpId="0"/>
      <p:bldP spid="4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5929354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s-ES" b="1" i="1" dirty="0"/>
              <a:t>Cinemática                </a:t>
            </a:r>
            <a:r>
              <a:rPr lang="es-ES" sz="2000" b="1" i="1" dirty="0"/>
              <a:t>Tiro oblicuo</a:t>
            </a:r>
            <a:endParaRPr lang="es-AR" sz="2000" b="1" i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es-ES" i="1" dirty="0">
                <a:latin typeface="Comic Sans MS" pitchFamily="66" charset="0"/>
              </a:rPr>
              <a:t>Vector velocidad inicial</a:t>
            </a:r>
            <a:endParaRPr lang="es-AR" i="1" dirty="0">
              <a:latin typeface="Comic Sans MS" pitchFamily="66" charset="0"/>
            </a:endParaRPr>
          </a:p>
        </p:txBody>
      </p:sp>
      <p:pic>
        <p:nvPicPr>
          <p:cNvPr id="7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14818"/>
            <a:ext cx="357189" cy="357189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/>
          <p:nvPr/>
        </p:nvCxnSpPr>
        <p:spPr>
          <a:xfrm rot="5400000" flipH="1" flipV="1">
            <a:off x="1357290" y="3643314"/>
            <a:ext cx="785818" cy="642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00100" y="4429132"/>
            <a:ext cx="64294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371858"/>
            <a:ext cx="1219200" cy="148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7" y="1785926"/>
            <a:ext cx="235509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5929354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s-ES" b="1" i="1" dirty="0"/>
              <a:t>Cinemática                </a:t>
            </a:r>
            <a:r>
              <a:rPr lang="es-ES" sz="2000" b="1" i="1" dirty="0"/>
              <a:t>Tiro oblicuo</a:t>
            </a:r>
            <a:endParaRPr lang="es-AR" sz="2000" b="1" i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es-ES" i="1" dirty="0">
                <a:latin typeface="Comic Sans MS" pitchFamily="66" charset="0"/>
              </a:rPr>
              <a:t>Vector velocidad</a:t>
            </a:r>
            <a:endParaRPr lang="es-AR" i="1" dirty="0">
              <a:latin typeface="Comic Sans MS" pitchFamily="66" charset="0"/>
            </a:endParaRPr>
          </a:p>
        </p:txBody>
      </p:sp>
      <p:pic>
        <p:nvPicPr>
          <p:cNvPr id="7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14818"/>
            <a:ext cx="357189" cy="357189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/>
          <p:nvPr/>
        </p:nvCxnSpPr>
        <p:spPr>
          <a:xfrm rot="5400000" flipH="1" flipV="1">
            <a:off x="1357290" y="3643314"/>
            <a:ext cx="785818" cy="642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18 Grupo"/>
          <p:cNvGrpSpPr/>
          <p:nvPr/>
        </p:nvGrpSpPr>
        <p:grpSpPr>
          <a:xfrm>
            <a:off x="2214546" y="2714620"/>
            <a:ext cx="1000132" cy="928693"/>
            <a:chOff x="2000232" y="2857496"/>
            <a:chExt cx="1000132" cy="928693"/>
          </a:xfrm>
        </p:grpSpPr>
        <p:pic>
          <p:nvPicPr>
            <p:cNvPr id="12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32" y="3429000"/>
              <a:ext cx="357189" cy="357189"/>
            </a:xfrm>
            <a:prstGeom prst="rect">
              <a:avLst/>
            </a:prstGeom>
            <a:noFill/>
          </p:spPr>
        </p:pic>
        <p:cxnSp>
          <p:nvCxnSpPr>
            <p:cNvPr id="17" name="16 Conector recto de flecha"/>
            <p:cNvCxnSpPr/>
            <p:nvPr/>
          </p:nvCxnSpPr>
          <p:spPr>
            <a:xfrm flipV="1">
              <a:off x="2214546" y="2857496"/>
              <a:ext cx="785818" cy="714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21 Grupo"/>
          <p:cNvGrpSpPr/>
          <p:nvPr/>
        </p:nvGrpSpPr>
        <p:grpSpPr>
          <a:xfrm>
            <a:off x="3786182" y="2571744"/>
            <a:ext cx="1143008" cy="357189"/>
            <a:chOff x="3786182" y="2571744"/>
            <a:chExt cx="1428760" cy="357189"/>
          </a:xfrm>
        </p:grpSpPr>
        <p:pic>
          <p:nvPicPr>
            <p:cNvPr id="11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2571744"/>
              <a:ext cx="357189" cy="357189"/>
            </a:xfrm>
            <a:prstGeom prst="rect">
              <a:avLst/>
            </a:prstGeom>
            <a:noFill/>
          </p:spPr>
        </p:pic>
        <p:cxnSp>
          <p:nvCxnSpPr>
            <p:cNvPr id="20" name="19 Conector recto de flecha"/>
            <p:cNvCxnSpPr/>
            <p:nvPr/>
          </p:nvCxnSpPr>
          <p:spPr>
            <a:xfrm>
              <a:off x="4000496" y="2786058"/>
              <a:ext cx="121444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25 Grupo"/>
          <p:cNvGrpSpPr/>
          <p:nvPr/>
        </p:nvGrpSpPr>
        <p:grpSpPr>
          <a:xfrm>
            <a:off x="5357818" y="3357562"/>
            <a:ext cx="1143008" cy="785818"/>
            <a:chOff x="5357818" y="3357562"/>
            <a:chExt cx="1143008" cy="785818"/>
          </a:xfrm>
        </p:grpSpPr>
        <p:pic>
          <p:nvPicPr>
            <p:cNvPr id="13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818" y="3357562"/>
              <a:ext cx="357189" cy="357189"/>
            </a:xfrm>
            <a:prstGeom prst="rect">
              <a:avLst/>
            </a:prstGeom>
            <a:noFill/>
          </p:spPr>
        </p:pic>
        <p:cxnSp>
          <p:nvCxnSpPr>
            <p:cNvPr id="23" name="22 Conector recto de flecha"/>
            <p:cNvCxnSpPr/>
            <p:nvPr/>
          </p:nvCxnSpPr>
          <p:spPr>
            <a:xfrm>
              <a:off x="5643570" y="3571876"/>
              <a:ext cx="857256" cy="571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28 Grupo"/>
          <p:cNvGrpSpPr/>
          <p:nvPr/>
        </p:nvGrpSpPr>
        <p:grpSpPr>
          <a:xfrm>
            <a:off x="6357950" y="4286256"/>
            <a:ext cx="714380" cy="1000132"/>
            <a:chOff x="6357950" y="4286256"/>
            <a:chExt cx="714380" cy="1000132"/>
          </a:xfrm>
        </p:grpSpPr>
        <p:pic>
          <p:nvPicPr>
            <p:cNvPr id="14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4286256"/>
              <a:ext cx="328618" cy="357189"/>
            </a:xfrm>
            <a:prstGeom prst="rect">
              <a:avLst/>
            </a:prstGeom>
            <a:noFill/>
          </p:spPr>
        </p:pic>
        <p:cxnSp>
          <p:nvCxnSpPr>
            <p:cNvPr id="27" name="26 Conector recto de flecha"/>
            <p:cNvCxnSpPr/>
            <p:nvPr/>
          </p:nvCxnSpPr>
          <p:spPr>
            <a:xfrm rot="16200000" flipH="1">
              <a:off x="6429388" y="4643446"/>
              <a:ext cx="785818" cy="500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29 Conector recto de flecha"/>
          <p:cNvCxnSpPr/>
          <p:nvPr/>
        </p:nvCxnSpPr>
        <p:spPr>
          <a:xfrm>
            <a:off x="857224" y="4429132"/>
            <a:ext cx="65722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rot="5400000" flipH="1" flipV="1">
            <a:off x="-107189" y="3464719"/>
            <a:ext cx="29289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31 Grupo"/>
          <p:cNvGrpSpPr/>
          <p:nvPr/>
        </p:nvGrpSpPr>
        <p:grpSpPr>
          <a:xfrm>
            <a:off x="2285984" y="2071678"/>
            <a:ext cx="858050" cy="593864"/>
            <a:chOff x="5714214" y="2501100"/>
            <a:chExt cx="858050" cy="593864"/>
          </a:xfrm>
        </p:grpSpPr>
        <p:cxnSp>
          <p:nvCxnSpPr>
            <p:cNvPr id="33" name="32 Conector recto de flecha"/>
            <p:cNvCxnSpPr/>
            <p:nvPr/>
          </p:nvCxnSpPr>
          <p:spPr>
            <a:xfrm rot="5400000">
              <a:off x="5429256" y="2786058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5929322" y="2571744"/>
              <a:ext cx="64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>
                  <a:solidFill>
                    <a:srgbClr val="FF0000"/>
                  </a:solidFill>
                </a:rPr>
                <a:t>g</a:t>
              </a:r>
              <a:endParaRPr lang="es-AR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6000760" y="2714620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35 Grupo"/>
          <p:cNvGrpSpPr/>
          <p:nvPr/>
        </p:nvGrpSpPr>
        <p:grpSpPr>
          <a:xfrm>
            <a:off x="4357686" y="1928802"/>
            <a:ext cx="858050" cy="593864"/>
            <a:chOff x="5714214" y="2501100"/>
            <a:chExt cx="858050" cy="593864"/>
          </a:xfrm>
        </p:grpSpPr>
        <p:cxnSp>
          <p:nvCxnSpPr>
            <p:cNvPr id="37" name="36 Conector recto de flecha"/>
            <p:cNvCxnSpPr/>
            <p:nvPr/>
          </p:nvCxnSpPr>
          <p:spPr>
            <a:xfrm rot="5400000">
              <a:off x="5429256" y="2786058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5929322" y="2571744"/>
              <a:ext cx="64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>
                  <a:solidFill>
                    <a:srgbClr val="FF0000"/>
                  </a:solidFill>
                </a:rPr>
                <a:t>g</a:t>
              </a:r>
              <a:endParaRPr lang="es-AR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38 Conector recto de flecha"/>
            <p:cNvCxnSpPr/>
            <p:nvPr/>
          </p:nvCxnSpPr>
          <p:spPr>
            <a:xfrm>
              <a:off x="6000760" y="2714620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39 Grupo"/>
          <p:cNvGrpSpPr/>
          <p:nvPr/>
        </p:nvGrpSpPr>
        <p:grpSpPr>
          <a:xfrm>
            <a:off x="6143636" y="3000372"/>
            <a:ext cx="858050" cy="593864"/>
            <a:chOff x="5714214" y="2501100"/>
            <a:chExt cx="858050" cy="593864"/>
          </a:xfrm>
        </p:grpSpPr>
        <p:cxnSp>
          <p:nvCxnSpPr>
            <p:cNvPr id="41" name="40 Conector recto de flecha"/>
            <p:cNvCxnSpPr/>
            <p:nvPr/>
          </p:nvCxnSpPr>
          <p:spPr>
            <a:xfrm rot="5400000">
              <a:off x="5429256" y="2786058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5929322" y="2571744"/>
              <a:ext cx="64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>
                  <a:solidFill>
                    <a:srgbClr val="FF0000"/>
                  </a:solidFill>
                </a:rPr>
                <a:t>g</a:t>
              </a:r>
              <a:endParaRPr lang="es-AR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42 Conector recto de flecha"/>
            <p:cNvCxnSpPr/>
            <p:nvPr/>
          </p:nvCxnSpPr>
          <p:spPr>
            <a:xfrm>
              <a:off x="6000760" y="2714620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5929354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s-ES" b="1" i="1" dirty="0"/>
              <a:t>Cinemática                </a:t>
            </a:r>
            <a:r>
              <a:rPr lang="es-ES" sz="2000" b="1" i="1" dirty="0"/>
              <a:t>Tiro oblicuo</a:t>
            </a:r>
            <a:endParaRPr lang="es-AR" sz="2000" b="1" i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es-ES" i="1" dirty="0">
                <a:latin typeface="Comic Sans MS" pitchFamily="66" charset="0"/>
              </a:rPr>
              <a:t>Vector velocidad</a:t>
            </a:r>
            <a:endParaRPr lang="es-AR" i="1" dirty="0">
              <a:latin typeface="Comic Sans MS" pitchFamily="66" charset="0"/>
            </a:endParaRPr>
          </a:p>
        </p:txBody>
      </p:sp>
      <p:pic>
        <p:nvPicPr>
          <p:cNvPr id="7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14818"/>
            <a:ext cx="357189" cy="357189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/>
          <p:nvPr/>
        </p:nvCxnSpPr>
        <p:spPr>
          <a:xfrm rot="5400000" flipH="1" flipV="1">
            <a:off x="1357290" y="3643314"/>
            <a:ext cx="785818" cy="642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18 Grupo"/>
          <p:cNvGrpSpPr/>
          <p:nvPr/>
        </p:nvGrpSpPr>
        <p:grpSpPr>
          <a:xfrm>
            <a:off x="2214546" y="2714620"/>
            <a:ext cx="1000132" cy="928693"/>
            <a:chOff x="2000232" y="2857496"/>
            <a:chExt cx="1000132" cy="928693"/>
          </a:xfrm>
        </p:grpSpPr>
        <p:pic>
          <p:nvPicPr>
            <p:cNvPr id="12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32" y="3429000"/>
              <a:ext cx="357189" cy="357189"/>
            </a:xfrm>
            <a:prstGeom prst="rect">
              <a:avLst/>
            </a:prstGeom>
            <a:noFill/>
          </p:spPr>
        </p:pic>
        <p:cxnSp>
          <p:nvCxnSpPr>
            <p:cNvPr id="17" name="16 Conector recto de flecha"/>
            <p:cNvCxnSpPr/>
            <p:nvPr/>
          </p:nvCxnSpPr>
          <p:spPr>
            <a:xfrm flipV="1">
              <a:off x="2214546" y="2857496"/>
              <a:ext cx="785818" cy="714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21 Grupo"/>
          <p:cNvGrpSpPr/>
          <p:nvPr/>
        </p:nvGrpSpPr>
        <p:grpSpPr>
          <a:xfrm>
            <a:off x="3786182" y="2571744"/>
            <a:ext cx="1071570" cy="357189"/>
            <a:chOff x="3786182" y="2571744"/>
            <a:chExt cx="1428760" cy="357189"/>
          </a:xfrm>
        </p:grpSpPr>
        <p:pic>
          <p:nvPicPr>
            <p:cNvPr id="11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2571744"/>
              <a:ext cx="357189" cy="357189"/>
            </a:xfrm>
            <a:prstGeom prst="rect">
              <a:avLst/>
            </a:prstGeom>
            <a:noFill/>
          </p:spPr>
        </p:pic>
        <p:cxnSp>
          <p:nvCxnSpPr>
            <p:cNvPr id="20" name="19 Conector recto de flecha"/>
            <p:cNvCxnSpPr/>
            <p:nvPr/>
          </p:nvCxnSpPr>
          <p:spPr>
            <a:xfrm>
              <a:off x="4000496" y="2786058"/>
              <a:ext cx="121444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25 Grupo"/>
          <p:cNvGrpSpPr/>
          <p:nvPr/>
        </p:nvGrpSpPr>
        <p:grpSpPr>
          <a:xfrm>
            <a:off x="5357818" y="3357562"/>
            <a:ext cx="1143008" cy="785818"/>
            <a:chOff x="5357818" y="3357562"/>
            <a:chExt cx="1143008" cy="785818"/>
          </a:xfrm>
        </p:grpSpPr>
        <p:pic>
          <p:nvPicPr>
            <p:cNvPr id="13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818" y="3357562"/>
              <a:ext cx="357189" cy="357189"/>
            </a:xfrm>
            <a:prstGeom prst="rect">
              <a:avLst/>
            </a:prstGeom>
            <a:noFill/>
          </p:spPr>
        </p:pic>
        <p:cxnSp>
          <p:nvCxnSpPr>
            <p:cNvPr id="23" name="22 Conector recto de flecha"/>
            <p:cNvCxnSpPr/>
            <p:nvPr/>
          </p:nvCxnSpPr>
          <p:spPr>
            <a:xfrm>
              <a:off x="5643570" y="3571876"/>
              <a:ext cx="857256" cy="571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28 Grupo"/>
          <p:cNvGrpSpPr/>
          <p:nvPr/>
        </p:nvGrpSpPr>
        <p:grpSpPr>
          <a:xfrm>
            <a:off x="6357950" y="4286256"/>
            <a:ext cx="714380" cy="1000132"/>
            <a:chOff x="6357950" y="4286256"/>
            <a:chExt cx="714380" cy="1000132"/>
          </a:xfrm>
        </p:grpSpPr>
        <p:pic>
          <p:nvPicPr>
            <p:cNvPr id="14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4286256"/>
              <a:ext cx="328618" cy="357189"/>
            </a:xfrm>
            <a:prstGeom prst="rect">
              <a:avLst/>
            </a:prstGeom>
            <a:noFill/>
          </p:spPr>
        </p:pic>
        <p:cxnSp>
          <p:nvCxnSpPr>
            <p:cNvPr id="27" name="26 Conector recto de flecha"/>
            <p:cNvCxnSpPr/>
            <p:nvPr/>
          </p:nvCxnSpPr>
          <p:spPr>
            <a:xfrm rot="16200000" flipH="1">
              <a:off x="6429388" y="4643446"/>
              <a:ext cx="785818" cy="500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3286116" y="3571876"/>
            <a:ext cx="858050" cy="593864"/>
            <a:chOff x="5714214" y="2501100"/>
            <a:chExt cx="858050" cy="593864"/>
          </a:xfrm>
        </p:grpSpPr>
        <p:cxnSp>
          <p:nvCxnSpPr>
            <p:cNvPr id="26" name="25 Conector recto de flecha"/>
            <p:cNvCxnSpPr/>
            <p:nvPr/>
          </p:nvCxnSpPr>
          <p:spPr>
            <a:xfrm rot="5400000">
              <a:off x="5429256" y="2786058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5929322" y="2571744"/>
              <a:ext cx="64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>
                  <a:solidFill>
                    <a:srgbClr val="FF0000"/>
                  </a:solidFill>
                </a:rPr>
                <a:t>g</a:t>
              </a:r>
              <a:endParaRPr lang="es-AR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6000760" y="2714620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30 Conector recto de flecha"/>
          <p:cNvCxnSpPr/>
          <p:nvPr/>
        </p:nvCxnSpPr>
        <p:spPr>
          <a:xfrm rot="5400000" flipH="1" flipV="1">
            <a:off x="964381" y="3964785"/>
            <a:ext cx="78581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rot="5400000" flipH="1" flipV="1">
            <a:off x="2106595" y="3107529"/>
            <a:ext cx="643736" cy="7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rot="5400000">
            <a:off x="5287174" y="3856834"/>
            <a:ext cx="57150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rot="5400000">
            <a:off x="6215868" y="4928404"/>
            <a:ext cx="71438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48 Grupo"/>
          <p:cNvGrpSpPr/>
          <p:nvPr/>
        </p:nvGrpSpPr>
        <p:grpSpPr>
          <a:xfrm>
            <a:off x="857224" y="3214686"/>
            <a:ext cx="785818" cy="461665"/>
            <a:chOff x="857224" y="3214686"/>
            <a:chExt cx="785818" cy="461665"/>
          </a:xfrm>
        </p:grpSpPr>
        <p:sp>
          <p:nvSpPr>
            <p:cNvPr id="46" name="45 CuadroTexto"/>
            <p:cNvSpPr txBox="1"/>
            <p:nvPr/>
          </p:nvSpPr>
          <p:spPr>
            <a:xfrm>
              <a:off x="857224" y="3214686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</a:t>
              </a:r>
              <a:r>
                <a:rPr lang="es-ES" dirty="0"/>
                <a:t>oy</a:t>
              </a:r>
              <a:endParaRPr lang="es-AR" dirty="0"/>
            </a:p>
          </p:txBody>
        </p:sp>
        <p:cxnSp>
          <p:nvCxnSpPr>
            <p:cNvPr id="48" name="47 Conector recto de flecha"/>
            <p:cNvCxnSpPr/>
            <p:nvPr/>
          </p:nvCxnSpPr>
          <p:spPr>
            <a:xfrm>
              <a:off x="928662" y="3286124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286124"/>
            <a:ext cx="357189" cy="357189"/>
          </a:xfrm>
          <a:prstGeom prst="rect">
            <a:avLst/>
          </a:prstGeom>
          <a:noFill/>
        </p:spPr>
      </p:pic>
      <p:pic>
        <p:nvPicPr>
          <p:cNvPr id="51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571744"/>
            <a:ext cx="357189" cy="357189"/>
          </a:xfrm>
          <a:prstGeom prst="rect">
            <a:avLst/>
          </a:prstGeom>
          <a:noFill/>
        </p:spPr>
      </p:pic>
      <p:grpSp>
        <p:nvGrpSpPr>
          <p:cNvPr id="52" name="51 Grupo"/>
          <p:cNvGrpSpPr/>
          <p:nvPr/>
        </p:nvGrpSpPr>
        <p:grpSpPr>
          <a:xfrm>
            <a:off x="1928794" y="2357430"/>
            <a:ext cx="785818" cy="461665"/>
            <a:chOff x="857224" y="3214686"/>
            <a:chExt cx="785818" cy="461665"/>
          </a:xfrm>
        </p:grpSpPr>
        <p:sp>
          <p:nvSpPr>
            <p:cNvPr id="53" name="52 CuadroTexto"/>
            <p:cNvSpPr txBox="1"/>
            <p:nvPr/>
          </p:nvSpPr>
          <p:spPr>
            <a:xfrm>
              <a:off x="857224" y="3214686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V1</a:t>
              </a:r>
              <a:r>
                <a:rPr lang="es-ES" dirty="0"/>
                <a:t>y</a:t>
              </a:r>
              <a:endParaRPr lang="es-AR" dirty="0"/>
            </a:p>
          </p:txBody>
        </p:sp>
        <p:cxnSp>
          <p:nvCxnSpPr>
            <p:cNvPr id="54" name="53 Conector recto de flecha"/>
            <p:cNvCxnSpPr/>
            <p:nvPr/>
          </p:nvCxnSpPr>
          <p:spPr>
            <a:xfrm>
              <a:off x="928662" y="3286124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54 Grupo"/>
          <p:cNvGrpSpPr/>
          <p:nvPr/>
        </p:nvGrpSpPr>
        <p:grpSpPr>
          <a:xfrm>
            <a:off x="3714744" y="2143116"/>
            <a:ext cx="1214446" cy="738664"/>
            <a:chOff x="857224" y="3214686"/>
            <a:chExt cx="785818" cy="738664"/>
          </a:xfrm>
        </p:grpSpPr>
        <p:sp>
          <p:nvSpPr>
            <p:cNvPr id="56" name="55 CuadroTexto"/>
            <p:cNvSpPr txBox="1"/>
            <p:nvPr/>
          </p:nvSpPr>
          <p:spPr>
            <a:xfrm>
              <a:off x="857224" y="3214686"/>
              <a:ext cx="7858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V2</a:t>
              </a:r>
              <a:r>
                <a:rPr lang="es-ES" dirty="0"/>
                <a:t>y=0</a:t>
              </a:r>
              <a:endParaRPr lang="es-AR" dirty="0"/>
            </a:p>
          </p:txBody>
        </p:sp>
        <p:cxnSp>
          <p:nvCxnSpPr>
            <p:cNvPr id="57" name="56 Conector recto de flecha"/>
            <p:cNvCxnSpPr/>
            <p:nvPr/>
          </p:nvCxnSpPr>
          <p:spPr>
            <a:xfrm>
              <a:off x="928662" y="3286124"/>
              <a:ext cx="20591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357562"/>
            <a:ext cx="357189" cy="357189"/>
          </a:xfrm>
          <a:prstGeom prst="rect">
            <a:avLst/>
          </a:prstGeom>
          <a:noFill/>
        </p:spPr>
      </p:pic>
      <p:pic>
        <p:nvPicPr>
          <p:cNvPr id="60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4286256"/>
            <a:ext cx="357189" cy="357189"/>
          </a:xfrm>
          <a:prstGeom prst="rect">
            <a:avLst/>
          </a:prstGeom>
          <a:noFill/>
        </p:spPr>
      </p:pic>
      <p:grpSp>
        <p:nvGrpSpPr>
          <p:cNvPr id="61" name="60 Grupo"/>
          <p:cNvGrpSpPr/>
          <p:nvPr/>
        </p:nvGrpSpPr>
        <p:grpSpPr>
          <a:xfrm>
            <a:off x="4929190" y="3786190"/>
            <a:ext cx="1214446" cy="461665"/>
            <a:chOff x="857224" y="3214686"/>
            <a:chExt cx="785818" cy="461665"/>
          </a:xfrm>
        </p:grpSpPr>
        <p:sp>
          <p:nvSpPr>
            <p:cNvPr id="62" name="61 CuadroTexto"/>
            <p:cNvSpPr txBox="1"/>
            <p:nvPr/>
          </p:nvSpPr>
          <p:spPr>
            <a:xfrm>
              <a:off x="857224" y="3214686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V3</a:t>
              </a:r>
              <a:r>
                <a:rPr lang="es-ES" dirty="0"/>
                <a:t>y</a:t>
              </a:r>
              <a:endParaRPr lang="es-AR" dirty="0"/>
            </a:p>
          </p:txBody>
        </p:sp>
        <p:cxnSp>
          <p:nvCxnSpPr>
            <p:cNvPr id="63" name="62 Conector recto de flecha"/>
            <p:cNvCxnSpPr/>
            <p:nvPr/>
          </p:nvCxnSpPr>
          <p:spPr>
            <a:xfrm>
              <a:off x="928662" y="3286124"/>
              <a:ext cx="20591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63 Grupo"/>
          <p:cNvGrpSpPr/>
          <p:nvPr/>
        </p:nvGrpSpPr>
        <p:grpSpPr>
          <a:xfrm>
            <a:off x="5929322" y="5000636"/>
            <a:ext cx="1214446" cy="461665"/>
            <a:chOff x="857224" y="3214686"/>
            <a:chExt cx="785818" cy="461665"/>
          </a:xfrm>
        </p:grpSpPr>
        <p:sp>
          <p:nvSpPr>
            <p:cNvPr id="65" name="64 CuadroTexto"/>
            <p:cNvSpPr txBox="1"/>
            <p:nvPr/>
          </p:nvSpPr>
          <p:spPr>
            <a:xfrm>
              <a:off x="857224" y="3214686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V4</a:t>
              </a:r>
              <a:r>
                <a:rPr lang="es-ES" dirty="0"/>
                <a:t>y</a:t>
              </a:r>
              <a:endParaRPr lang="es-AR" dirty="0"/>
            </a:p>
          </p:txBody>
        </p:sp>
        <p:cxnSp>
          <p:nvCxnSpPr>
            <p:cNvPr id="66" name="65 Conector recto de flecha"/>
            <p:cNvCxnSpPr/>
            <p:nvPr/>
          </p:nvCxnSpPr>
          <p:spPr>
            <a:xfrm>
              <a:off x="928662" y="3286124"/>
              <a:ext cx="20591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66 Grupo"/>
          <p:cNvGrpSpPr/>
          <p:nvPr/>
        </p:nvGrpSpPr>
        <p:grpSpPr>
          <a:xfrm>
            <a:off x="2571736" y="5072074"/>
            <a:ext cx="2928958" cy="369332"/>
            <a:chOff x="3214678" y="5072074"/>
            <a:chExt cx="2643206" cy="369332"/>
          </a:xfrm>
        </p:grpSpPr>
        <p:sp>
          <p:nvSpPr>
            <p:cNvPr id="68" name="67 CuadroTexto"/>
            <p:cNvSpPr txBox="1"/>
            <p:nvPr/>
          </p:nvSpPr>
          <p:spPr>
            <a:xfrm>
              <a:off x="3214678" y="5072074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i="1" dirty="0" err="1"/>
                <a:t>Vy</a:t>
              </a:r>
              <a:r>
                <a:rPr lang="es-ES" b="1" i="1" dirty="0"/>
                <a:t>   cambia afectado por g</a:t>
              </a:r>
              <a:endParaRPr lang="es-AR" b="1" i="1" dirty="0"/>
            </a:p>
          </p:txBody>
        </p:sp>
        <p:cxnSp>
          <p:nvCxnSpPr>
            <p:cNvPr id="69" name="68 Conector recto de flecha"/>
            <p:cNvCxnSpPr/>
            <p:nvPr/>
          </p:nvCxnSpPr>
          <p:spPr>
            <a:xfrm>
              <a:off x="3286116" y="5072074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69 Conector recto de flecha"/>
          <p:cNvCxnSpPr/>
          <p:nvPr/>
        </p:nvCxnSpPr>
        <p:spPr>
          <a:xfrm>
            <a:off x="5072066" y="5143512"/>
            <a:ext cx="2452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572132" y="1512840"/>
                <a:ext cx="2780055" cy="844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s-MX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32" y="1512840"/>
                <a:ext cx="2780055" cy="84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5929354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s-ES" b="1" i="1" dirty="0"/>
              <a:t>Cinemática                </a:t>
            </a:r>
            <a:r>
              <a:rPr lang="es-ES" sz="2000" b="1" i="1" dirty="0"/>
              <a:t>Tiro oblicuo</a:t>
            </a:r>
            <a:endParaRPr lang="es-AR" sz="2000" b="1" i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es-ES" i="1" dirty="0">
                <a:latin typeface="Comic Sans MS" pitchFamily="66" charset="0"/>
              </a:rPr>
              <a:t>Vector velocidad</a:t>
            </a:r>
            <a:endParaRPr lang="es-AR" i="1" dirty="0">
              <a:latin typeface="Comic Sans MS" pitchFamily="66" charset="0"/>
            </a:endParaRPr>
          </a:p>
        </p:txBody>
      </p:sp>
      <p:pic>
        <p:nvPicPr>
          <p:cNvPr id="7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14818"/>
            <a:ext cx="357189" cy="357189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/>
          <p:nvPr/>
        </p:nvCxnSpPr>
        <p:spPr>
          <a:xfrm rot="5400000" flipH="1" flipV="1">
            <a:off x="1357290" y="3643314"/>
            <a:ext cx="785818" cy="642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18 Grupo"/>
          <p:cNvGrpSpPr/>
          <p:nvPr/>
        </p:nvGrpSpPr>
        <p:grpSpPr>
          <a:xfrm>
            <a:off x="2214546" y="2714620"/>
            <a:ext cx="1000132" cy="928693"/>
            <a:chOff x="2000232" y="2857496"/>
            <a:chExt cx="1000132" cy="928693"/>
          </a:xfrm>
        </p:grpSpPr>
        <p:pic>
          <p:nvPicPr>
            <p:cNvPr id="12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32" y="3429000"/>
              <a:ext cx="357189" cy="357189"/>
            </a:xfrm>
            <a:prstGeom prst="rect">
              <a:avLst/>
            </a:prstGeom>
            <a:noFill/>
          </p:spPr>
        </p:pic>
        <p:cxnSp>
          <p:nvCxnSpPr>
            <p:cNvPr id="17" name="16 Conector recto de flecha"/>
            <p:cNvCxnSpPr/>
            <p:nvPr/>
          </p:nvCxnSpPr>
          <p:spPr>
            <a:xfrm flipV="1">
              <a:off x="2214546" y="2857496"/>
              <a:ext cx="785818" cy="714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21 Grupo"/>
          <p:cNvGrpSpPr/>
          <p:nvPr/>
        </p:nvGrpSpPr>
        <p:grpSpPr>
          <a:xfrm>
            <a:off x="3786182" y="2571744"/>
            <a:ext cx="1071570" cy="357189"/>
            <a:chOff x="3786182" y="2571744"/>
            <a:chExt cx="1428760" cy="357189"/>
          </a:xfrm>
        </p:grpSpPr>
        <p:pic>
          <p:nvPicPr>
            <p:cNvPr id="11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2571744"/>
              <a:ext cx="357189" cy="357189"/>
            </a:xfrm>
            <a:prstGeom prst="rect">
              <a:avLst/>
            </a:prstGeom>
            <a:noFill/>
          </p:spPr>
        </p:pic>
        <p:cxnSp>
          <p:nvCxnSpPr>
            <p:cNvPr id="20" name="19 Conector recto de flecha"/>
            <p:cNvCxnSpPr/>
            <p:nvPr/>
          </p:nvCxnSpPr>
          <p:spPr>
            <a:xfrm>
              <a:off x="4000496" y="2786058"/>
              <a:ext cx="121444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25 Grupo"/>
          <p:cNvGrpSpPr/>
          <p:nvPr/>
        </p:nvGrpSpPr>
        <p:grpSpPr>
          <a:xfrm>
            <a:off x="5357818" y="3357562"/>
            <a:ext cx="1071570" cy="714380"/>
            <a:chOff x="5357818" y="3357562"/>
            <a:chExt cx="1143008" cy="785818"/>
          </a:xfrm>
        </p:grpSpPr>
        <p:pic>
          <p:nvPicPr>
            <p:cNvPr id="13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818" y="3357562"/>
              <a:ext cx="357189" cy="357189"/>
            </a:xfrm>
            <a:prstGeom prst="rect">
              <a:avLst/>
            </a:prstGeom>
            <a:noFill/>
          </p:spPr>
        </p:pic>
        <p:cxnSp>
          <p:nvCxnSpPr>
            <p:cNvPr id="23" name="22 Conector recto de flecha"/>
            <p:cNvCxnSpPr/>
            <p:nvPr/>
          </p:nvCxnSpPr>
          <p:spPr>
            <a:xfrm>
              <a:off x="5643570" y="3571876"/>
              <a:ext cx="857256" cy="571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28 Grupo"/>
          <p:cNvGrpSpPr/>
          <p:nvPr/>
        </p:nvGrpSpPr>
        <p:grpSpPr>
          <a:xfrm>
            <a:off x="6357950" y="4286256"/>
            <a:ext cx="714380" cy="1000132"/>
            <a:chOff x="6357950" y="4286256"/>
            <a:chExt cx="714380" cy="1000132"/>
          </a:xfrm>
        </p:grpSpPr>
        <p:pic>
          <p:nvPicPr>
            <p:cNvPr id="14" name="Picture 2" descr="C:\Archivos de programa\Microsoft Office\MEDIA\OFFICE12\Bullets\BD21533_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4286256"/>
              <a:ext cx="328618" cy="357189"/>
            </a:xfrm>
            <a:prstGeom prst="rect">
              <a:avLst/>
            </a:prstGeom>
            <a:noFill/>
          </p:spPr>
        </p:pic>
        <p:cxnSp>
          <p:nvCxnSpPr>
            <p:cNvPr id="27" name="26 Conector recto de flecha"/>
            <p:cNvCxnSpPr/>
            <p:nvPr/>
          </p:nvCxnSpPr>
          <p:spPr>
            <a:xfrm rot="16200000" flipH="1">
              <a:off x="6429388" y="4643446"/>
              <a:ext cx="785818" cy="500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24 Grupo"/>
          <p:cNvGrpSpPr/>
          <p:nvPr/>
        </p:nvGrpSpPr>
        <p:grpSpPr>
          <a:xfrm>
            <a:off x="5143504" y="1714488"/>
            <a:ext cx="858050" cy="593864"/>
            <a:chOff x="5714214" y="2501100"/>
            <a:chExt cx="858050" cy="593864"/>
          </a:xfrm>
        </p:grpSpPr>
        <p:cxnSp>
          <p:nvCxnSpPr>
            <p:cNvPr id="26" name="25 Conector recto de flecha"/>
            <p:cNvCxnSpPr/>
            <p:nvPr/>
          </p:nvCxnSpPr>
          <p:spPr>
            <a:xfrm rot="5400000">
              <a:off x="5429256" y="2786058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5929322" y="2571744"/>
              <a:ext cx="64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>
                  <a:solidFill>
                    <a:srgbClr val="FF0000"/>
                  </a:solidFill>
                </a:rPr>
                <a:t>g</a:t>
              </a:r>
              <a:endParaRPr lang="es-AR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6000760" y="2714620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30 Conector recto de flecha"/>
          <p:cNvCxnSpPr/>
          <p:nvPr/>
        </p:nvCxnSpPr>
        <p:spPr>
          <a:xfrm flipV="1">
            <a:off x="1428728" y="4429132"/>
            <a:ext cx="715174" cy="7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48 Grupo"/>
          <p:cNvGrpSpPr/>
          <p:nvPr/>
        </p:nvGrpSpPr>
        <p:grpSpPr>
          <a:xfrm>
            <a:off x="1785918" y="4572008"/>
            <a:ext cx="785818" cy="461665"/>
            <a:chOff x="857224" y="3214686"/>
            <a:chExt cx="785818" cy="461665"/>
          </a:xfrm>
        </p:grpSpPr>
        <p:sp>
          <p:nvSpPr>
            <p:cNvPr id="46" name="45 CuadroTexto"/>
            <p:cNvSpPr txBox="1"/>
            <p:nvPr/>
          </p:nvSpPr>
          <p:spPr>
            <a:xfrm>
              <a:off x="857224" y="3214686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</a:t>
              </a:r>
              <a:r>
                <a:rPr lang="es-ES" dirty="0"/>
                <a:t>ox</a:t>
              </a:r>
              <a:endParaRPr lang="es-AR" dirty="0"/>
            </a:p>
          </p:txBody>
        </p:sp>
        <p:cxnSp>
          <p:nvCxnSpPr>
            <p:cNvPr id="48" name="47 Conector recto de flecha"/>
            <p:cNvCxnSpPr/>
            <p:nvPr/>
          </p:nvCxnSpPr>
          <p:spPr>
            <a:xfrm>
              <a:off x="928662" y="3286124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286124"/>
            <a:ext cx="357189" cy="357189"/>
          </a:xfrm>
          <a:prstGeom prst="rect">
            <a:avLst/>
          </a:prstGeom>
          <a:noFill/>
        </p:spPr>
      </p:pic>
      <p:pic>
        <p:nvPicPr>
          <p:cNvPr id="51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571744"/>
            <a:ext cx="357189" cy="357189"/>
          </a:xfrm>
          <a:prstGeom prst="rect">
            <a:avLst/>
          </a:prstGeom>
          <a:noFill/>
        </p:spPr>
      </p:pic>
      <p:grpSp>
        <p:nvGrpSpPr>
          <p:cNvPr id="16" name="51 Grupo"/>
          <p:cNvGrpSpPr/>
          <p:nvPr/>
        </p:nvGrpSpPr>
        <p:grpSpPr>
          <a:xfrm>
            <a:off x="3143240" y="3143248"/>
            <a:ext cx="785818" cy="461665"/>
            <a:chOff x="857224" y="3214686"/>
            <a:chExt cx="785818" cy="461665"/>
          </a:xfrm>
        </p:grpSpPr>
        <p:sp>
          <p:nvSpPr>
            <p:cNvPr id="53" name="52 CuadroTexto"/>
            <p:cNvSpPr txBox="1"/>
            <p:nvPr/>
          </p:nvSpPr>
          <p:spPr>
            <a:xfrm>
              <a:off x="857224" y="3214686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V1x</a:t>
              </a:r>
              <a:endParaRPr lang="es-AR" dirty="0"/>
            </a:p>
          </p:txBody>
        </p:sp>
        <p:cxnSp>
          <p:nvCxnSpPr>
            <p:cNvPr id="54" name="53 Conector recto de flecha"/>
            <p:cNvCxnSpPr/>
            <p:nvPr/>
          </p:nvCxnSpPr>
          <p:spPr>
            <a:xfrm>
              <a:off x="928662" y="3286124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54 Grupo"/>
          <p:cNvGrpSpPr/>
          <p:nvPr/>
        </p:nvGrpSpPr>
        <p:grpSpPr>
          <a:xfrm>
            <a:off x="3714744" y="2143116"/>
            <a:ext cx="1214446" cy="461665"/>
            <a:chOff x="857224" y="3214686"/>
            <a:chExt cx="785818" cy="461665"/>
          </a:xfrm>
        </p:grpSpPr>
        <p:sp>
          <p:nvSpPr>
            <p:cNvPr id="56" name="55 CuadroTexto"/>
            <p:cNvSpPr txBox="1"/>
            <p:nvPr/>
          </p:nvSpPr>
          <p:spPr>
            <a:xfrm>
              <a:off x="857224" y="3214686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V2x</a:t>
              </a:r>
              <a:endParaRPr lang="es-AR" dirty="0"/>
            </a:p>
          </p:txBody>
        </p:sp>
        <p:cxnSp>
          <p:nvCxnSpPr>
            <p:cNvPr id="57" name="56 Conector recto de flecha"/>
            <p:cNvCxnSpPr/>
            <p:nvPr/>
          </p:nvCxnSpPr>
          <p:spPr>
            <a:xfrm>
              <a:off x="928662" y="3286124"/>
              <a:ext cx="20591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357562"/>
            <a:ext cx="357189" cy="357189"/>
          </a:xfrm>
          <a:prstGeom prst="rect">
            <a:avLst/>
          </a:prstGeom>
          <a:noFill/>
        </p:spPr>
      </p:pic>
      <p:pic>
        <p:nvPicPr>
          <p:cNvPr id="60" name="Picture 2" descr="C:\Archivos de programa\Microsoft Office\MEDIA\OFFICE12\Bullets\BD2153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4286256"/>
            <a:ext cx="357189" cy="357189"/>
          </a:xfrm>
          <a:prstGeom prst="rect">
            <a:avLst/>
          </a:prstGeom>
          <a:noFill/>
        </p:spPr>
      </p:pic>
      <p:grpSp>
        <p:nvGrpSpPr>
          <p:cNvPr id="19" name="60 Grupo"/>
          <p:cNvGrpSpPr/>
          <p:nvPr/>
        </p:nvGrpSpPr>
        <p:grpSpPr>
          <a:xfrm>
            <a:off x="6000760" y="3071810"/>
            <a:ext cx="785818" cy="461665"/>
            <a:chOff x="857224" y="3214686"/>
            <a:chExt cx="785818" cy="461665"/>
          </a:xfrm>
        </p:grpSpPr>
        <p:sp>
          <p:nvSpPr>
            <p:cNvPr id="62" name="61 CuadroTexto"/>
            <p:cNvSpPr txBox="1"/>
            <p:nvPr/>
          </p:nvSpPr>
          <p:spPr>
            <a:xfrm>
              <a:off x="857224" y="3214686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V3x</a:t>
              </a:r>
              <a:endParaRPr lang="es-AR" dirty="0"/>
            </a:p>
          </p:txBody>
        </p:sp>
        <p:cxnSp>
          <p:nvCxnSpPr>
            <p:cNvPr id="63" name="62 Conector recto de flecha"/>
            <p:cNvCxnSpPr/>
            <p:nvPr/>
          </p:nvCxnSpPr>
          <p:spPr>
            <a:xfrm>
              <a:off x="928662" y="3286124"/>
              <a:ext cx="20591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63 Grupo"/>
          <p:cNvGrpSpPr/>
          <p:nvPr/>
        </p:nvGrpSpPr>
        <p:grpSpPr>
          <a:xfrm>
            <a:off x="6786578" y="4143380"/>
            <a:ext cx="1214446" cy="461665"/>
            <a:chOff x="857224" y="3214686"/>
            <a:chExt cx="785818" cy="461665"/>
          </a:xfrm>
        </p:grpSpPr>
        <p:sp>
          <p:nvSpPr>
            <p:cNvPr id="65" name="64 CuadroTexto"/>
            <p:cNvSpPr txBox="1"/>
            <p:nvPr/>
          </p:nvSpPr>
          <p:spPr>
            <a:xfrm>
              <a:off x="857224" y="3214686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V4x</a:t>
              </a:r>
              <a:endParaRPr lang="es-AR" dirty="0"/>
            </a:p>
          </p:txBody>
        </p:sp>
        <p:cxnSp>
          <p:nvCxnSpPr>
            <p:cNvPr id="66" name="65 Conector recto de flecha"/>
            <p:cNvCxnSpPr/>
            <p:nvPr/>
          </p:nvCxnSpPr>
          <p:spPr>
            <a:xfrm>
              <a:off x="928662" y="3286124"/>
              <a:ext cx="20591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51 Conector recto de flecha"/>
          <p:cNvCxnSpPr/>
          <p:nvPr/>
        </p:nvCxnSpPr>
        <p:spPr>
          <a:xfrm flipV="1">
            <a:off x="2500298" y="3429000"/>
            <a:ext cx="715174" cy="7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V="1">
            <a:off x="5714214" y="3500438"/>
            <a:ext cx="715174" cy="7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6572264" y="4500570"/>
            <a:ext cx="715174" cy="7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 flipV="1">
            <a:off x="4071934" y="2786058"/>
            <a:ext cx="715174" cy="7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68 Grupo"/>
          <p:cNvGrpSpPr/>
          <p:nvPr/>
        </p:nvGrpSpPr>
        <p:grpSpPr>
          <a:xfrm>
            <a:off x="3071802" y="5000636"/>
            <a:ext cx="2643206" cy="369332"/>
            <a:chOff x="3214678" y="5072074"/>
            <a:chExt cx="2643206" cy="369332"/>
          </a:xfrm>
        </p:grpSpPr>
        <p:sp>
          <p:nvSpPr>
            <p:cNvPr id="64" name="63 CuadroTexto"/>
            <p:cNvSpPr txBox="1"/>
            <p:nvPr/>
          </p:nvSpPr>
          <p:spPr>
            <a:xfrm>
              <a:off x="3214678" y="5072074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/>
                <a:t>Vx</a:t>
              </a:r>
              <a:r>
                <a:rPr lang="es-ES" b="1" dirty="0"/>
                <a:t>   es constante</a:t>
              </a:r>
              <a:endParaRPr lang="es-AR" b="1" dirty="0"/>
            </a:p>
          </p:txBody>
        </p:sp>
        <p:cxnSp>
          <p:nvCxnSpPr>
            <p:cNvPr id="68" name="67 Conector recto de flecha"/>
            <p:cNvCxnSpPr/>
            <p:nvPr/>
          </p:nvCxnSpPr>
          <p:spPr>
            <a:xfrm>
              <a:off x="3286116" y="5072074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A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5883878" y="1400482"/>
                <a:ext cx="20004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878" y="1400482"/>
                <a:ext cx="2000490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5800" y="2130425"/>
            <a:ext cx="7772400" cy="2227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800" b="1" i="1" u="none" strike="noStrike" kern="120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Fin</a:t>
            </a:r>
            <a:endParaRPr kumimoji="0" lang="es-AR" sz="8800" b="1" i="1" u="none" strike="noStrike" kern="120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8733E4-6ED6-4F4E-AF88-57055B3E87A4}"/>
</file>

<file path=customXml/itemProps2.xml><?xml version="1.0" encoding="utf-8"?>
<ds:datastoreItem xmlns:ds="http://schemas.openxmlformats.org/officeDocument/2006/customXml" ds:itemID="{7609BADB-E13C-4F4F-8466-AA41F5EDEC04}"/>
</file>

<file path=customXml/itemProps3.xml><?xml version="1.0" encoding="utf-8"?>
<ds:datastoreItem xmlns:ds="http://schemas.openxmlformats.org/officeDocument/2006/customXml" ds:itemID="{F8D2581E-15A1-4F5C-AA13-3F85096E7A1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Presentación en pantalla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Comic Sans MS</vt:lpstr>
      <vt:lpstr>Symbol</vt:lpstr>
      <vt:lpstr>Tema de Office</vt:lpstr>
      <vt:lpstr>Cinemática Bidimensional Tiro oblicuo</vt:lpstr>
      <vt:lpstr>Cinemática                Tiro oblicuo</vt:lpstr>
      <vt:lpstr>Cinemática                Tiro oblicuo</vt:lpstr>
      <vt:lpstr>Cinemática                Tiro oblicuo</vt:lpstr>
      <vt:lpstr>Cinemática                Tiro oblicuo</vt:lpstr>
      <vt:lpstr>Cinemática                Tiro oblicuo</vt:lpstr>
      <vt:lpstr>Cinemática                Tiro oblicuo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Cinemática</dc:title>
  <dc:creator>SUSANA</dc:creator>
  <cp:lastModifiedBy>Mastrangelo Susana</cp:lastModifiedBy>
  <cp:revision>132</cp:revision>
  <dcterms:modified xsi:type="dcterms:W3CDTF">2020-03-15T13:30:13Z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