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125254-74A4-4C9B-B7A1-22FFE57E8EB0}">
  <a:tblStyle styleId="{BF125254-74A4-4C9B-B7A1-22FFE57E8E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8" Type="http://schemas.openxmlformats.org/officeDocument/2006/relationships/slide" Target="slides/slide1.xml"/><Relationship Id="rId21" Type="http://schemas.openxmlformats.org/officeDocument/2006/relationships/font" Target="fonts/ProximaNova-italic.fntdata"/><Relationship Id="rId3" Type="http://schemas.openxmlformats.org/officeDocument/2006/relationships/presProps" Target="presProp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0" Type="http://schemas.openxmlformats.org/officeDocument/2006/relationships/font" Target="fonts/ProximaNova-bold.fntdata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1" Type="http://schemas.openxmlformats.org/officeDocument/2006/relationships/theme" Target="theme/theme2.xml"/><Relationship Id="rId6" Type="http://schemas.openxmlformats.org/officeDocument/2006/relationships/slideMaster" Target="slideMasters/slideMaster2.xml"/><Relationship Id="rId24" Type="http://schemas.openxmlformats.org/officeDocument/2006/relationships/customXml" Target="../customXml/item2.xml"/><Relationship Id="rId15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3.xml"/><Relationship Id="rId19" Type="http://schemas.openxmlformats.org/officeDocument/2006/relationships/font" Target="fonts/ProximaNova-regular.fntdata"/><Relationship Id="rId22" Type="http://schemas.openxmlformats.org/officeDocument/2006/relationships/font" Target="fonts/ProximaNova-boldItalic.fntdata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1a39bad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1a39bad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1b4d2c6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1b4d2c6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19d607d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19d607d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19d607d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19d607d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19d607d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19d607d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1a39bad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1a39bad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1a39bad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1a39bad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be blanca frente a un cielo estrellado azul oscuro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38950" y="11302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INFORMÁTICA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PRIMERA CLASE - </a:t>
            </a:r>
            <a:r>
              <a:rPr lang="es-419" sz="3000"/>
              <a:t>PRESENTACIÓN</a:t>
            </a:r>
            <a:r>
              <a:rPr lang="es-419" sz="3000"/>
              <a:t> DE LA </a:t>
            </a:r>
            <a:r>
              <a:rPr lang="es-419" sz="3000"/>
              <a:t>CÁTEDRA</a:t>
            </a:r>
            <a:endParaRPr sz="3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Profesor: Carlos D. Mazza</a:t>
            </a:r>
            <a:endParaRPr/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3996598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camazza@uade.edu.ar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5" y="42595"/>
            <a:ext cx="1262600" cy="12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/>
              <a:t>ESTRUCTURAS DE CONTROL SELECTIVAS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4590500" y="923875"/>
            <a:ext cx="4557300" cy="2932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</a:rPr>
              <a:t>#selectiva anidada</a:t>
            </a:r>
            <a:endParaRPr sz="16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6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cero..."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POSITIVO..."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NEGATIVO"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4590500" y="3909050"/>
            <a:ext cx="4557300" cy="9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latin typeface="Proxima Nova"/>
                <a:ea typeface="Proxima Nova"/>
                <a:cs typeface="Proxima Nova"/>
                <a:sym typeface="Proxima Nova"/>
              </a:rPr>
              <a:t>El </a:t>
            </a:r>
            <a:r>
              <a:rPr b="1" lang="es-419" sz="2200">
                <a:latin typeface="Proxima Nova"/>
                <a:ea typeface="Proxima Nova"/>
                <a:cs typeface="Proxima Nova"/>
                <a:sym typeface="Proxima Nova"/>
              </a:rPr>
              <a:t>número</a:t>
            </a:r>
            <a:r>
              <a:rPr b="1" lang="es-419" sz="2200">
                <a:latin typeface="Proxima Nova"/>
                <a:ea typeface="Proxima Nova"/>
                <a:cs typeface="Proxima Nova"/>
                <a:sym typeface="Proxima Nova"/>
              </a:rPr>
              <a:t> es cero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-10800" y="896575"/>
            <a:ext cx="45867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-10800" y="925200"/>
            <a:ext cx="4586700" cy="2932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</a:rPr>
              <a:t>#selectiva doble</a:t>
            </a:r>
            <a:endParaRPr sz="16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6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cero..."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POSITIVO..."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NEGATIVO"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-10200" y="3909050"/>
            <a:ext cx="4586700" cy="9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latin typeface="Proxima Nova"/>
                <a:ea typeface="Proxima Nova"/>
                <a:cs typeface="Proxima Nova"/>
                <a:sym typeface="Proxima Nova"/>
              </a:rPr>
              <a:t>El número es NEGATIVO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/>
              <a:t>ESTRUCTURAS DE CONTROL SELECTIVAS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08600" y="923875"/>
            <a:ext cx="8839200" cy="3764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chemeClr val="lt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ESTRUCTURA SELECTIVA MULTIPLE</a:t>
            </a:r>
            <a:endParaRPr sz="1450">
              <a:solidFill>
                <a:schemeClr val="lt2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opcion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"Elija una opcion: 1-lunes /2-sabado /3-domingo: "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opcion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13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-419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"Jornada Completa..."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13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-419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"Media Jornada..."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13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-419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 laborable...Descansa!"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13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_: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-419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"Opción Incorrecta"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419" sz="13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s-419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"Por favor digite un número: "</a:t>
            </a:r>
            <a:r>
              <a:rPr lang="es-419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5635675" y="1893025"/>
            <a:ext cx="3507900" cy="28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Elija una </a:t>
            </a: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opcion</a:t>
            </a: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: 1-lunes /2-sabado /3-domingo:  </a:t>
            </a:r>
            <a:r>
              <a:rPr b="1" lang="es-419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No laborable...Descansa!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—------------------------------------------------------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Elija una opción: 1-lunes /2-sabado /3-domingo:  </a:t>
            </a:r>
            <a:r>
              <a:rPr b="1" lang="es-419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Opción Incorrecta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—------------------------------------------------------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Elija una opción: 1-lunes /2-sabado /3-domingo:  </a:t>
            </a:r>
            <a:r>
              <a:rPr b="1" lang="es-419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Por favor digite un número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¿Que es un programa?</a:t>
            </a:r>
            <a:endParaRPr sz="3600"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152400" y="1076925"/>
            <a:ext cx="88011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PROGRAMA DE COMPUTADORAS O SOFTWARE ES UNA COLECCIÓN DE </a:t>
            </a:r>
            <a:r>
              <a:rPr lang="es-419"/>
              <a:t>INSTRUCCIONES</a:t>
            </a:r>
            <a:r>
              <a:rPr lang="es-419"/>
              <a:t> </a:t>
            </a:r>
            <a:r>
              <a:rPr lang="es-419"/>
              <a:t>LÓGICAS</a:t>
            </a:r>
            <a:r>
              <a:rPr lang="es-419"/>
              <a:t> REGIDAS POR UN </a:t>
            </a:r>
            <a:r>
              <a:rPr b="1" lang="es-419" u="sng"/>
              <a:t>ALGORITMO</a:t>
            </a:r>
            <a:r>
              <a:rPr lang="es-419"/>
              <a:t>. SIRVE PARA REALIZAR UNA TAREA </a:t>
            </a:r>
            <a:r>
              <a:rPr lang="es-419"/>
              <a:t>ESPECÍFICA</a:t>
            </a:r>
            <a:r>
              <a:rPr lang="es-419"/>
              <a:t> DENTRO DE UN </a:t>
            </a:r>
            <a:r>
              <a:rPr lang="es-419"/>
              <a:t>ORDENADOR</a:t>
            </a:r>
            <a:r>
              <a:rPr lang="es-419"/>
              <a:t> O UN DISPOSITIVO </a:t>
            </a:r>
            <a:r>
              <a:rPr lang="es-419"/>
              <a:t>INFORMÁTICO</a:t>
            </a:r>
            <a:r>
              <a:rPr lang="es-419"/>
              <a:t>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LOS PROGRAMAS DE COMPUTADORAS SE ESCRIBEN EN UN LENGUAJE DE </a:t>
            </a:r>
            <a:r>
              <a:rPr lang="es-419"/>
              <a:t>PROGRAMACIÓN</a:t>
            </a:r>
            <a:r>
              <a:rPr lang="es-419"/>
              <a:t> EJ: PYTHON, C, PHP, JAVA ENTRE OTROS LOS LENGUAJES DE </a:t>
            </a:r>
            <a:r>
              <a:rPr lang="es-419"/>
              <a:t>PROGRAMACIÓN</a:t>
            </a:r>
            <a:r>
              <a:rPr lang="es-419"/>
              <a:t> SE COMPILAN O INTERPRETAN A </a:t>
            </a:r>
            <a:r>
              <a:rPr lang="es-419"/>
              <a:t>TRAVÉS</a:t>
            </a:r>
            <a:r>
              <a:rPr lang="es-419"/>
              <a:t> DE UN ENTORNO DE DESARROLLO.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¿QUE ES UN ALGORITMO?</a:t>
            </a:r>
            <a:endParaRPr sz="3600"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52400" y="1076925"/>
            <a:ext cx="88011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ALGORITMO ES UN CONJUNTO DE INSTRUCCIONES O REGLAS QUE POR MEDIO DE UNA SERIE DE PASOS PERMITE LLEGAR A UN RESULTADO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s-419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ORDENADO</a:t>
            </a: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DEBE OBEDECER A UNA SECUENCIA CLARA Y PRECISA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FINITO</a:t>
            </a: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QUE EMPIECE Y TERMINE (FUNDAMENTAL)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CONCRETO</a:t>
            </a: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OFRECE UNA SOLUCIÓN A UN PROBLEMA PLANTEADO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DEFINIDO</a:t>
            </a: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MISMO ALGORITMO DEBERÁ DAR EL MISMO RESULTADO AL     RECIBIR COMO DATO LA MISMA ENTRADA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225225"/>
            <a:ext cx="85206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¿QUE ES UN ALGORITMO?</a:t>
            </a:r>
            <a:endParaRPr sz="3600"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152400" y="1076925"/>
            <a:ext cx="88011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ESTRUCTURA DE UN ALGORITMO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348" y="1879098"/>
            <a:ext cx="6093975" cy="27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225225"/>
            <a:ext cx="85206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¿QUE ES UN ALGORITMO?</a:t>
            </a:r>
            <a:endParaRPr sz="3600"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152400" y="1076925"/>
            <a:ext cx="88011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 sz="2300"/>
              <a:t>DESEAMOS CREAR UN ALGORITMO MUY SENCILLO QUE SOLICITE A UN USUARIO INGRESAR 2 NÚMEROS POR TECLADO Y MOSTRAR POR PANTALLA EL RESULTADO…</a:t>
            </a:r>
            <a:endParaRPr i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89050" y="981825"/>
            <a:ext cx="5730600" cy="40017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</a:rPr>
              <a:t>INICIO_ALGORITMO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</a:rPr>
              <a:t>ESCRIBIR “INGRESE PRIMER NUMERO:”;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highlight>
                  <a:srgbClr val="674EA7"/>
                </a:highlight>
              </a:rPr>
              <a:t>LEER NUMERO_1;</a:t>
            </a:r>
            <a:endParaRPr sz="1500">
              <a:solidFill>
                <a:schemeClr val="lt1"/>
              </a:solidFill>
              <a:highlight>
                <a:srgbClr val="674EA7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</a:rPr>
              <a:t>ESCRIBIR “INGRESE SEGUNDO NUMERO:”;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highlight>
                  <a:srgbClr val="674EA7"/>
                </a:highlight>
              </a:rPr>
              <a:t>LEER NUMERO_2;</a:t>
            </a:r>
            <a:endParaRPr sz="1500">
              <a:solidFill>
                <a:schemeClr val="lt1"/>
              </a:solidFill>
              <a:highlight>
                <a:srgbClr val="674EA7"/>
              </a:highlight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00FF00"/>
                </a:highlight>
              </a:rPr>
              <a:t>RESULTADO = NUMERO_1 + NUMERO_2;</a:t>
            </a:r>
            <a:endParaRPr sz="15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FF9900"/>
                </a:highlight>
              </a:rPr>
              <a:t>ESCRIBIR “EL RESULTADO DE LA SUMA ES: “,RESULTADO;</a:t>
            </a:r>
            <a:endParaRPr sz="1500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</a:rPr>
              <a:t>FIN_ALGORITMO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6392625" y="1368325"/>
            <a:ext cx="2292600" cy="588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ENTRADA</a:t>
            </a:r>
            <a:endParaRPr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6392625" y="2312675"/>
            <a:ext cx="2292600" cy="58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Proxima Nova"/>
                <a:ea typeface="Proxima Nova"/>
                <a:cs typeface="Proxima Nova"/>
                <a:sym typeface="Proxima Nova"/>
              </a:rPr>
              <a:t>PROCESO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392625" y="3323975"/>
            <a:ext cx="2292600" cy="588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Proxima Nova"/>
                <a:ea typeface="Proxima Nova"/>
                <a:cs typeface="Proxima Nova"/>
                <a:sym typeface="Proxima Nova"/>
              </a:rPr>
              <a:t>SALIDA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225225"/>
            <a:ext cx="85206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¿QUE ES UN ALGORITMO?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278050" y="73475"/>
            <a:ext cx="40452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PSEUDOCÓDIGO</a:t>
            </a:r>
            <a:endParaRPr sz="2700"/>
          </a:p>
        </p:txBody>
      </p:sp>
      <p:sp>
        <p:nvSpPr>
          <p:cNvPr id="149" name="Google Shape;149;p31"/>
          <p:cNvSpPr txBox="1"/>
          <p:nvPr/>
        </p:nvSpPr>
        <p:spPr>
          <a:xfrm>
            <a:off x="117575" y="710100"/>
            <a:ext cx="43059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1" lang="es-419" sz="15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NICIO_ALGORITMO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“INGRESE PRIMER NUMERO:”;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LEER NUMERO_1;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“INGRESE SEGUNDO NUMERO:”;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LEER NUMERO_2;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RESULTADO = NUMERO_1 + NUMERO_2;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“EL RESULTADO DE LA SUMA ES: “,RESULTADO;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5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FIN_ALGORITMO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31"/>
          <p:cNvSpPr txBox="1"/>
          <p:nvPr>
            <p:ph type="title"/>
          </p:nvPr>
        </p:nvSpPr>
        <p:spPr>
          <a:xfrm>
            <a:off x="4807050" y="16500"/>
            <a:ext cx="40452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lt1"/>
                </a:solidFill>
              </a:rPr>
              <a:t>PYTHON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4572000" y="481500"/>
            <a:ext cx="45720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"Ingrese el primer número: "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"Ingrese el segundo número: "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419" sz="18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resultado de la suma es: "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8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-419" sz="18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4590500" y="3656100"/>
            <a:ext cx="4572000" cy="15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Proxima Nova"/>
                <a:ea typeface="Proxima Nova"/>
                <a:cs typeface="Proxima Nova"/>
                <a:sym typeface="Proxima Nova"/>
              </a:rPr>
              <a:t>Ingrese el primer número: </a:t>
            </a:r>
            <a:r>
              <a:rPr b="1" lang="es-419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Ingrese el segundo número: </a:t>
            </a:r>
            <a:r>
              <a:rPr b="1" lang="es-419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 resultado de la suma es: </a:t>
            </a:r>
            <a:r>
              <a:rPr b="1" lang="es-419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/>
              <a:t>ESTRUCTURAS DE CONTROL SELECTIVAS</a:t>
            </a:r>
            <a:endParaRPr sz="3300"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917950"/>
            <a:ext cx="85206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SON INSTRUCCIONES O SENTENCIAS QUE PERMITEN CONTROLAR EL FLUJO DE LOS DATOS (</a:t>
            </a:r>
            <a:r>
              <a:rPr b="1" lang="es-419" sz="2100"/>
              <a:t>CONDICIONES</a:t>
            </a:r>
            <a:r>
              <a:rPr lang="es-419" sz="2100"/>
              <a:t>)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59" name="Google Shape;159;p32"/>
          <p:cNvGraphicFramePr/>
          <p:nvPr/>
        </p:nvGraphicFramePr>
        <p:xfrm>
          <a:off x="193950" y="214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{BF125254-74A4-4C9B-B7A1-22FFE57E8EB0}</a:tableStyleId>
              </a:tblPr>
              <a:tblGrid>
                <a:gridCol w="2189025"/>
                <a:gridCol w="2189025"/>
                <a:gridCol w="2189025"/>
                <a:gridCol w="21890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SIMPLE</a:t>
                      </a:r>
                      <a:endParaRPr b="1" sz="17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DOBLE</a:t>
                      </a:r>
                      <a:endParaRPr b="1" sz="16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ANIDADA</a:t>
                      </a:r>
                      <a:endParaRPr b="1" sz="16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MÚLTIPLE</a:t>
                      </a:r>
                      <a:endParaRPr b="1" sz="16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Si se cumple la condición ejecuta la o las instrucciones</a:t>
                      </a:r>
                      <a:endParaRPr sz="16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Si se cumple la condición ejecuta la o las instrucciones SINO se ejecutan otras instrucciones</a:t>
                      </a:r>
                      <a:endParaRPr sz="16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Se evalúa una condición dentro de otra condición. Pueden ser simples o dobles</a:t>
                      </a:r>
                      <a:endParaRPr sz="16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Permite que la estructura selectiva se ramifique por varias condiciones en el punto de evaluación</a:t>
                      </a:r>
                      <a:endParaRPr sz="16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896450"/>
            <a:ext cx="4097100" cy="3672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</a:rPr>
              <a:t>#selectiva simple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"Es mayor de edad"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3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/>
              <a:t>ESTRUCTURAS DE CONTROL SELECTIVAS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4408800" y="896575"/>
            <a:ext cx="45867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/>
          <p:nvPr/>
        </p:nvSpPr>
        <p:spPr>
          <a:xfrm>
            <a:off x="311700" y="3986800"/>
            <a:ext cx="409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latin typeface="Proxima Nova"/>
                <a:ea typeface="Proxima Nova"/>
                <a:cs typeface="Proxima Nova"/>
                <a:sym typeface="Proxima Nova"/>
              </a:rPr>
              <a:t>Es mayor de Edad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4485000" y="896400"/>
            <a:ext cx="4586700" cy="3090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</a:rPr>
              <a:t>#selectiva doble</a:t>
            </a:r>
            <a:endParaRPr sz="16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6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cero..."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POSITIVO..."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número es NEGATIVO"</a:t>
            </a: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9" name="Google Shape;169;p33"/>
          <p:cNvSpPr/>
          <p:nvPr/>
        </p:nvSpPr>
        <p:spPr>
          <a:xfrm>
            <a:off x="4485600" y="3986750"/>
            <a:ext cx="458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latin typeface="Proxima Nova"/>
                <a:ea typeface="Proxima Nova"/>
                <a:cs typeface="Proxima Nova"/>
                <a:sym typeface="Proxima Nova"/>
              </a:rPr>
              <a:t>El número es NEGATIVO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796ED2F2E33347810A370136006005" ma:contentTypeVersion="4" ma:contentTypeDescription="Create a new document." ma:contentTypeScope="" ma:versionID="4a8d3776344d29de27902e89703ad8fe">
  <xsd:schema xmlns:xsd="http://www.w3.org/2001/XMLSchema" xmlns:xs="http://www.w3.org/2001/XMLSchema" xmlns:p="http://schemas.microsoft.com/office/2006/metadata/properties" xmlns:ns2="d2020291-0624-4672-8781-fec2fc71f5ac" targetNamespace="http://schemas.microsoft.com/office/2006/metadata/properties" ma:root="true" ma:fieldsID="3ce754688b2005bf22d715e3b2586965" ns2:_="">
    <xsd:import namespace="d2020291-0624-4672-8781-fec2fc71f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20291-0624-4672-8781-fec2fc71f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E2F210-8A54-42BF-A3B4-B37695570BB2}"/>
</file>

<file path=customXml/itemProps2.xml><?xml version="1.0" encoding="utf-8"?>
<ds:datastoreItem xmlns:ds="http://schemas.openxmlformats.org/officeDocument/2006/customXml" ds:itemID="{4C874BDB-9BB6-4F6E-9A82-316BA84ECCB6}"/>
</file>

<file path=customXml/itemProps3.xml><?xml version="1.0" encoding="utf-8"?>
<ds:datastoreItem xmlns:ds="http://schemas.openxmlformats.org/officeDocument/2006/customXml" ds:itemID="{4268F35B-3C1F-4008-8913-2E52898507A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0x0101007C796ED2F2E33347810A370136006005</vt:lpwstr>
  </property>
</Properties>
</file>