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  <p:sldMasterId id="2147483671" r:id="rId5"/>
  </p:sldMasterIdLst>
  <p:notesMasterIdLst>
    <p:notesMasterId r:id="rId12"/>
  </p:notesMasterIdLst>
  <p:sldIdLst>
    <p:sldId id="256" r:id="rId6"/>
    <p:sldId id="257" r:id="rId7"/>
    <p:sldId id="258" r:id="rId8"/>
    <p:sldId id="267" r:id="rId9"/>
    <p:sldId id="262" r:id="rId10"/>
    <p:sldId id="268" r:id="rId11"/>
  </p:sldIdLst>
  <p:sldSz cx="9144000" cy="5143500" type="screen16x9"/>
  <p:notesSz cx="6858000" cy="9144000"/>
  <p:embeddedFontLst>
    <p:embeddedFont>
      <p:font typeface="Proxima Nova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BEC59-62E2-4EDD-51F7-6A5BA17A670B}" v="3" dt="2024-03-25T21:01:55.942"/>
  </p1510:revLst>
</p1510:revInfo>
</file>

<file path=ppt/tableStyles.xml><?xml version="1.0" encoding="utf-8"?>
<a:tblStyleLst xmlns:a="http://schemas.openxmlformats.org/drawingml/2006/main" def="{BF125254-74A4-4C9B-B7A1-22FFE57E8EB0}">
  <a:tblStyle styleId="{BF125254-74A4-4C9B-B7A1-22FFE57E8E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font" Target="fonts/font3.fntdata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font2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ZZA CARLOS DAMIAN" userId="S::camazza@uade.edu.ar::333431a5-eb4d-4c10-8758-3ee8ee6d852f" providerId="AD" clId="Web-{166BEC59-62E2-4EDD-51F7-6A5BA17A670B}"/>
    <pc:docChg chg="modSld">
      <pc:chgData name="MAZZA CARLOS DAMIAN" userId="S::camazza@uade.edu.ar::333431a5-eb4d-4c10-8758-3ee8ee6d852f" providerId="AD" clId="Web-{166BEC59-62E2-4EDD-51F7-6A5BA17A670B}" dt="2024-03-25T21:01:52.786" v="1" actId="20577"/>
      <pc:docMkLst>
        <pc:docMk/>
      </pc:docMkLst>
      <pc:sldChg chg="modSp">
        <pc:chgData name="MAZZA CARLOS DAMIAN" userId="S::camazza@uade.edu.ar::333431a5-eb4d-4c10-8758-3ee8ee6d852f" providerId="AD" clId="Web-{166BEC59-62E2-4EDD-51F7-6A5BA17A670B}" dt="2024-03-25T21:01:52.786" v="1" actId="20577"/>
        <pc:sldMkLst>
          <pc:docMk/>
          <pc:sldMk cId="0" sldId="256"/>
        </pc:sldMkLst>
        <pc:spChg chg="mod">
          <ac:chgData name="MAZZA CARLOS DAMIAN" userId="S::camazza@uade.edu.ar::333431a5-eb4d-4c10-8758-3ee8ee6d852f" providerId="AD" clId="Web-{166BEC59-62E2-4EDD-51F7-6A5BA17A670B}" dt="2024-03-25T21:01:52.786" v="1" actId="20577"/>
          <ac:spMkLst>
            <pc:docMk/>
            <pc:sldMk cId="0" sldId="256"/>
            <ac:spMk id="10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bab3a369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bab3a369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19d607d1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19d607d1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19d607d1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19d607d1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459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42e3e7cd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42e3e7cd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42e3e7cd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42e3e7cd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219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5" descr="Nube blanca frente a un cielo estrellado azul oscuro"/>
          <p:cNvPicPr preferRelativeResize="0"/>
          <p:nvPr/>
        </p:nvPicPr>
        <p:blipFill rotWithShape="1">
          <a:blip r:embed="rId3">
            <a:alphaModFix/>
          </a:blip>
          <a:srcRect r="1719" b="17067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538950" y="11302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 dirty="0"/>
              <a:t>INFORMÁTICA</a:t>
            </a:r>
            <a:endParaRPr sz="6000" dirty="0"/>
          </a:p>
          <a:p>
            <a:pPr algn="ctr"/>
            <a:r>
              <a:rPr lang="es-419" sz="3000" dirty="0"/>
              <a:t>CLASE 3 – OPERADORES LÓGICOS</a:t>
            </a:r>
            <a:endParaRPr sz="3000" dirty="0"/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Profesor: Carlos D. Mazza</a:t>
            </a:r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subTitle" idx="1"/>
          </p:nvPr>
        </p:nvSpPr>
        <p:spPr>
          <a:xfrm>
            <a:off x="510450" y="3996598"/>
            <a:ext cx="81231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/>
              <a:t>camazza@uade.edu.ar</a:t>
            </a:r>
            <a:endParaRPr sz="1800" dirty="0"/>
          </a:p>
        </p:txBody>
      </p:sp>
      <p:cxnSp>
        <p:nvCxnSpPr>
          <p:cNvPr id="108" name="Google Shape;108;p25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9" name="Google Shape;1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45" y="42595"/>
            <a:ext cx="1262600" cy="12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311700" y="225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 dirty="0"/>
              <a:t>OPERADORES LÓGICOS</a:t>
            </a:r>
            <a:endParaRPr sz="3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21AF65B-A3D3-4374-B224-13D23E726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7" y="1019190"/>
            <a:ext cx="8870566" cy="29883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>
            <a:spLocks noGrp="1"/>
          </p:cNvSpPr>
          <p:nvPr>
            <p:ph type="title"/>
          </p:nvPr>
        </p:nvSpPr>
        <p:spPr>
          <a:xfrm>
            <a:off x="311700" y="225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 dirty="0"/>
              <a:t>OPERADORES LÓGICOS</a:t>
            </a:r>
            <a:endParaRPr sz="36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05B7199-5BB8-4600-8334-176444D59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8978"/>
            <a:ext cx="9144000" cy="28455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>
            <a:spLocks noGrp="1"/>
          </p:cNvSpPr>
          <p:nvPr>
            <p:ph type="title"/>
          </p:nvPr>
        </p:nvSpPr>
        <p:spPr>
          <a:xfrm>
            <a:off x="311700" y="225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 dirty="0"/>
              <a:t>OPERADORES</a:t>
            </a:r>
            <a:endParaRPr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4310E09-378A-4421-9963-8FF1EF9FB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5106"/>
            <a:ext cx="9144000" cy="258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1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title"/>
          </p:nvPr>
        </p:nvSpPr>
        <p:spPr>
          <a:xfrm>
            <a:off x="117575" y="73475"/>
            <a:ext cx="4205675" cy="4080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/>
              <a:t>PSEUDOCÓDIGO (OPERADORES LOGICOS ) AND</a:t>
            </a:r>
            <a:endParaRPr sz="1400" dirty="0"/>
          </a:p>
        </p:txBody>
      </p:sp>
      <p:sp>
        <p:nvSpPr>
          <p:cNvPr id="149" name="Google Shape;149;p31"/>
          <p:cNvSpPr txBox="1"/>
          <p:nvPr/>
        </p:nvSpPr>
        <p:spPr>
          <a:xfrm>
            <a:off x="117575" y="360141"/>
            <a:ext cx="4305900" cy="475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s-419" sz="1100" b="1" dirty="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NICIO_ALGORITMO</a:t>
            </a:r>
            <a:endParaRPr sz="1100" b="1" dirty="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ESCRIBIR “INGRESE PRIMER VALOR:”;</a:t>
            </a:r>
            <a:endParaRPr sz="1100" dirty="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LEER NUM1;</a:t>
            </a:r>
            <a:endParaRPr sz="1100" dirty="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ESCRIBIR “INGRESE SEGUNDO VALOR:”;</a:t>
            </a:r>
            <a:endParaRPr sz="1100" dirty="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LEER NUM2;</a:t>
            </a:r>
          </a:p>
          <a:p>
            <a:pPr marL="45720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MX" sz="1100" dirty="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ESCRIBIR “INGRESE TERCER VALOR:”;</a:t>
            </a:r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MX" sz="1100" dirty="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LEER NUM3;</a:t>
            </a:r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SI NUM1 &gt; NUM2 AND NUM1 &gt; NUM3</a:t>
            </a:r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	ESCRIBIR “EL PRIMER VALOR ES MAYOR</a:t>
            </a:r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SINO</a:t>
            </a:r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	SI NUM2 &gt; NUM 3</a:t>
            </a:r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	ESCRIBIR “EL SEGUNDO VALOR ES EL MAYOR”</a:t>
            </a:r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	SINO</a:t>
            </a:r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	ESCRIBIR “EL TERCER VALOR ES EL MAYOR”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100" b="1" dirty="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FIN_ALGORITMO</a:t>
            </a:r>
            <a:endParaRPr sz="1100" b="1" dirty="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31"/>
          <p:cNvSpPr txBox="1">
            <a:spLocks noGrp="1"/>
          </p:cNvSpPr>
          <p:nvPr>
            <p:ph type="title"/>
          </p:nvPr>
        </p:nvSpPr>
        <p:spPr>
          <a:xfrm>
            <a:off x="4807050" y="16500"/>
            <a:ext cx="4045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>
                <a:solidFill>
                  <a:schemeClr val="lt1"/>
                </a:solidFill>
              </a:rPr>
              <a:t>PYTHON</a:t>
            </a:r>
            <a:endParaRPr sz="2700">
              <a:solidFill>
                <a:schemeClr val="lt1"/>
              </a:solidFill>
            </a:endParaRPr>
          </a:p>
        </p:txBody>
      </p:sp>
      <p:sp>
        <p:nvSpPr>
          <p:cNvPr id="152" name="Google Shape;152;p31"/>
          <p:cNvSpPr/>
          <p:nvPr/>
        </p:nvSpPr>
        <p:spPr>
          <a:xfrm>
            <a:off x="4590500" y="3307644"/>
            <a:ext cx="4572000" cy="186135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latin typeface="Proxima Nova"/>
                <a:ea typeface="Proxima Nova"/>
                <a:cs typeface="Proxima Nova"/>
                <a:sym typeface="Proxima Nova"/>
              </a:rPr>
              <a:t>Ingrese primer valor: </a:t>
            </a:r>
            <a:r>
              <a:rPr lang="es-419" sz="1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8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Ingrese segundo valor: </a:t>
            </a:r>
            <a:r>
              <a:rPr lang="es-419" sz="1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1800" b="1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r>
              <a:rPr lang="es-419" sz="18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Ingrese segundo valor: </a:t>
            </a:r>
            <a:r>
              <a:rPr lang="es-419" sz="1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lang="es-419" sz="1800" b="1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800" b="1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El segundo valor es el mayor: </a:t>
            </a:r>
            <a:endParaRPr sz="18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CB9841C-C53D-4582-BF83-B2C0F1631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500" y="481500"/>
            <a:ext cx="4553500" cy="24196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title"/>
          </p:nvPr>
        </p:nvSpPr>
        <p:spPr>
          <a:xfrm>
            <a:off x="278050" y="73475"/>
            <a:ext cx="4045200" cy="4080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/>
              <a:t>PSEUDOCÓDIGO</a:t>
            </a:r>
            <a:endParaRPr sz="2000" dirty="0"/>
          </a:p>
        </p:txBody>
      </p:sp>
      <p:sp>
        <p:nvSpPr>
          <p:cNvPr id="149" name="Google Shape;149;p31"/>
          <p:cNvSpPr txBox="1"/>
          <p:nvPr/>
        </p:nvSpPr>
        <p:spPr>
          <a:xfrm>
            <a:off x="117575" y="360141"/>
            <a:ext cx="4305900" cy="3990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s-419" sz="1100" b="1" dirty="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NICIO_ALGORITMO</a:t>
            </a:r>
            <a:endParaRPr sz="1100" b="1" dirty="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ESCRIBIR “INGRESE DIA:”;</a:t>
            </a:r>
            <a:endParaRPr sz="1100" dirty="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LEER DIA;</a:t>
            </a:r>
            <a:endParaRPr sz="1100" dirty="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ESCRIBIR “INGRESE MES:”;</a:t>
            </a:r>
            <a:endParaRPr sz="1100" dirty="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LEER MES;</a:t>
            </a:r>
          </a:p>
          <a:p>
            <a:pPr marL="45720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MX" sz="1100" dirty="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ESCRIBIR “INGRESE AÑO:”;</a:t>
            </a:r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MX" sz="1100" dirty="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LEER AAAA;</a:t>
            </a:r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SI (MES == 6 OR MES == 12</a:t>
            </a:r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	ESCRIBIR “SI SE PAGA SAC</a:t>
            </a:r>
            <a:endParaRPr lang="es-419" sz="1800" dirty="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SINO</a:t>
            </a:r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	ESCRIBIR “NO SE PAGA SAC </a:t>
            </a:r>
            <a:r>
              <a:rPr lang="es-419" sz="1800" dirty="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😭</a:t>
            </a:r>
            <a:r>
              <a:rPr lang="es-419" sz="1100" dirty="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100" b="1" dirty="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FIN_ALGORITMO</a:t>
            </a:r>
            <a:endParaRPr sz="1100" b="1" dirty="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31"/>
          <p:cNvSpPr txBox="1">
            <a:spLocks noGrp="1"/>
          </p:cNvSpPr>
          <p:nvPr>
            <p:ph type="title"/>
          </p:nvPr>
        </p:nvSpPr>
        <p:spPr>
          <a:xfrm>
            <a:off x="4807050" y="16500"/>
            <a:ext cx="4045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>
                <a:solidFill>
                  <a:schemeClr val="lt1"/>
                </a:solidFill>
              </a:rPr>
              <a:t>PYTHON</a:t>
            </a:r>
            <a:endParaRPr sz="2700">
              <a:solidFill>
                <a:schemeClr val="lt1"/>
              </a:solidFill>
            </a:endParaRPr>
          </a:p>
        </p:txBody>
      </p:sp>
      <p:sp>
        <p:nvSpPr>
          <p:cNvPr id="152" name="Google Shape;152;p31"/>
          <p:cNvSpPr/>
          <p:nvPr/>
        </p:nvSpPr>
        <p:spPr>
          <a:xfrm>
            <a:off x="4590500" y="2613851"/>
            <a:ext cx="2283931" cy="255514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latin typeface="Proxima Nova"/>
                <a:ea typeface="Proxima Nova"/>
                <a:cs typeface="Proxima Nova"/>
                <a:sym typeface="Proxima Nova"/>
              </a:rPr>
              <a:t>Ingrese </a:t>
            </a:r>
            <a:r>
              <a:rPr lang="es-419" sz="1800" b="1" dirty="0" err="1">
                <a:latin typeface="Proxima Nova"/>
                <a:ea typeface="Proxima Nova"/>
                <a:cs typeface="Proxima Nova"/>
                <a:sym typeface="Proxima Nova"/>
              </a:rPr>
              <a:t>dia</a:t>
            </a:r>
            <a:r>
              <a:rPr lang="es-419" sz="1800" b="1" dirty="0"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s-419" sz="1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8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Ingrese mes: </a:t>
            </a:r>
            <a:r>
              <a:rPr lang="es-419" sz="1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 sz="1800" b="1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r>
              <a:rPr lang="es-419" sz="18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Ingrese año: </a:t>
            </a:r>
            <a:r>
              <a:rPr lang="es-419" sz="1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2024</a:t>
            </a:r>
            <a:endParaRPr lang="es-419" sz="1800" b="1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 SE PAGA SAC 😀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800" b="1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F95610-470E-4FEF-9622-BC820FBFF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050" y="557700"/>
            <a:ext cx="4010585" cy="1971950"/>
          </a:xfrm>
          <a:prstGeom prst="rect">
            <a:avLst/>
          </a:prstGeom>
        </p:spPr>
      </p:pic>
      <p:sp>
        <p:nvSpPr>
          <p:cNvPr id="9" name="Google Shape;152;p31">
            <a:extLst>
              <a:ext uri="{FF2B5EF4-FFF2-40B4-BE49-F238E27FC236}">
                <a16:creationId xmlns:a16="http://schemas.microsoft.com/office/drawing/2014/main" id="{FDF2FD3E-644C-4CEE-B58B-5B8203F416EC}"/>
              </a:ext>
            </a:extLst>
          </p:cNvPr>
          <p:cNvSpPr/>
          <p:nvPr/>
        </p:nvSpPr>
        <p:spPr>
          <a:xfrm>
            <a:off x="6874431" y="2613851"/>
            <a:ext cx="2269569" cy="255514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latin typeface="Proxima Nova"/>
                <a:ea typeface="Proxima Nova"/>
                <a:cs typeface="Proxima Nova"/>
                <a:sym typeface="Proxima Nova"/>
              </a:rPr>
              <a:t>Ingrese </a:t>
            </a:r>
            <a:r>
              <a:rPr lang="es-419" sz="1800" b="1" dirty="0" err="1">
                <a:latin typeface="Proxima Nova"/>
                <a:ea typeface="Proxima Nova"/>
                <a:cs typeface="Proxima Nova"/>
                <a:sym typeface="Proxima Nova"/>
              </a:rPr>
              <a:t>dia</a:t>
            </a:r>
            <a:r>
              <a:rPr lang="es-419" sz="1800" b="1" dirty="0"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s-419" sz="1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8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Ingrese mes: </a:t>
            </a:r>
            <a:r>
              <a:rPr lang="es-419" sz="1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800" b="1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r>
              <a:rPr lang="es-419" sz="18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Ingrese año: </a:t>
            </a:r>
            <a:r>
              <a:rPr lang="es-419" sz="1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2024</a:t>
            </a:r>
            <a:endParaRPr lang="es-419" sz="1800" b="1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 SE PAGA SAC 😭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800" b="1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815922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796ED2F2E33347810A370136006005" ma:contentTypeVersion="4" ma:contentTypeDescription="Create a new document." ma:contentTypeScope="" ma:versionID="4a8d3776344d29de27902e89703ad8fe">
  <xsd:schema xmlns:xsd="http://www.w3.org/2001/XMLSchema" xmlns:xs="http://www.w3.org/2001/XMLSchema" xmlns:p="http://schemas.microsoft.com/office/2006/metadata/properties" xmlns:ns2="d2020291-0624-4672-8781-fec2fc71f5ac" targetNamespace="http://schemas.microsoft.com/office/2006/metadata/properties" ma:root="true" ma:fieldsID="3ce754688b2005bf22d715e3b2586965" ns2:_="">
    <xsd:import namespace="d2020291-0624-4672-8781-fec2fc71f5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020291-0624-4672-8781-fec2fc71f5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32AB02-3AFA-4792-8FCC-A066EA2542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E72E95-449B-4D87-A9AF-289057B7B44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646710F-5D10-424B-92EF-B5AE8F8F2C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020291-0624-4672-8781-fec2fc71f5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224</Words>
  <Application>Microsoft Office PowerPoint</Application>
  <PresentationFormat>Presentación en pantalla (16:9)</PresentationFormat>
  <Paragraphs>55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8" baseType="lpstr">
      <vt:lpstr>Simple Light</vt:lpstr>
      <vt:lpstr>Spearmint</vt:lpstr>
      <vt:lpstr>INFORMÁTICA CLASE 3 – OPERADORES LÓGICOS</vt:lpstr>
      <vt:lpstr>OPERADORES LÓGICOS</vt:lpstr>
      <vt:lpstr>OPERADORES LÓGICOS</vt:lpstr>
      <vt:lpstr>OPERADORES</vt:lpstr>
      <vt:lpstr>PSEUDOCÓDIGO (OPERADORES LOGICOS ) AND</vt:lpstr>
      <vt:lpstr>PSEUDOCÓDIGO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INFORMÁTICA CLASE 3 - OPERADORES</dc:title>
  <cp:lastModifiedBy>Carlos D. Mazza</cp:lastModifiedBy>
  <cp:revision>18</cp:revision>
  <dcterms:modified xsi:type="dcterms:W3CDTF">2024-03-25T21:02:02Z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0x0101007C796ED2F2E33347810A370136006005</vt:lpwstr>
  </property>
</Properties>
</file>