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8"/>
  </p:notesMasterIdLst>
  <p:sldIdLst>
    <p:sldId id="256" r:id="rId3"/>
    <p:sldId id="257" r:id="rId4"/>
    <p:sldId id="258" r:id="rId5"/>
    <p:sldId id="259" r:id="rId6"/>
    <p:sldId id="260" r:id="rId7"/>
  </p:sldIdLst>
  <p:sldSz cx="9144000" cy="5143500" type="screen16x9"/>
  <p:notesSz cx="6858000" cy="9144000"/>
  <p:embeddedFontLst>
    <p:embeddedFont>
      <p:font typeface="Proxima Nova" panose="020B0604020202020204" charset="0"/>
      <p:regular r:id="rId9"/>
      <p:bold r:id="rId10"/>
      <p:italic r:id="rId11"/>
      <p:boldItalic r:id="rId12"/>
    </p:embeddedFont>
    <p:embeddedFont>
      <p:font typeface="PT Sans" panose="020B0503020203020204" pitchFamily="3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125254-74A4-4C9B-B7A1-22FFE57E8EB0}">
  <a:tblStyle styleId="{BF125254-74A4-4C9B-B7A1-22FFE57E8EB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p>
        </p:txBody>
      </p:sp>
    </p:spTree>
    <p:extLst>
      <p:ext uri="{BB962C8B-B14F-4D97-AF65-F5344CB8AC3E}">
        <p14:creationId xmlns:p14="http://schemas.microsoft.com/office/powerpoint/2010/main" val="1166830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p>
        </p:txBody>
      </p:sp>
    </p:spTree>
    <p:extLst>
      <p:ext uri="{BB962C8B-B14F-4D97-AF65-F5344CB8AC3E}">
        <p14:creationId xmlns:p14="http://schemas.microsoft.com/office/powerpoint/2010/main" val="301598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p>
        </p:txBody>
      </p:sp>
    </p:spTree>
    <p:extLst>
      <p:ext uri="{BB962C8B-B14F-4D97-AF65-F5344CB8AC3E}">
        <p14:creationId xmlns:p14="http://schemas.microsoft.com/office/powerpoint/2010/main" val="381213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5" descr="Nube blanca frente a un cielo estrellado azul oscuro"/>
          <p:cNvPicPr preferRelativeResize="0"/>
          <p:nvPr/>
        </p:nvPicPr>
        <p:blipFill rotWithShape="1">
          <a:blip r:embed="rId3">
            <a:alphaModFix/>
          </a:blip>
          <a:srcRect r="1719" b="17067"/>
          <a:stretch/>
        </p:blipFill>
        <p:spPr>
          <a:xfrm>
            <a:off x="0" y="0"/>
            <a:ext cx="9144001" cy="5143500"/>
          </a:xfrm>
          <a:prstGeom prst="rect">
            <a:avLst/>
          </a:prstGeom>
          <a:noFill/>
          <a:ln>
            <a:noFill/>
          </a:ln>
        </p:spPr>
      </p:pic>
      <p:sp>
        <p:nvSpPr>
          <p:cNvPr id="105" name="Google Shape;105;p25"/>
          <p:cNvSpPr txBox="1">
            <a:spLocks noGrp="1"/>
          </p:cNvSpPr>
          <p:nvPr>
            <p:ph type="ctrTitle"/>
          </p:nvPr>
        </p:nvSpPr>
        <p:spPr>
          <a:xfrm>
            <a:off x="538950" y="1130200"/>
            <a:ext cx="8123100" cy="15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sz="6000" dirty="0"/>
              <a:t>INFORMÁTICA</a:t>
            </a:r>
            <a:endParaRPr sz="6000" dirty="0"/>
          </a:p>
          <a:p>
            <a:pPr marL="0" lvl="0" indent="0" algn="ctr" rtl="0">
              <a:spcBef>
                <a:spcPts val="0"/>
              </a:spcBef>
              <a:spcAft>
                <a:spcPts val="0"/>
              </a:spcAft>
              <a:buNone/>
            </a:pPr>
            <a:r>
              <a:rPr lang="es-419" sz="3000" dirty="0"/>
              <a:t>CLASE 8 – LISTAS</a:t>
            </a:r>
            <a:endParaRPr sz="3000" dirty="0"/>
          </a:p>
        </p:txBody>
      </p:sp>
      <p:sp>
        <p:nvSpPr>
          <p:cNvPr id="106" name="Google Shape;106;p25"/>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Profesor: Carlos D. Mazza</a:t>
            </a:r>
            <a:endParaRPr dirty="0"/>
          </a:p>
        </p:txBody>
      </p:sp>
      <p:sp>
        <p:nvSpPr>
          <p:cNvPr id="107" name="Google Shape;107;p25"/>
          <p:cNvSpPr txBox="1">
            <a:spLocks noGrp="1"/>
          </p:cNvSpPr>
          <p:nvPr>
            <p:ph type="subTitle" idx="1"/>
          </p:nvPr>
        </p:nvSpPr>
        <p:spPr>
          <a:xfrm>
            <a:off x="510450" y="3996598"/>
            <a:ext cx="81231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800" dirty="0"/>
              <a:t>camazza@uade.edu.ar</a:t>
            </a:r>
            <a:endParaRPr sz="1800" dirty="0"/>
          </a:p>
        </p:txBody>
      </p:sp>
      <p:cxnSp>
        <p:nvCxnSpPr>
          <p:cNvPr id="108" name="Google Shape;108;p25"/>
          <p:cNvCxnSpPr/>
          <p:nvPr/>
        </p:nvCxnSpPr>
        <p:spPr>
          <a:xfrm>
            <a:off x="615150" y="2998025"/>
            <a:ext cx="500400" cy="0"/>
          </a:xfrm>
          <a:prstGeom prst="straightConnector1">
            <a:avLst/>
          </a:prstGeom>
          <a:noFill/>
          <a:ln w="19050" cap="flat" cmpd="sng">
            <a:solidFill>
              <a:schemeClr val="lt1"/>
            </a:solidFill>
            <a:prstDash val="solid"/>
            <a:round/>
            <a:headEnd type="none" w="med" len="med"/>
            <a:tailEnd type="none" w="med" len="med"/>
          </a:ln>
        </p:spPr>
      </p:cxnSp>
      <p:pic>
        <p:nvPicPr>
          <p:cNvPr id="109" name="Google Shape;109;p25"/>
          <p:cNvPicPr preferRelativeResize="0"/>
          <p:nvPr/>
        </p:nvPicPr>
        <p:blipFill>
          <a:blip r:embed="rId4">
            <a:alphaModFix/>
          </a:blip>
          <a:stretch>
            <a:fillRect/>
          </a:stretch>
        </p:blipFill>
        <p:spPr>
          <a:xfrm>
            <a:off x="32745" y="42595"/>
            <a:ext cx="1262600" cy="126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225225"/>
            <a:ext cx="8520600" cy="5311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2400" dirty="0"/>
              <a:t>LISTAS</a:t>
            </a:r>
            <a:endParaRPr sz="2400" dirty="0"/>
          </a:p>
        </p:txBody>
      </p:sp>
      <p:sp>
        <p:nvSpPr>
          <p:cNvPr id="8" name="CuadroTexto 7">
            <a:extLst>
              <a:ext uri="{FF2B5EF4-FFF2-40B4-BE49-F238E27FC236}">
                <a16:creationId xmlns:a16="http://schemas.microsoft.com/office/drawing/2014/main" id="{E308F341-478A-4FAC-8FD0-2FACF565BD97}"/>
              </a:ext>
            </a:extLst>
          </p:cNvPr>
          <p:cNvSpPr txBox="1"/>
          <p:nvPr/>
        </p:nvSpPr>
        <p:spPr>
          <a:xfrm>
            <a:off x="801511" y="816950"/>
            <a:ext cx="7665156" cy="738664"/>
          </a:xfrm>
          <a:prstGeom prst="rect">
            <a:avLst/>
          </a:prstGeom>
          <a:noFill/>
        </p:spPr>
        <p:txBody>
          <a:bodyPr wrap="square">
            <a:spAutoFit/>
          </a:bodyPr>
          <a:lstStyle/>
          <a:p>
            <a:r>
              <a:rPr lang="es-ES" dirty="0"/>
              <a:t>Una lista en Python es un tipo de datos </a:t>
            </a:r>
            <a:r>
              <a:rPr lang="es-ES" b="1" dirty="0"/>
              <a:t>nativos</a:t>
            </a:r>
            <a:r>
              <a:rPr lang="es-ES" dirty="0"/>
              <a:t> construido dentro del lenguaje de programación Python. Estas listas son similares a matrices (o arrays) que se encuentran en otros lenguajes. Sin embargo, en Python se manejan como variables de muchos elementos. </a:t>
            </a:r>
            <a:endParaRPr lang="es-AR" dirty="0"/>
          </a:p>
        </p:txBody>
      </p:sp>
      <p:pic>
        <p:nvPicPr>
          <p:cNvPr id="9" name="Imagen 8">
            <a:extLst>
              <a:ext uri="{FF2B5EF4-FFF2-40B4-BE49-F238E27FC236}">
                <a16:creationId xmlns:a16="http://schemas.microsoft.com/office/drawing/2014/main" id="{87FE359C-486E-4048-B80B-CF7473D894D5}"/>
              </a:ext>
            </a:extLst>
          </p:cNvPr>
          <p:cNvPicPr>
            <a:picLocks noChangeAspect="1"/>
          </p:cNvPicPr>
          <p:nvPr/>
        </p:nvPicPr>
        <p:blipFill>
          <a:blip r:embed="rId3"/>
          <a:stretch>
            <a:fillRect/>
          </a:stretch>
        </p:blipFill>
        <p:spPr>
          <a:xfrm>
            <a:off x="2749957" y="2141501"/>
            <a:ext cx="3644086" cy="23868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225225"/>
            <a:ext cx="8520600" cy="5311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2400" dirty="0"/>
              <a:t>LISTAS</a:t>
            </a:r>
            <a:endParaRPr sz="2400" dirty="0"/>
          </a:p>
        </p:txBody>
      </p:sp>
      <p:sp>
        <p:nvSpPr>
          <p:cNvPr id="6" name="CuadroTexto 5">
            <a:extLst>
              <a:ext uri="{FF2B5EF4-FFF2-40B4-BE49-F238E27FC236}">
                <a16:creationId xmlns:a16="http://schemas.microsoft.com/office/drawing/2014/main" id="{C1AAAB3E-17EA-45BA-B385-CB96C989EEE5}"/>
              </a:ext>
            </a:extLst>
          </p:cNvPr>
          <p:cNvSpPr txBox="1"/>
          <p:nvPr/>
        </p:nvSpPr>
        <p:spPr>
          <a:xfrm>
            <a:off x="833717" y="957865"/>
            <a:ext cx="7227794" cy="1169551"/>
          </a:xfrm>
          <a:prstGeom prst="rect">
            <a:avLst/>
          </a:prstGeom>
          <a:noFill/>
        </p:spPr>
        <p:txBody>
          <a:bodyPr wrap="square">
            <a:spAutoFit/>
          </a:bodyPr>
          <a:lstStyle/>
          <a:p>
            <a:pPr algn="l"/>
            <a:r>
              <a:rPr lang="es-ES" b="1" i="0" dirty="0">
                <a:solidFill>
                  <a:srgbClr val="27262B"/>
                </a:solidFill>
                <a:effectLst/>
                <a:latin typeface="PT Sans" panose="020B0503020203020204" pitchFamily="34" charset="0"/>
              </a:rPr>
              <a:t>Crear listas Python</a:t>
            </a:r>
          </a:p>
          <a:p>
            <a:pPr algn="just"/>
            <a:r>
              <a:rPr lang="es-ES" b="0" i="0" dirty="0">
                <a:solidFill>
                  <a:srgbClr val="5C5962"/>
                </a:solidFill>
                <a:effectLst/>
                <a:latin typeface="PT Sans" panose="020B0503020203020204" pitchFamily="34" charset="0"/>
              </a:rPr>
              <a:t>Las listas en Python son uno de los tipos de datos más versátiles del lenguaje, ya que permiten almacenar un conjunto arbitrario de datos. Es decir, podemos guardar en ellas prácticamente lo que sea. Si vienes de otros lenguajes de programación, se podría decir que son similares a los arrays.</a:t>
            </a:r>
          </a:p>
        </p:txBody>
      </p:sp>
      <p:pic>
        <p:nvPicPr>
          <p:cNvPr id="4" name="Imagen 3">
            <a:extLst>
              <a:ext uri="{FF2B5EF4-FFF2-40B4-BE49-F238E27FC236}">
                <a16:creationId xmlns:a16="http://schemas.microsoft.com/office/drawing/2014/main" id="{7F51EAD3-0500-4953-9BFB-D20C069268E3}"/>
              </a:ext>
            </a:extLst>
          </p:cNvPr>
          <p:cNvPicPr>
            <a:picLocks noChangeAspect="1"/>
          </p:cNvPicPr>
          <p:nvPr/>
        </p:nvPicPr>
        <p:blipFill>
          <a:blip r:embed="rId3"/>
          <a:stretch>
            <a:fillRect/>
          </a:stretch>
        </p:blipFill>
        <p:spPr>
          <a:xfrm>
            <a:off x="833717" y="2324785"/>
            <a:ext cx="1981477" cy="419158"/>
          </a:xfrm>
          <a:prstGeom prst="rect">
            <a:avLst/>
          </a:prstGeom>
        </p:spPr>
      </p:pic>
      <p:sp>
        <p:nvSpPr>
          <p:cNvPr id="11" name="CuadroTexto 10">
            <a:extLst>
              <a:ext uri="{FF2B5EF4-FFF2-40B4-BE49-F238E27FC236}">
                <a16:creationId xmlns:a16="http://schemas.microsoft.com/office/drawing/2014/main" id="{29F320B8-760D-443A-80F2-29E2CB1FD19D}"/>
              </a:ext>
            </a:extLst>
          </p:cNvPr>
          <p:cNvSpPr txBox="1"/>
          <p:nvPr/>
        </p:nvSpPr>
        <p:spPr>
          <a:xfrm>
            <a:off x="766482" y="2975645"/>
            <a:ext cx="7611035" cy="523220"/>
          </a:xfrm>
          <a:prstGeom prst="rect">
            <a:avLst/>
          </a:prstGeom>
          <a:noFill/>
        </p:spPr>
        <p:txBody>
          <a:bodyPr wrap="square">
            <a:spAutoFit/>
          </a:bodyPr>
          <a:lstStyle/>
          <a:p>
            <a:r>
              <a:rPr lang="es-ES" dirty="0"/>
              <a:t>Una lista sea crea con [ ] separando sus elementos con comas ,. Una gran ventaja es que pueden almacenar tipos de datos distintos.</a:t>
            </a:r>
            <a:endParaRPr lang="es-AR" dirty="0"/>
          </a:p>
        </p:txBody>
      </p:sp>
      <p:pic>
        <p:nvPicPr>
          <p:cNvPr id="12" name="Imagen 11">
            <a:extLst>
              <a:ext uri="{FF2B5EF4-FFF2-40B4-BE49-F238E27FC236}">
                <a16:creationId xmlns:a16="http://schemas.microsoft.com/office/drawing/2014/main" id="{8916CECF-95E1-4467-8685-FDFDE51FDAF3}"/>
              </a:ext>
            </a:extLst>
          </p:cNvPr>
          <p:cNvPicPr>
            <a:picLocks noChangeAspect="1"/>
          </p:cNvPicPr>
          <p:nvPr/>
        </p:nvPicPr>
        <p:blipFill>
          <a:blip r:embed="rId4"/>
          <a:stretch>
            <a:fillRect/>
          </a:stretch>
        </p:blipFill>
        <p:spPr>
          <a:xfrm>
            <a:off x="833717" y="3766477"/>
            <a:ext cx="2772162" cy="419158"/>
          </a:xfrm>
          <a:prstGeom prst="rect">
            <a:avLst/>
          </a:prstGeom>
        </p:spPr>
      </p:pic>
    </p:spTree>
    <p:extLst>
      <p:ext uri="{BB962C8B-B14F-4D97-AF65-F5344CB8AC3E}">
        <p14:creationId xmlns:p14="http://schemas.microsoft.com/office/powerpoint/2010/main" val="64559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225225"/>
            <a:ext cx="8520600" cy="5311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2400" dirty="0"/>
              <a:t>LISTAS</a:t>
            </a:r>
            <a:endParaRPr sz="2400" dirty="0"/>
          </a:p>
        </p:txBody>
      </p:sp>
      <p:pic>
        <p:nvPicPr>
          <p:cNvPr id="3" name="Imagen 2">
            <a:extLst>
              <a:ext uri="{FF2B5EF4-FFF2-40B4-BE49-F238E27FC236}">
                <a16:creationId xmlns:a16="http://schemas.microsoft.com/office/drawing/2014/main" id="{4EA747C8-9FC9-4F16-A3C7-23C93A31FF00}"/>
              </a:ext>
            </a:extLst>
          </p:cNvPr>
          <p:cNvPicPr>
            <a:picLocks noChangeAspect="1"/>
          </p:cNvPicPr>
          <p:nvPr/>
        </p:nvPicPr>
        <p:blipFill>
          <a:blip r:embed="rId3"/>
          <a:stretch>
            <a:fillRect/>
          </a:stretch>
        </p:blipFill>
        <p:spPr>
          <a:xfrm>
            <a:off x="1628863" y="1213924"/>
            <a:ext cx="5886274" cy="2438740"/>
          </a:xfrm>
          <a:prstGeom prst="rect">
            <a:avLst/>
          </a:prstGeom>
        </p:spPr>
      </p:pic>
    </p:spTree>
    <p:extLst>
      <p:ext uri="{BB962C8B-B14F-4D97-AF65-F5344CB8AC3E}">
        <p14:creationId xmlns:p14="http://schemas.microsoft.com/office/powerpoint/2010/main" val="282067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225225"/>
            <a:ext cx="8520600" cy="5311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2400" dirty="0"/>
              <a:t>LISTAS</a:t>
            </a:r>
            <a:endParaRPr sz="2400" dirty="0"/>
          </a:p>
        </p:txBody>
      </p:sp>
      <p:pic>
        <p:nvPicPr>
          <p:cNvPr id="9" name="Imagen 8">
            <a:extLst>
              <a:ext uri="{FF2B5EF4-FFF2-40B4-BE49-F238E27FC236}">
                <a16:creationId xmlns:a16="http://schemas.microsoft.com/office/drawing/2014/main" id="{4D37BC72-A611-42D9-8437-5FA303126BB4}"/>
              </a:ext>
            </a:extLst>
          </p:cNvPr>
          <p:cNvPicPr>
            <a:picLocks noChangeAspect="1"/>
          </p:cNvPicPr>
          <p:nvPr/>
        </p:nvPicPr>
        <p:blipFill>
          <a:blip r:embed="rId3"/>
          <a:stretch>
            <a:fillRect/>
          </a:stretch>
        </p:blipFill>
        <p:spPr>
          <a:xfrm>
            <a:off x="552456" y="756356"/>
            <a:ext cx="7497221" cy="4143953"/>
          </a:xfrm>
          <a:prstGeom prst="rect">
            <a:avLst/>
          </a:prstGeom>
        </p:spPr>
      </p:pic>
    </p:spTree>
    <p:extLst>
      <p:ext uri="{BB962C8B-B14F-4D97-AF65-F5344CB8AC3E}">
        <p14:creationId xmlns:p14="http://schemas.microsoft.com/office/powerpoint/2010/main" val="6806001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C796ED2F2E33347810A370136006005" ma:contentTypeVersion="4" ma:contentTypeDescription="Crear nuevo documento." ma:contentTypeScope="" ma:versionID="c798dfee666d612a2ede919d67e84755">
  <xsd:schema xmlns:xsd="http://www.w3.org/2001/XMLSchema" xmlns:xs="http://www.w3.org/2001/XMLSchema" xmlns:p="http://schemas.microsoft.com/office/2006/metadata/properties" xmlns:ns2="d2020291-0624-4672-8781-fec2fc71f5ac" targetNamespace="http://schemas.microsoft.com/office/2006/metadata/properties" ma:root="true" ma:fieldsID="39810878050fe47208c5db30aaa2f2f4" ns2:_="">
    <xsd:import namespace="d2020291-0624-4672-8781-fec2fc71f5a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020291-0624-4672-8781-fec2fc71f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EF4942-173D-4263-9D9E-CB8F361AB7A4}"/>
</file>

<file path=customXml/itemProps2.xml><?xml version="1.0" encoding="utf-8"?>
<ds:datastoreItem xmlns:ds="http://schemas.openxmlformats.org/officeDocument/2006/customXml" ds:itemID="{AC860D1D-74E5-4D83-9545-27A2FDDFE424}"/>
</file>

<file path=customXml/itemProps3.xml><?xml version="1.0" encoding="utf-8"?>
<ds:datastoreItem xmlns:ds="http://schemas.openxmlformats.org/officeDocument/2006/customXml" ds:itemID="{8D29296F-EC85-4A66-A937-EB8EDF405BBF}"/>
</file>

<file path=docProps/app.xml><?xml version="1.0" encoding="utf-8"?>
<Properties xmlns="http://schemas.openxmlformats.org/officeDocument/2006/extended-properties" xmlns:vt="http://schemas.openxmlformats.org/officeDocument/2006/docPropsVTypes">
  <TotalTime>852</TotalTime>
  <Words>154</Words>
  <Application>Microsoft Office PowerPoint</Application>
  <PresentationFormat>Presentación en pantalla (16:9)</PresentationFormat>
  <Paragraphs>12</Paragraphs>
  <Slides>5</Slides>
  <Notes>5</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5</vt:i4>
      </vt:variant>
    </vt:vector>
  </HeadingPairs>
  <TitlesOfParts>
    <vt:vector size="10" baseType="lpstr">
      <vt:lpstr>Arial</vt:lpstr>
      <vt:lpstr>PT Sans</vt:lpstr>
      <vt:lpstr>Proxima Nova</vt:lpstr>
      <vt:lpstr>Simple Light</vt:lpstr>
      <vt:lpstr>Spearmint</vt:lpstr>
      <vt:lpstr>INFORMÁTICA CLASE 8 – LISTAS</vt:lpstr>
      <vt:lpstr>LISTAS</vt:lpstr>
      <vt:lpstr>LISTAS</vt:lpstr>
      <vt:lpstr>LISTAS</vt:lpstr>
      <vt:lpstr>LISTAS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CLASE 3 - OPERADORES</dc:title>
  <cp:lastModifiedBy>Carlos D. Mazza</cp:lastModifiedBy>
  <cp:revision>32</cp:revision>
  <dcterms:modified xsi:type="dcterms:W3CDTF">2024-05-20T17:37:48Z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0x0101007C796ED2F2E33347810A370136006005</vt:lpwstr>
  </property>
</Properties>
</file>