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5"/>
    <p:sldId id="257" r:id="rId16"/>
    <p:sldId id="258" r:id="rId17"/>
    <p:sldId id="259" r:id="rId18"/>
    <p:sldId id="260" r:id="rId19"/>
    <p:sldId id="261" r:id="rId20"/>
    <p:sldId id="262" r:id="rId21"/>
    <p:sldId id="263" r:id="rId22"/>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Hagrid" charset="1" panose="00000500000000000000"/>
      <p:regular r:id="rId10"/>
    </p:embeddedFont>
    <p:embeddedFont>
      <p:font typeface="Hagrid Light" charset="1" panose="00000400000000000000"/>
      <p:regular r:id="rId11"/>
    </p:embeddedFont>
    <p:embeddedFont>
      <p:font typeface="Hagrid Medium" charset="1" panose="00000600000000000000"/>
      <p:regular r:id="rId12"/>
    </p:embeddedFont>
    <p:embeddedFont>
      <p:font typeface="Hagrid Ultra-Bold" charset="1" panose="00000800000000000000"/>
      <p:regular r:id="rId13"/>
    </p:embeddedFont>
    <p:embeddedFont>
      <p:font typeface="Hagrid Heavy" charset="1" panose="00000A0000000000000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slides/slide1.xml" Type="http://schemas.openxmlformats.org/officeDocument/2006/relationships/slide"/><Relationship Id="rId16" Target="slides/slide2.xml" Type="http://schemas.openxmlformats.org/officeDocument/2006/relationships/slide"/><Relationship Id="rId17" Target="slides/slide3.xml" Type="http://schemas.openxmlformats.org/officeDocument/2006/relationships/slide"/><Relationship Id="rId18" Target="slides/slide4.xml" Type="http://schemas.openxmlformats.org/officeDocument/2006/relationships/slide"/><Relationship Id="rId19" Target="slides/slide5.xml" Type="http://schemas.openxmlformats.org/officeDocument/2006/relationships/slide"/><Relationship Id="rId2" Target="presProps.xml" Type="http://schemas.openxmlformats.org/officeDocument/2006/relationships/presProps"/><Relationship Id="rId20" Target="slides/slide6.xml" Type="http://schemas.openxmlformats.org/officeDocument/2006/relationships/slide"/><Relationship Id="rId21" Target="slides/slide7.xml" Type="http://schemas.openxmlformats.org/officeDocument/2006/relationships/slide"/><Relationship Id="rId22" Target="slides/slide8.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https://it-eam.com/iot-industria-4-0/" TargetMode="External" Type="http://schemas.openxmlformats.org/officeDocument/2006/relationships/hyperlink"/><Relationship Id="rId2" Target="../media/image1.png" Type="http://schemas.openxmlformats.org/officeDocument/2006/relationships/image"/><Relationship Id="rId3" Target="../media/image2.svg" Type="http://schemas.openxmlformats.org/officeDocument/2006/relationships/image"/><Relationship Id="rId4" Target="https://it-eam.com/iot-industria-4-0/" TargetMode="External" Type="http://schemas.openxmlformats.org/officeDocument/2006/relationships/hyperlink"/><Relationship Id="rId5" Target="../media/image9.png" Type="http://schemas.openxmlformats.org/officeDocument/2006/relationships/image"/><Relationship Id="rId6" Target="../media/image10.svg" Type="http://schemas.openxmlformats.org/officeDocument/2006/relationships/image"/><Relationship Id="rId7" Target="../media/image17.png" Type="http://schemas.openxmlformats.org/officeDocument/2006/relationships/image"/><Relationship Id="rId8" Target="../media/image18.svg" Type="http://schemas.openxmlformats.org/officeDocument/2006/relationships/image"/><Relationship Id="rId9" Target="https://blog.arbit.com.br/internet-das-coisas-reducao-de-custos/" TargetMode="External" Type="http://schemas.openxmlformats.org/officeDocument/2006/relationships/hyperlink"/></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91B1B"/>
        </a:solidFill>
      </p:bgPr>
    </p:bg>
    <p:spTree>
      <p:nvGrpSpPr>
        <p:cNvPr id="1" name=""/>
        <p:cNvGrpSpPr/>
        <p:nvPr/>
      </p:nvGrpSpPr>
      <p:grpSpPr>
        <a:xfrm>
          <a:off x="0" y="0"/>
          <a:ext cx="0" cy="0"/>
          <a:chOff x="0" y="0"/>
          <a:chExt cx="0" cy="0"/>
        </a:xfrm>
      </p:grpSpPr>
      <p:sp>
        <p:nvSpPr>
          <p:cNvPr name="Freeform 2" id="2"/>
          <p:cNvSpPr/>
          <p:nvPr/>
        </p:nvSpPr>
        <p:spPr>
          <a:xfrm flipH="false" flipV="false" rot="0">
            <a:off x="9969" y="-23608"/>
            <a:ext cx="18268063" cy="10334215"/>
          </a:xfrm>
          <a:custGeom>
            <a:avLst/>
            <a:gdLst/>
            <a:ahLst/>
            <a:cxnLst/>
            <a:rect r="r" b="b" t="t" l="l"/>
            <a:pathLst>
              <a:path h="10334215" w="18268063">
                <a:moveTo>
                  <a:pt x="0" y="0"/>
                </a:moveTo>
                <a:lnTo>
                  <a:pt x="18268062" y="0"/>
                </a:lnTo>
                <a:lnTo>
                  <a:pt x="18268062" y="10334216"/>
                </a:lnTo>
                <a:lnTo>
                  <a:pt x="0" y="10334216"/>
                </a:lnTo>
                <a:lnTo>
                  <a:pt x="0" y="0"/>
                </a:lnTo>
                <a:close/>
              </a:path>
            </a:pathLst>
          </a:custGeom>
          <a:blipFill>
            <a:blip r:embed="rId2">
              <a:extLst>
                <a:ext uri="{96DAC541-7B7A-43D3-8B79-37D633B846F1}">
                  <asvg:svgBlip xmlns:asvg="http://schemas.microsoft.com/office/drawing/2016/SVG/main" r:embed="rId3"/>
                </a:ext>
              </a:extLst>
            </a:blip>
            <a:stretch>
              <a:fillRect l="-925" t="-51269" r="-785" b="-25381"/>
            </a:stretch>
          </a:blipFill>
        </p:spPr>
      </p:sp>
      <p:sp>
        <p:nvSpPr>
          <p:cNvPr name="Freeform 3" id="3"/>
          <p:cNvSpPr/>
          <p:nvPr/>
        </p:nvSpPr>
        <p:spPr>
          <a:xfrm flipH="true" flipV="true" rot="0">
            <a:off x="13917786" y="-23608"/>
            <a:ext cx="4360246" cy="3540883"/>
          </a:xfrm>
          <a:custGeom>
            <a:avLst/>
            <a:gdLst/>
            <a:ahLst/>
            <a:cxnLst/>
            <a:rect r="r" b="b" t="t" l="l"/>
            <a:pathLst>
              <a:path h="3540883" w="4360246">
                <a:moveTo>
                  <a:pt x="4360245" y="3540883"/>
                </a:moveTo>
                <a:lnTo>
                  <a:pt x="0" y="3540883"/>
                </a:lnTo>
                <a:lnTo>
                  <a:pt x="0" y="0"/>
                </a:lnTo>
                <a:lnTo>
                  <a:pt x="4360245" y="0"/>
                </a:lnTo>
                <a:lnTo>
                  <a:pt x="4360245" y="3540883"/>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599624" y="6347777"/>
            <a:ext cx="1232637" cy="682573"/>
          </a:xfrm>
          <a:custGeom>
            <a:avLst/>
            <a:gdLst/>
            <a:ahLst/>
            <a:cxnLst/>
            <a:rect r="r" b="b" t="t" l="l"/>
            <a:pathLst>
              <a:path h="682573" w="1232637">
                <a:moveTo>
                  <a:pt x="0" y="0"/>
                </a:moveTo>
                <a:lnTo>
                  <a:pt x="1232636" y="0"/>
                </a:lnTo>
                <a:lnTo>
                  <a:pt x="1232636" y="682572"/>
                </a:lnTo>
                <a:lnTo>
                  <a:pt x="0" y="68257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10800000">
            <a:off x="14455740" y="6347777"/>
            <a:ext cx="1232637" cy="682573"/>
          </a:xfrm>
          <a:custGeom>
            <a:avLst/>
            <a:gdLst/>
            <a:ahLst/>
            <a:cxnLst/>
            <a:rect r="r" b="b" t="t" l="l"/>
            <a:pathLst>
              <a:path h="682573" w="1232637">
                <a:moveTo>
                  <a:pt x="0" y="0"/>
                </a:moveTo>
                <a:lnTo>
                  <a:pt x="1232636" y="0"/>
                </a:lnTo>
                <a:lnTo>
                  <a:pt x="1232636" y="682572"/>
                </a:lnTo>
                <a:lnTo>
                  <a:pt x="0" y="68257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042526" y="6347777"/>
            <a:ext cx="1232637" cy="682573"/>
          </a:xfrm>
          <a:custGeom>
            <a:avLst/>
            <a:gdLst/>
            <a:ahLst/>
            <a:cxnLst/>
            <a:rect r="r" b="b" t="t" l="l"/>
            <a:pathLst>
              <a:path h="682573" w="1232637">
                <a:moveTo>
                  <a:pt x="0" y="0"/>
                </a:moveTo>
                <a:lnTo>
                  <a:pt x="1232636" y="0"/>
                </a:lnTo>
                <a:lnTo>
                  <a:pt x="1232636" y="682572"/>
                </a:lnTo>
                <a:lnTo>
                  <a:pt x="0" y="68257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10800000">
            <a:off x="16012838" y="6347777"/>
            <a:ext cx="1232637" cy="682573"/>
          </a:xfrm>
          <a:custGeom>
            <a:avLst/>
            <a:gdLst/>
            <a:ahLst/>
            <a:cxnLst/>
            <a:rect r="r" b="b" t="t" l="l"/>
            <a:pathLst>
              <a:path h="682573" w="1232637">
                <a:moveTo>
                  <a:pt x="0" y="0"/>
                </a:moveTo>
                <a:lnTo>
                  <a:pt x="1232636" y="0"/>
                </a:lnTo>
                <a:lnTo>
                  <a:pt x="1232636" y="682572"/>
                </a:lnTo>
                <a:lnTo>
                  <a:pt x="0" y="68257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2360233" y="3235580"/>
            <a:ext cx="13737675" cy="2828309"/>
          </a:xfrm>
          <a:prstGeom prst="rect">
            <a:avLst/>
          </a:prstGeom>
        </p:spPr>
        <p:txBody>
          <a:bodyPr anchor="t" rtlCol="false" tIns="0" lIns="0" bIns="0" rIns="0">
            <a:spAutoFit/>
          </a:bodyPr>
          <a:lstStyle/>
          <a:p>
            <a:pPr algn="ctr">
              <a:lnSpc>
                <a:spcPts val="10583"/>
              </a:lnSpc>
            </a:pPr>
            <a:r>
              <a:rPr lang="en-US" sz="9202">
                <a:solidFill>
                  <a:srgbClr val="B08DF4"/>
                </a:solidFill>
                <a:latin typeface="Hagrid Ultra-Bold"/>
              </a:rPr>
              <a:t> IMPLEMENTAÇÃO DO IOT NA INDÚSTRIA</a:t>
            </a:r>
          </a:p>
        </p:txBody>
      </p:sp>
      <p:sp>
        <p:nvSpPr>
          <p:cNvPr name="TextBox 9" id="9"/>
          <p:cNvSpPr txBox="true"/>
          <p:nvPr/>
        </p:nvSpPr>
        <p:spPr>
          <a:xfrm rot="0">
            <a:off x="4156110" y="6258561"/>
            <a:ext cx="5117476" cy="2999739"/>
          </a:xfrm>
          <a:prstGeom prst="rect">
            <a:avLst/>
          </a:prstGeom>
        </p:spPr>
        <p:txBody>
          <a:bodyPr anchor="t" rtlCol="false" tIns="0" lIns="0" bIns="0" rIns="0">
            <a:spAutoFit/>
          </a:bodyPr>
          <a:lstStyle/>
          <a:p>
            <a:pPr algn="just">
              <a:lnSpc>
                <a:spcPts val="4760"/>
              </a:lnSpc>
            </a:pPr>
            <a:r>
              <a:rPr lang="en-US" sz="3400">
                <a:solidFill>
                  <a:srgbClr val="FFFFFF"/>
                </a:solidFill>
                <a:latin typeface="Arimo Bold"/>
              </a:rPr>
              <a:t>Bruno Gazola Nº1</a:t>
            </a:r>
          </a:p>
          <a:p>
            <a:pPr algn="just">
              <a:lnSpc>
                <a:spcPts val="4760"/>
              </a:lnSpc>
            </a:pPr>
            <a:r>
              <a:rPr lang="en-US" sz="3400">
                <a:solidFill>
                  <a:srgbClr val="FFFFFF"/>
                </a:solidFill>
                <a:latin typeface="Arimo Bold"/>
              </a:rPr>
              <a:t>Otávio Nº 27</a:t>
            </a:r>
          </a:p>
          <a:p>
            <a:pPr algn="just">
              <a:lnSpc>
                <a:spcPts val="4760"/>
              </a:lnSpc>
            </a:pPr>
            <a:r>
              <a:rPr lang="en-US" sz="3400">
                <a:solidFill>
                  <a:srgbClr val="FFFFFF"/>
                </a:solidFill>
                <a:latin typeface="Arimo Bold"/>
              </a:rPr>
              <a:t>Rafaela Nº30</a:t>
            </a:r>
          </a:p>
          <a:p>
            <a:pPr algn="just">
              <a:lnSpc>
                <a:spcPts val="4760"/>
              </a:lnSpc>
            </a:pPr>
            <a:r>
              <a:rPr lang="en-US" sz="3400">
                <a:solidFill>
                  <a:srgbClr val="FFFFFF"/>
                </a:solidFill>
                <a:latin typeface="Arimo Bold"/>
              </a:rPr>
              <a:t>Tuanny Nº31</a:t>
            </a:r>
          </a:p>
          <a:p>
            <a:pPr algn="just">
              <a:lnSpc>
                <a:spcPts val="4760"/>
              </a:lnSpc>
            </a:pPr>
          </a:p>
        </p:txBody>
      </p:sp>
      <p:sp>
        <p:nvSpPr>
          <p:cNvPr name="Freeform 10" id="10"/>
          <p:cNvSpPr/>
          <p:nvPr/>
        </p:nvSpPr>
        <p:spPr>
          <a:xfrm flipH="false" flipV="false" rot="0">
            <a:off x="1865222" y="1882901"/>
            <a:ext cx="1468803" cy="1314579"/>
          </a:xfrm>
          <a:custGeom>
            <a:avLst/>
            <a:gdLst/>
            <a:ahLst/>
            <a:cxnLst/>
            <a:rect r="r" b="b" t="t" l="l"/>
            <a:pathLst>
              <a:path h="1314579" w="1468803">
                <a:moveTo>
                  <a:pt x="0" y="0"/>
                </a:moveTo>
                <a:lnTo>
                  <a:pt x="1468803" y="0"/>
                </a:lnTo>
                <a:lnTo>
                  <a:pt x="1468803" y="1314579"/>
                </a:lnTo>
                <a:lnTo>
                  <a:pt x="0" y="131457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true" flipV="true" rot="0">
            <a:off x="14038526" y="1985363"/>
            <a:ext cx="1468803" cy="1314579"/>
          </a:xfrm>
          <a:custGeom>
            <a:avLst/>
            <a:gdLst/>
            <a:ahLst/>
            <a:cxnLst/>
            <a:rect r="r" b="b" t="t" l="l"/>
            <a:pathLst>
              <a:path h="1314579" w="1468803">
                <a:moveTo>
                  <a:pt x="1468804" y="1314579"/>
                </a:moveTo>
                <a:lnTo>
                  <a:pt x="0" y="1314579"/>
                </a:lnTo>
                <a:lnTo>
                  <a:pt x="0" y="0"/>
                </a:lnTo>
                <a:lnTo>
                  <a:pt x="1468804" y="0"/>
                </a:lnTo>
                <a:lnTo>
                  <a:pt x="1468804" y="131457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0">
            <a:off x="0" y="6746117"/>
            <a:ext cx="4360246" cy="3540883"/>
          </a:xfrm>
          <a:custGeom>
            <a:avLst/>
            <a:gdLst/>
            <a:ahLst/>
            <a:cxnLst/>
            <a:rect r="r" b="b" t="t" l="l"/>
            <a:pathLst>
              <a:path h="3540883" w="4360246">
                <a:moveTo>
                  <a:pt x="0" y="0"/>
                </a:moveTo>
                <a:lnTo>
                  <a:pt x="4360246" y="0"/>
                </a:lnTo>
                <a:lnTo>
                  <a:pt x="4360246" y="3540883"/>
                </a:lnTo>
                <a:lnTo>
                  <a:pt x="0" y="354088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191B1B"/>
        </a:solidFill>
      </p:bgPr>
    </p:bg>
    <p:spTree>
      <p:nvGrpSpPr>
        <p:cNvPr id="1" name=""/>
        <p:cNvGrpSpPr/>
        <p:nvPr/>
      </p:nvGrpSpPr>
      <p:grpSpPr>
        <a:xfrm>
          <a:off x="0" y="0"/>
          <a:ext cx="0" cy="0"/>
          <a:chOff x="0" y="0"/>
          <a:chExt cx="0" cy="0"/>
        </a:xfrm>
      </p:grpSpPr>
      <p:sp>
        <p:nvSpPr>
          <p:cNvPr name="TextBox 2" id="2"/>
          <p:cNvSpPr txBox="true"/>
          <p:nvPr/>
        </p:nvSpPr>
        <p:spPr>
          <a:xfrm rot="0">
            <a:off x="3645021" y="1386238"/>
            <a:ext cx="10997957" cy="1150620"/>
          </a:xfrm>
          <a:prstGeom prst="rect">
            <a:avLst/>
          </a:prstGeom>
        </p:spPr>
        <p:txBody>
          <a:bodyPr anchor="t" rtlCol="false" tIns="0" lIns="0" bIns="0" rIns="0">
            <a:spAutoFit/>
          </a:bodyPr>
          <a:lstStyle/>
          <a:p>
            <a:pPr algn="ctr">
              <a:lnSpc>
                <a:spcPts val="8640"/>
              </a:lnSpc>
            </a:pPr>
            <a:r>
              <a:rPr lang="en-US" sz="7200">
                <a:solidFill>
                  <a:srgbClr val="B08DF4"/>
                </a:solidFill>
                <a:latin typeface="Hagrid Ultra-Bold"/>
              </a:rPr>
              <a:t>SUMÁRIO</a:t>
            </a:r>
          </a:p>
        </p:txBody>
      </p:sp>
      <p:sp>
        <p:nvSpPr>
          <p:cNvPr name="TextBox 3" id="3"/>
          <p:cNvSpPr txBox="true"/>
          <p:nvPr/>
        </p:nvSpPr>
        <p:spPr>
          <a:xfrm rot="0">
            <a:off x="1028700" y="3353151"/>
            <a:ext cx="8497235" cy="458606"/>
          </a:xfrm>
          <a:prstGeom prst="rect">
            <a:avLst/>
          </a:prstGeom>
        </p:spPr>
        <p:txBody>
          <a:bodyPr anchor="t" rtlCol="false" tIns="0" lIns="0" bIns="0" rIns="0">
            <a:spAutoFit/>
          </a:bodyPr>
          <a:lstStyle/>
          <a:p>
            <a:pPr algn="l">
              <a:lnSpc>
                <a:spcPts val="3598"/>
              </a:lnSpc>
            </a:pPr>
            <a:r>
              <a:rPr lang="en-US" sz="2998">
                <a:solidFill>
                  <a:srgbClr val="FFFFFF"/>
                </a:solidFill>
                <a:latin typeface="Hagrid Light"/>
              </a:rPr>
              <a:t>01. Impactos do IoT na Indústria 4.0</a:t>
            </a:r>
          </a:p>
        </p:txBody>
      </p:sp>
      <p:sp>
        <p:nvSpPr>
          <p:cNvPr name="TextBox 4" id="4"/>
          <p:cNvSpPr txBox="true"/>
          <p:nvPr/>
        </p:nvSpPr>
        <p:spPr>
          <a:xfrm rot="0">
            <a:off x="1028700" y="4134686"/>
            <a:ext cx="8911917" cy="455295"/>
          </a:xfrm>
          <a:prstGeom prst="rect">
            <a:avLst/>
          </a:prstGeom>
        </p:spPr>
        <p:txBody>
          <a:bodyPr anchor="t" rtlCol="false" tIns="0" lIns="0" bIns="0" rIns="0">
            <a:spAutoFit/>
          </a:bodyPr>
          <a:lstStyle/>
          <a:p>
            <a:pPr algn="l">
              <a:lnSpc>
                <a:spcPts val="3598"/>
              </a:lnSpc>
            </a:pPr>
            <a:r>
              <a:rPr lang="en-US" sz="2998">
                <a:solidFill>
                  <a:srgbClr val="FFFFFF"/>
                </a:solidFill>
                <a:latin typeface="Hagrid Light"/>
              </a:rPr>
              <a:t>02. Como pode ajudar naprevenção de falhas</a:t>
            </a:r>
          </a:p>
        </p:txBody>
      </p:sp>
      <p:sp>
        <p:nvSpPr>
          <p:cNvPr name="TextBox 5" id="5"/>
          <p:cNvSpPr txBox="true"/>
          <p:nvPr/>
        </p:nvSpPr>
        <p:spPr>
          <a:xfrm rot="0">
            <a:off x="1028700" y="4934073"/>
            <a:ext cx="6200620" cy="458606"/>
          </a:xfrm>
          <a:prstGeom prst="rect">
            <a:avLst/>
          </a:prstGeom>
        </p:spPr>
        <p:txBody>
          <a:bodyPr anchor="t" rtlCol="false" tIns="0" lIns="0" bIns="0" rIns="0">
            <a:spAutoFit/>
          </a:bodyPr>
          <a:lstStyle/>
          <a:p>
            <a:pPr algn="l">
              <a:lnSpc>
                <a:spcPts val="3598"/>
              </a:lnSpc>
            </a:pPr>
            <a:r>
              <a:rPr lang="en-US" sz="2998">
                <a:solidFill>
                  <a:srgbClr val="FFFFFF"/>
                </a:solidFill>
                <a:latin typeface="Hagrid Light"/>
              </a:rPr>
              <a:t>03. Redução de custos</a:t>
            </a:r>
          </a:p>
        </p:txBody>
      </p:sp>
      <p:sp>
        <p:nvSpPr>
          <p:cNvPr name="TextBox 6" id="6"/>
          <p:cNvSpPr txBox="true"/>
          <p:nvPr/>
        </p:nvSpPr>
        <p:spPr>
          <a:xfrm rot="0">
            <a:off x="1028700" y="5703706"/>
            <a:ext cx="5793574" cy="455295"/>
          </a:xfrm>
          <a:prstGeom prst="rect">
            <a:avLst/>
          </a:prstGeom>
        </p:spPr>
        <p:txBody>
          <a:bodyPr anchor="t" rtlCol="false" tIns="0" lIns="0" bIns="0" rIns="0">
            <a:spAutoFit/>
          </a:bodyPr>
          <a:lstStyle/>
          <a:p>
            <a:pPr algn="l">
              <a:lnSpc>
                <a:spcPts val="3598"/>
              </a:lnSpc>
            </a:pPr>
            <a:r>
              <a:rPr lang="en-US" sz="2998">
                <a:solidFill>
                  <a:srgbClr val="FFFFFF"/>
                </a:solidFill>
                <a:latin typeface="Hagrid Light"/>
              </a:rPr>
              <a:t>04. Eficiência energética</a:t>
            </a:r>
          </a:p>
        </p:txBody>
      </p:sp>
      <p:sp>
        <p:nvSpPr>
          <p:cNvPr name="AutoShape 7" id="7"/>
          <p:cNvSpPr/>
          <p:nvPr/>
        </p:nvSpPr>
        <p:spPr>
          <a:xfrm>
            <a:off x="1028700" y="3939356"/>
            <a:ext cx="6742685" cy="0"/>
          </a:xfrm>
          <a:prstGeom prst="line">
            <a:avLst/>
          </a:prstGeom>
          <a:ln cap="flat" w="19050">
            <a:solidFill>
              <a:srgbClr val="B08DF4"/>
            </a:solidFill>
            <a:prstDash val="solid"/>
            <a:headEnd type="none" len="sm" w="sm"/>
            <a:tailEnd type="none" len="sm" w="sm"/>
          </a:ln>
        </p:spPr>
      </p:sp>
      <p:sp>
        <p:nvSpPr>
          <p:cNvPr name="AutoShape 8" id="8"/>
          <p:cNvSpPr/>
          <p:nvPr/>
        </p:nvSpPr>
        <p:spPr>
          <a:xfrm flipV="true">
            <a:off x="1028700" y="4741664"/>
            <a:ext cx="6742685" cy="0"/>
          </a:xfrm>
          <a:prstGeom prst="line">
            <a:avLst/>
          </a:prstGeom>
          <a:ln cap="flat" w="19050">
            <a:solidFill>
              <a:srgbClr val="B08DF4"/>
            </a:solidFill>
            <a:prstDash val="solid"/>
            <a:headEnd type="none" len="sm" w="sm"/>
            <a:tailEnd type="none" len="sm" w="sm"/>
          </a:ln>
        </p:spPr>
      </p:sp>
      <p:sp>
        <p:nvSpPr>
          <p:cNvPr name="AutoShape 9" id="9"/>
          <p:cNvSpPr/>
          <p:nvPr/>
        </p:nvSpPr>
        <p:spPr>
          <a:xfrm>
            <a:off x="1028700" y="5523199"/>
            <a:ext cx="6742685" cy="0"/>
          </a:xfrm>
          <a:prstGeom prst="line">
            <a:avLst/>
          </a:prstGeom>
          <a:ln cap="flat" w="19050">
            <a:solidFill>
              <a:srgbClr val="B08DF4"/>
            </a:solidFill>
            <a:prstDash val="solid"/>
            <a:headEnd type="none" len="sm" w="sm"/>
            <a:tailEnd type="none" len="sm" w="sm"/>
          </a:ln>
        </p:spPr>
      </p:sp>
      <p:sp>
        <p:nvSpPr>
          <p:cNvPr name="AutoShape 10" id="10"/>
          <p:cNvSpPr/>
          <p:nvPr/>
        </p:nvSpPr>
        <p:spPr>
          <a:xfrm>
            <a:off x="1028700" y="6168526"/>
            <a:ext cx="6742685" cy="0"/>
          </a:xfrm>
          <a:prstGeom prst="line">
            <a:avLst/>
          </a:prstGeom>
          <a:ln cap="flat" w="19050">
            <a:solidFill>
              <a:srgbClr val="B08DF4"/>
            </a:solidFill>
            <a:prstDash val="solid"/>
            <a:headEnd type="none" len="sm" w="sm"/>
            <a:tailEnd type="none" len="sm" w="sm"/>
          </a:ln>
        </p:spPr>
      </p:sp>
      <p:sp>
        <p:nvSpPr>
          <p:cNvPr name="Freeform 11" id="11"/>
          <p:cNvSpPr/>
          <p:nvPr/>
        </p:nvSpPr>
        <p:spPr>
          <a:xfrm flipH="false" flipV="false" rot="0">
            <a:off x="9969" y="-23608"/>
            <a:ext cx="18268063" cy="10334215"/>
          </a:xfrm>
          <a:custGeom>
            <a:avLst/>
            <a:gdLst/>
            <a:ahLst/>
            <a:cxnLst/>
            <a:rect r="r" b="b" t="t" l="l"/>
            <a:pathLst>
              <a:path h="10334215" w="18268063">
                <a:moveTo>
                  <a:pt x="0" y="0"/>
                </a:moveTo>
                <a:lnTo>
                  <a:pt x="18268062" y="0"/>
                </a:lnTo>
                <a:lnTo>
                  <a:pt x="18268062" y="10334216"/>
                </a:lnTo>
                <a:lnTo>
                  <a:pt x="0" y="10334216"/>
                </a:lnTo>
                <a:lnTo>
                  <a:pt x="0" y="0"/>
                </a:lnTo>
                <a:close/>
              </a:path>
            </a:pathLst>
          </a:custGeom>
          <a:blipFill>
            <a:blip r:embed="rId2">
              <a:extLst>
                <a:ext uri="{96DAC541-7B7A-43D3-8B79-37D633B846F1}">
                  <asvg:svgBlip xmlns:asvg="http://schemas.microsoft.com/office/drawing/2016/SVG/main" r:embed="rId3"/>
                </a:ext>
              </a:extLst>
            </a:blip>
            <a:stretch>
              <a:fillRect l="-925" t="-51269" r="-785" b="-25381"/>
            </a:stretch>
          </a:blipFill>
        </p:spPr>
      </p:sp>
      <p:sp>
        <p:nvSpPr>
          <p:cNvPr name="Freeform 12" id="12"/>
          <p:cNvSpPr/>
          <p:nvPr/>
        </p:nvSpPr>
        <p:spPr>
          <a:xfrm flipH="false" flipV="false" rot="0">
            <a:off x="2119926" y="1614071"/>
            <a:ext cx="1232637" cy="682573"/>
          </a:xfrm>
          <a:custGeom>
            <a:avLst/>
            <a:gdLst/>
            <a:ahLst/>
            <a:cxnLst/>
            <a:rect r="r" b="b" t="t" l="l"/>
            <a:pathLst>
              <a:path h="682573" w="1232637">
                <a:moveTo>
                  <a:pt x="0" y="0"/>
                </a:moveTo>
                <a:lnTo>
                  <a:pt x="1232637" y="0"/>
                </a:lnTo>
                <a:lnTo>
                  <a:pt x="1232637" y="682572"/>
                </a:lnTo>
                <a:lnTo>
                  <a:pt x="0" y="68257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10800000">
            <a:off x="14935437" y="1614071"/>
            <a:ext cx="1232637" cy="682573"/>
          </a:xfrm>
          <a:custGeom>
            <a:avLst/>
            <a:gdLst/>
            <a:ahLst/>
            <a:cxnLst/>
            <a:rect r="r" b="b" t="t" l="l"/>
            <a:pathLst>
              <a:path h="682573" w="1232637">
                <a:moveTo>
                  <a:pt x="0" y="0"/>
                </a:moveTo>
                <a:lnTo>
                  <a:pt x="1232637" y="0"/>
                </a:lnTo>
                <a:lnTo>
                  <a:pt x="1232637" y="682572"/>
                </a:lnTo>
                <a:lnTo>
                  <a:pt x="0" y="68257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91B1B"/>
        </a:solidFill>
      </p:bgPr>
    </p:bg>
    <p:spTree>
      <p:nvGrpSpPr>
        <p:cNvPr id="1" name=""/>
        <p:cNvGrpSpPr/>
        <p:nvPr/>
      </p:nvGrpSpPr>
      <p:grpSpPr>
        <a:xfrm>
          <a:off x="0" y="0"/>
          <a:ext cx="0" cy="0"/>
          <a:chOff x="0" y="0"/>
          <a:chExt cx="0" cy="0"/>
        </a:xfrm>
      </p:grpSpPr>
      <p:sp>
        <p:nvSpPr>
          <p:cNvPr name="Freeform 2" id="2"/>
          <p:cNvSpPr/>
          <p:nvPr/>
        </p:nvSpPr>
        <p:spPr>
          <a:xfrm flipH="false" flipV="false" rot="0">
            <a:off x="9969" y="-23608"/>
            <a:ext cx="18268063" cy="10334215"/>
          </a:xfrm>
          <a:custGeom>
            <a:avLst/>
            <a:gdLst/>
            <a:ahLst/>
            <a:cxnLst/>
            <a:rect r="r" b="b" t="t" l="l"/>
            <a:pathLst>
              <a:path h="10334215" w="18268063">
                <a:moveTo>
                  <a:pt x="0" y="0"/>
                </a:moveTo>
                <a:lnTo>
                  <a:pt x="18268062" y="0"/>
                </a:lnTo>
                <a:lnTo>
                  <a:pt x="18268062" y="10334216"/>
                </a:lnTo>
                <a:lnTo>
                  <a:pt x="0" y="10334216"/>
                </a:lnTo>
                <a:lnTo>
                  <a:pt x="0" y="0"/>
                </a:lnTo>
                <a:close/>
              </a:path>
            </a:pathLst>
          </a:custGeom>
          <a:blipFill>
            <a:blip r:embed="rId2">
              <a:extLst>
                <a:ext uri="{96DAC541-7B7A-43D3-8B79-37D633B846F1}">
                  <asvg:svgBlip xmlns:asvg="http://schemas.microsoft.com/office/drawing/2016/SVG/main" r:embed="rId3"/>
                </a:ext>
              </a:extLst>
            </a:blip>
            <a:stretch>
              <a:fillRect l="-925" t="-51269" r="-785" b="-25381"/>
            </a:stretch>
          </a:blipFill>
        </p:spPr>
      </p:sp>
      <p:sp>
        <p:nvSpPr>
          <p:cNvPr name="Freeform 3" id="3"/>
          <p:cNvSpPr/>
          <p:nvPr/>
        </p:nvSpPr>
        <p:spPr>
          <a:xfrm flipH="false" flipV="false" rot="0">
            <a:off x="1028700" y="1055859"/>
            <a:ext cx="639591" cy="639591"/>
          </a:xfrm>
          <a:custGeom>
            <a:avLst/>
            <a:gdLst/>
            <a:ahLst/>
            <a:cxnLst/>
            <a:rect r="r" b="b" t="t" l="l"/>
            <a:pathLst>
              <a:path h="639591" w="639591">
                <a:moveTo>
                  <a:pt x="0" y="0"/>
                </a:moveTo>
                <a:lnTo>
                  <a:pt x="639591" y="0"/>
                </a:lnTo>
                <a:lnTo>
                  <a:pt x="639591" y="639591"/>
                </a:lnTo>
                <a:lnTo>
                  <a:pt x="0" y="63959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4" id="4"/>
          <p:cNvSpPr/>
          <p:nvPr/>
        </p:nvSpPr>
        <p:spPr>
          <a:xfrm>
            <a:off x="1668291" y="1375654"/>
            <a:ext cx="15591009" cy="0"/>
          </a:xfrm>
          <a:prstGeom prst="line">
            <a:avLst/>
          </a:prstGeom>
          <a:ln cap="flat" w="19050">
            <a:solidFill>
              <a:srgbClr val="B08DF4"/>
            </a:solidFill>
            <a:prstDash val="solid"/>
            <a:headEnd type="none" len="sm" w="sm"/>
            <a:tailEnd type="none" len="sm" w="sm"/>
          </a:ln>
        </p:spPr>
      </p:sp>
      <p:sp>
        <p:nvSpPr>
          <p:cNvPr name="Freeform 5" id="5"/>
          <p:cNvSpPr/>
          <p:nvPr/>
        </p:nvSpPr>
        <p:spPr>
          <a:xfrm flipH="false" flipV="false" rot="0">
            <a:off x="0" y="8605903"/>
            <a:ext cx="3823573" cy="1304794"/>
          </a:xfrm>
          <a:custGeom>
            <a:avLst/>
            <a:gdLst/>
            <a:ahLst/>
            <a:cxnLst/>
            <a:rect r="r" b="b" t="t" l="l"/>
            <a:pathLst>
              <a:path h="1304794" w="3823573">
                <a:moveTo>
                  <a:pt x="0" y="0"/>
                </a:moveTo>
                <a:lnTo>
                  <a:pt x="3823573" y="0"/>
                </a:lnTo>
                <a:lnTo>
                  <a:pt x="3823573" y="1304794"/>
                </a:lnTo>
                <a:lnTo>
                  <a:pt x="0" y="130479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668291" y="2010368"/>
            <a:ext cx="11141969" cy="2291715"/>
          </a:xfrm>
          <a:prstGeom prst="rect">
            <a:avLst/>
          </a:prstGeom>
        </p:spPr>
        <p:txBody>
          <a:bodyPr anchor="t" rtlCol="false" tIns="0" lIns="0" bIns="0" rIns="0">
            <a:spAutoFit/>
          </a:bodyPr>
          <a:lstStyle/>
          <a:p>
            <a:pPr algn="l">
              <a:lnSpc>
                <a:spcPts val="8640"/>
              </a:lnSpc>
            </a:pPr>
            <a:r>
              <a:rPr lang="en-US" sz="7200">
                <a:solidFill>
                  <a:srgbClr val="B08DF4"/>
                </a:solidFill>
                <a:latin typeface="Hagrid Ultra-Bold"/>
              </a:rPr>
              <a:t>IMPACTOS DO IOT NA INDÚSTRIA 4.0:</a:t>
            </a:r>
          </a:p>
        </p:txBody>
      </p:sp>
      <p:sp>
        <p:nvSpPr>
          <p:cNvPr name="TextBox 7" id="7"/>
          <p:cNvSpPr txBox="true"/>
          <p:nvPr/>
        </p:nvSpPr>
        <p:spPr>
          <a:xfrm rot="0">
            <a:off x="1911787" y="4502701"/>
            <a:ext cx="13739880" cy="4366894"/>
          </a:xfrm>
          <a:prstGeom prst="rect">
            <a:avLst/>
          </a:prstGeom>
        </p:spPr>
        <p:txBody>
          <a:bodyPr anchor="t" rtlCol="false" tIns="0" lIns="0" bIns="0" rIns="0">
            <a:spAutoFit/>
          </a:bodyPr>
          <a:lstStyle/>
          <a:p>
            <a:pPr algn="l">
              <a:lnSpc>
                <a:spcPts val="4960"/>
              </a:lnSpc>
            </a:pPr>
            <a:r>
              <a:rPr lang="en-US" sz="3100">
                <a:solidFill>
                  <a:srgbClr val="FFFFFF"/>
                </a:solidFill>
                <a:latin typeface="Hagrid"/>
              </a:rPr>
              <a:t>Um dos grandes impactos da implementação de dispositivos IoT na indústria 4.0 é a automação de processos, melhorando a eficiência, tornando-se o novo padrão da indústria. Esse processo favorece o modelo de produção enxuta, o que significa economia de custos e, posteriormente, maior produtividade, diminuindo a necessidade da mão de obra humana.</a:t>
            </a:r>
          </a:p>
          <a:p>
            <a:pPr algn="l">
              <a:lnSpc>
                <a:spcPts val="496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91B1B"/>
        </a:solidFill>
      </p:bgPr>
    </p:bg>
    <p:spTree>
      <p:nvGrpSpPr>
        <p:cNvPr id="1" name=""/>
        <p:cNvGrpSpPr/>
        <p:nvPr/>
      </p:nvGrpSpPr>
      <p:grpSpPr>
        <a:xfrm>
          <a:off x="0" y="0"/>
          <a:ext cx="0" cy="0"/>
          <a:chOff x="0" y="0"/>
          <a:chExt cx="0" cy="0"/>
        </a:xfrm>
      </p:grpSpPr>
      <p:sp>
        <p:nvSpPr>
          <p:cNvPr name="Freeform 2" id="2"/>
          <p:cNvSpPr/>
          <p:nvPr/>
        </p:nvSpPr>
        <p:spPr>
          <a:xfrm flipH="false" flipV="false" rot="0">
            <a:off x="9969" y="-23608"/>
            <a:ext cx="18268063" cy="10334215"/>
          </a:xfrm>
          <a:custGeom>
            <a:avLst/>
            <a:gdLst/>
            <a:ahLst/>
            <a:cxnLst/>
            <a:rect r="r" b="b" t="t" l="l"/>
            <a:pathLst>
              <a:path h="10334215" w="18268063">
                <a:moveTo>
                  <a:pt x="0" y="0"/>
                </a:moveTo>
                <a:lnTo>
                  <a:pt x="18268062" y="0"/>
                </a:lnTo>
                <a:lnTo>
                  <a:pt x="18268062" y="10334216"/>
                </a:lnTo>
                <a:lnTo>
                  <a:pt x="0" y="10334216"/>
                </a:lnTo>
                <a:lnTo>
                  <a:pt x="0" y="0"/>
                </a:lnTo>
                <a:close/>
              </a:path>
            </a:pathLst>
          </a:custGeom>
          <a:blipFill>
            <a:blip r:embed="rId2">
              <a:extLst>
                <a:ext uri="{96DAC541-7B7A-43D3-8B79-37D633B846F1}">
                  <asvg:svgBlip xmlns:asvg="http://schemas.microsoft.com/office/drawing/2016/SVG/main" r:embed="rId3"/>
                </a:ext>
              </a:extLst>
            </a:blip>
            <a:stretch>
              <a:fillRect l="-925" t="-51269" r="-785" b="-25381"/>
            </a:stretch>
          </a:blipFill>
        </p:spPr>
      </p:sp>
      <p:sp>
        <p:nvSpPr>
          <p:cNvPr name="TextBox 3" id="3"/>
          <p:cNvSpPr txBox="true"/>
          <p:nvPr/>
        </p:nvSpPr>
        <p:spPr>
          <a:xfrm rot="0">
            <a:off x="1028700" y="2052264"/>
            <a:ext cx="10246930" cy="2924097"/>
          </a:xfrm>
          <a:prstGeom prst="rect">
            <a:avLst/>
          </a:prstGeom>
        </p:spPr>
        <p:txBody>
          <a:bodyPr anchor="t" rtlCol="false" tIns="0" lIns="0" bIns="0" rIns="0">
            <a:spAutoFit/>
          </a:bodyPr>
          <a:lstStyle/>
          <a:p>
            <a:pPr algn="l">
              <a:lnSpc>
                <a:spcPts val="7356"/>
              </a:lnSpc>
            </a:pPr>
            <a:r>
              <a:rPr lang="en-US" sz="6130">
                <a:solidFill>
                  <a:srgbClr val="B08DF4"/>
                </a:solidFill>
                <a:latin typeface="Hagrid Ultra-Bold"/>
              </a:rPr>
              <a:t>COMO PODE AJUDAR NAPREVENÇÃO DE FALHAS:</a:t>
            </a:r>
          </a:p>
        </p:txBody>
      </p:sp>
      <p:sp>
        <p:nvSpPr>
          <p:cNvPr name="AutoShape 4" id="4"/>
          <p:cNvSpPr/>
          <p:nvPr/>
        </p:nvSpPr>
        <p:spPr>
          <a:xfrm>
            <a:off x="1028700" y="1385179"/>
            <a:ext cx="15785985" cy="0"/>
          </a:xfrm>
          <a:prstGeom prst="line">
            <a:avLst/>
          </a:prstGeom>
          <a:ln cap="flat" w="19050">
            <a:solidFill>
              <a:srgbClr val="B08DF4"/>
            </a:solidFill>
            <a:prstDash val="solid"/>
            <a:headEnd type="none" len="sm" w="sm"/>
            <a:tailEnd type="none" len="sm" w="sm"/>
          </a:ln>
        </p:spPr>
      </p:sp>
      <p:sp>
        <p:nvSpPr>
          <p:cNvPr name="Freeform 5" id="5"/>
          <p:cNvSpPr/>
          <p:nvPr/>
        </p:nvSpPr>
        <p:spPr>
          <a:xfrm flipH="false" flipV="false" rot="0">
            <a:off x="9969" y="6746117"/>
            <a:ext cx="4360246" cy="3540883"/>
          </a:xfrm>
          <a:custGeom>
            <a:avLst/>
            <a:gdLst/>
            <a:ahLst/>
            <a:cxnLst/>
            <a:rect r="r" b="b" t="t" l="l"/>
            <a:pathLst>
              <a:path h="3540883" w="4360246">
                <a:moveTo>
                  <a:pt x="0" y="0"/>
                </a:moveTo>
                <a:lnTo>
                  <a:pt x="4360245" y="0"/>
                </a:lnTo>
                <a:lnTo>
                  <a:pt x="4360245" y="3540883"/>
                </a:lnTo>
                <a:lnTo>
                  <a:pt x="0" y="354088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3239763" y="5614535"/>
            <a:ext cx="11808474" cy="2838450"/>
          </a:xfrm>
          <a:prstGeom prst="rect">
            <a:avLst/>
          </a:prstGeom>
        </p:spPr>
        <p:txBody>
          <a:bodyPr anchor="t" rtlCol="false" tIns="0" lIns="0" bIns="0" rIns="0">
            <a:spAutoFit/>
          </a:bodyPr>
          <a:lstStyle/>
          <a:p>
            <a:pPr algn="l">
              <a:lnSpc>
                <a:spcPts val="4439"/>
              </a:lnSpc>
              <a:spcBef>
                <a:spcPct val="0"/>
              </a:spcBef>
            </a:pPr>
            <a:r>
              <a:rPr lang="en-US" sz="3699">
                <a:solidFill>
                  <a:srgbClr val="FFFFFF"/>
                </a:solidFill>
                <a:latin typeface="Arimo"/>
              </a:rPr>
              <a:t>Um dos fatores mais importantes na implementação do IoT na indústria é a automação de processos, principalmente quando se trata de tarefas repetitivas e burocráticas, onde deixa de ter a interferência do ser humano, que está mais suscetível a falhas.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91B1B"/>
        </a:solidFill>
      </p:bgPr>
    </p:bg>
    <p:spTree>
      <p:nvGrpSpPr>
        <p:cNvPr id="1" name=""/>
        <p:cNvGrpSpPr/>
        <p:nvPr/>
      </p:nvGrpSpPr>
      <p:grpSpPr>
        <a:xfrm>
          <a:off x="0" y="0"/>
          <a:ext cx="0" cy="0"/>
          <a:chOff x="0" y="0"/>
          <a:chExt cx="0" cy="0"/>
        </a:xfrm>
      </p:grpSpPr>
      <p:sp>
        <p:nvSpPr>
          <p:cNvPr name="Freeform 2" id="2"/>
          <p:cNvSpPr/>
          <p:nvPr/>
        </p:nvSpPr>
        <p:spPr>
          <a:xfrm flipH="false" flipV="false" rot="0">
            <a:off x="19937" y="-23608"/>
            <a:ext cx="18268063" cy="10334215"/>
          </a:xfrm>
          <a:custGeom>
            <a:avLst/>
            <a:gdLst/>
            <a:ahLst/>
            <a:cxnLst/>
            <a:rect r="r" b="b" t="t" l="l"/>
            <a:pathLst>
              <a:path h="10334215" w="18268063">
                <a:moveTo>
                  <a:pt x="0" y="0"/>
                </a:moveTo>
                <a:lnTo>
                  <a:pt x="18268063" y="0"/>
                </a:lnTo>
                <a:lnTo>
                  <a:pt x="18268063" y="10334216"/>
                </a:lnTo>
                <a:lnTo>
                  <a:pt x="0" y="10334216"/>
                </a:lnTo>
                <a:lnTo>
                  <a:pt x="0" y="0"/>
                </a:lnTo>
                <a:close/>
              </a:path>
            </a:pathLst>
          </a:custGeom>
          <a:blipFill>
            <a:blip r:embed="rId2">
              <a:extLst>
                <a:ext uri="{96DAC541-7B7A-43D3-8B79-37D633B846F1}">
                  <asvg:svgBlip xmlns:asvg="http://schemas.microsoft.com/office/drawing/2016/SVG/main" r:embed="rId3"/>
                </a:ext>
              </a:extLst>
            </a:blip>
            <a:stretch>
              <a:fillRect l="-925" t="-51269" r="-785" b="-25381"/>
            </a:stretch>
          </a:blipFill>
        </p:spPr>
      </p:sp>
      <p:sp>
        <p:nvSpPr>
          <p:cNvPr name="AutoShape 3" id="3"/>
          <p:cNvSpPr/>
          <p:nvPr/>
        </p:nvSpPr>
        <p:spPr>
          <a:xfrm>
            <a:off x="1142663" y="752060"/>
            <a:ext cx="16116637" cy="0"/>
          </a:xfrm>
          <a:prstGeom prst="line">
            <a:avLst/>
          </a:prstGeom>
          <a:ln cap="flat" w="19050">
            <a:solidFill>
              <a:srgbClr val="B08DF4"/>
            </a:solidFill>
            <a:prstDash val="solid"/>
            <a:headEnd type="none" len="sm" w="sm"/>
            <a:tailEnd type="none" len="sm" w="sm"/>
          </a:ln>
        </p:spPr>
      </p:sp>
      <p:sp>
        <p:nvSpPr>
          <p:cNvPr name="Freeform 4" id="4"/>
          <p:cNvSpPr/>
          <p:nvPr/>
        </p:nvSpPr>
        <p:spPr>
          <a:xfrm flipH="true" flipV="true" rot="0">
            <a:off x="11682662" y="2146935"/>
            <a:ext cx="6605338" cy="2262328"/>
          </a:xfrm>
          <a:custGeom>
            <a:avLst/>
            <a:gdLst/>
            <a:ahLst/>
            <a:cxnLst/>
            <a:rect r="r" b="b" t="t" l="l"/>
            <a:pathLst>
              <a:path h="2262328" w="6605338">
                <a:moveTo>
                  <a:pt x="6605338" y="2262328"/>
                </a:moveTo>
                <a:lnTo>
                  <a:pt x="0" y="2262328"/>
                </a:lnTo>
                <a:lnTo>
                  <a:pt x="0" y="0"/>
                </a:lnTo>
                <a:lnTo>
                  <a:pt x="6605338" y="0"/>
                </a:lnTo>
                <a:lnTo>
                  <a:pt x="6605338" y="2262328"/>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1370399" y="1019175"/>
            <a:ext cx="11425117" cy="2245995"/>
          </a:xfrm>
          <a:prstGeom prst="rect">
            <a:avLst/>
          </a:prstGeom>
        </p:spPr>
        <p:txBody>
          <a:bodyPr anchor="t" rtlCol="false" tIns="0" lIns="0" bIns="0" rIns="0">
            <a:spAutoFit/>
          </a:bodyPr>
          <a:lstStyle/>
          <a:p>
            <a:pPr algn="l">
              <a:lnSpc>
                <a:spcPts val="8640"/>
              </a:lnSpc>
            </a:pPr>
            <a:r>
              <a:rPr lang="en-US" sz="7200">
                <a:solidFill>
                  <a:srgbClr val="B08DF4"/>
                </a:solidFill>
                <a:latin typeface="Hagrid Ultra-Bold"/>
              </a:rPr>
              <a:t>REDUÇÃO DE CUSTOS</a:t>
            </a:r>
          </a:p>
          <a:p>
            <a:pPr algn="l">
              <a:lnSpc>
                <a:spcPts val="8640"/>
              </a:lnSpc>
            </a:pPr>
          </a:p>
        </p:txBody>
      </p:sp>
      <p:sp>
        <p:nvSpPr>
          <p:cNvPr name="TextBox 6" id="6"/>
          <p:cNvSpPr txBox="true"/>
          <p:nvPr/>
        </p:nvSpPr>
        <p:spPr>
          <a:xfrm rot="0">
            <a:off x="1028700" y="3131820"/>
            <a:ext cx="12450650" cy="6076950"/>
          </a:xfrm>
          <a:prstGeom prst="rect">
            <a:avLst/>
          </a:prstGeom>
        </p:spPr>
        <p:txBody>
          <a:bodyPr anchor="t" rtlCol="false" tIns="0" lIns="0" bIns="0" rIns="0">
            <a:spAutoFit/>
          </a:bodyPr>
          <a:lstStyle/>
          <a:p>
            <a:pPr algn="l">
              <a:lnSpc>
                <a:spcPts val="4800"/>
              </a:lnSpc>
            </a:pPr>
          </a:p>
          <a:p>
            <a:pPr algn="l">
              <a:lnSpc>
                <a:spcPts val="4800"/>
              </a:lnSpc>
            </a:pPr>
            <a:r>
              <a:rPr lang="en-US" sz="3000">
                <a:solidFill>
                  <a:srgbClr val="FFFFFF"/>
                </a:solidFill>
                <a:latin typeface="Arimo"/>
              </a:rPr>
              <a:t>    </a:t>
            </a:r>
            <a:r>
              <a:rPr lang="en-US" sz="3000">
                <a:solidFill>
                  <a:srgbClr val="FFFFFF"/>
                </a:solidFill>
                <a:latin typeface="Arimo"/>
              </a:rPr>
              <a:t>Por meio da identificação de padrões na análise, os gestores conseguem prever situações de incidentes, como por exemplo quando um equipamento está em um estado ruim, precisando de manutenção. Antes mesmo de parar as atividades e gerar prejuízos, o suporte é acionado para reparar os problemas.</a:t>
            </a:r>
          </a:p>
          <a:p>
            <a:pPr algn="l">
              <a:lnSpc>
                <a:spcPts val="4800"/>
              </a:lnSpc>
            </a:pPr>
          </a:p>
          <a:p>
            <a:pPr algn="l">
              <a:lnSpc>
                <a:spcPts val="4800"/>
              </a:lnSpc>
            </a:pPr>
            <a:r>
              <a:rPr lang="en-US" sz="3000">
                <a:solidFill>
                  <a:srgbClr val="FFFFFF"/>
                </a:solidFill>
                <a:latin typeface="Arimo"/>
              </a:rPr>
              <a:t>     </a:t>
            </a:r>
            <a:r>
              <a:rPr lang="en-US" sz="3000">
                <a:solidFill>
                  <a:srgbClr val="FFFFFF"/>
                </a:solidFill>
                <a:latin typeface="Arimo"/>
              </a:rPr>
              <a:t>Essa capacidade também se deve ao fato de que a IoT possibilita a análise dos ativos em tempo real. Com isso, menos custos são necessários.</a:t>
            </a:r>
          </a:p>
        </p:txBody>
      </p:sp>
      <p:sp>
        <p:nvSpPr>
          <p:cNvPr name="TextBox 7" id="7"/>
          <p:cNvSpPr txBox="true"/>
          <p:nvPr/>
        </p:nvSpPr>
        <p:spPr>
          <a:xfrm rot="0">
            <a:off x="-1387732" y="2412250"/>
            <a:ext cx="11425117" cy="560070"/>
          </a:xfrm>
          <a:prstGeom prst="rect">
            <a:avLst/>
          </a:prstGeom>
        </p:spPr>
        <p:txBody>
          <a:bodyPr anchor="t" rtlCol="false" tIns="0" lIns="0" bIns="0" rIns="0">
            <a:spAutoFit/>
          </a:bodyPr>
          <a:lstStyle/>
          <a:p>
            <a:pPr algn="ctr">
              <a:lnSpc>
                <a:spcPts val="4320"/>
              </a:lnSpc>
              <a:spcBef>
                <a:spcPct val="0"/>
              </a:spcBef>
            </a:pPr>
            <a:r>
              <a:rPr lang="en-US" sz="3600">
                <a:solidFill>
                  <a:srgbClr val="FFFFFF"/>
                </a:solidFill>
                <a:latin typeface="Hagrid Medium"/>
              </a:rPr>
              <a:t>Manutenção preventiva</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91B1B"/>
        </a:solidFill>
      </p:bgPr>
    </p:bg>
    <p:spTree>
      <p:nvGrpSpPr>
        <p:cNvPr id="1" name=""/>
        <p:cNvGrpSpPr/>
        <p:nvPr/>
      </p:nvGrpSpPr>
      <p:grpSpPr>
        <a:xfrm>
          <a:off x="0" y="0"/>
          <a:ext cx="0" cy="0"/>
          <a:chOff x="0" y="0"/>
          <a:chExt cx="0" cy="0"/>
        </a:xfrm>
      </p:grpSpPr>
      <p:sp>
        <p:nvSpPr>
          <p:cNvPr name="Freeform 2" id="2"/>
          <p:cNvSpPr/>
          <p:nvPr/>
        </p:nvSpPr>
        <p:spPr>
          <a:xfrm flipH="false" flipV="false" rot="0">
            <a:off x="9969" y="-23608"/>
            <a:ext cx="18268063" cy="10334215"/>
          </a:xfrm>
          <a:custGeom>
            <a:avLst/>
            <a:gdLst/>
            <a:ahLst/>
            <a:cxnLst/>
            <a:rect r="r" b="b" t="t" l="l"/>
            <a:pathLst>
              <a:path h="10334215" w="18268063">
                <a:moveTo>
                  <a:pt x="0" y="0"/>
                </a:moveTo>
                <a:lnTo>
                  <a:pt x="18268062" y="0"/>
                </a:lnTo>
                <a:lnTo>
                  <a:pt x="18268062" y="10334216"/>
                </a:lnTo>
                <a:lnTo>
                  <a:pt x="0" y="10334216"/>
                </a:lnTo>
                <a:lnTo>
                  <a:pt x="0" y="0"/>
                </a:lnTo>
                <a:close/>
              </a:path>
            </a:pathLst>
          </a:custGeom>
          <a:blipFill>
            <a:blip r:embed="rId2">
              <a:extLst>
                <a:ext uri="{96DAC541-7B7A-43D3-8B79-37D633B846F1}">
                  <asvg:svgBlip xmlns:asvg="http://schemas.microsoft.com/office/drawing/2016/SVG/main" r:embed="rId3"/>
                </a:ext>
              </a:extLst>
            </a:blip>
            <a:stretch>
              <a:fillRect l="-925" t="-51269" r="-785" b="-25381"/>
            </a:stretch>
          </a:blipFill>
        </p:spPr>
      </p:sp>
      <p:sp>
        <p:nvSpPr>
          <p:cNvPr name="AutoShape 3" id="3"/>
          <p:cNvSpPr/>
          <p:nvPr/>
        </p:nvSpPr>
        <p:spPr>
          <a:xfrm>
            <a:off x="1028700" y="1038225"/>
            <a:ext cx="16230600" cy="0"/>
          </a:xfrm>
          <a:prstGeom prst="line">
            <a:avLst/>
          </a:prstGeom>
          <a:ln cap="flat" w="19050">
            <a:solidFill>
              <a:srgbClr val="B08DF4"/>
            </a:solidFill>
            <a:prstDash val="solid"/>
            <a:headEnd type="none" len="sm" w="sm"/>
            <a:tailEnd type="none" len="sm" w="sm"/>
          </a:ln>
        </p:spPr>
      </p:sp>
      <p:sp>
        <p:nvSpPr>
          <p:cNvPr name="Freeform 4" id="4"/>
          <p:cNvSpPr/>
          <p:nvPr/>
        </p:nvSpPr>
        <p:spPr>
          <a:xfrm flipH="false" flipV="false" rot="0">
            <a:off x="0" y="9191625"/>
            <a:ext cx="6430950" cy="553105"/>
          </a:xfrm>
          <a:custGeom>
            <a:avLst/>
            <a:gdLst/>
            <a:ahLst/>
            <a:cxnLst/>
            <a:rect r="r" b="b" t="t" l="l"/>
            <a:pathLst>
              <a:path h="553105" w="6430950">
                <a:moveTo>
                  <a:pt x="0" y="0"/>
                </a:moveTo>
                <a:lnTo>
                  <a:pt x="6430950" y="0"/>
                </a:lnTo>
                <a:lnTo>
                  <a:pt x="6430950" y="553105"/>
                </a:lnTo>
                <a:lnTo>
                  <a:pt x="0" y="553105"/>
                </a:lnTo>
                <a:lnTo>
                  <a:pt x="0" y="0"/>
                </a:lnTo>
                <a:close/>
              </a:path>
            </a:pathLst>
          </a:custGeom>
          <a:blipFill>
            <a:blip r:embed="rId4">
              <a:extLst>
                <a:ext uri="{96DAC541-7B7A-43D3-8B79-37D633B846F1}">
                  <asvg:svgBlip xmlns:asvg="http://schemas.microsoft.com/office/drawing/2016/SVG/main" r:embed="rId5"/>
                </a:ext>
              </a:extLst>
            </a:blip>
            <a:stretch>
              <a:fillRect l="-2694" t="0" r="0" b="0"/>
            </a:stretch>
          </a:blipFill>
        </p:spPr>
      </p:sp>
      <p:sp>
        <p:nvSpPr>
          <p:cNvPr name="Freeform 5" id="5"/>
          <p:cNvSpPr/>
          <p:nvPr/>
        </p:nvSpPr>
        <p:spPr>
          <a:xfrm flipH="true" flipV="false" rot="0">
            <a:off x="11857050" y="9191625"/>
            <a:ext cx="6430950" cy="553105"/>
          </a:xfrm>
          <a:custGeom>
            <a:avLst/>
            <a:gdLst/>
            <a:ahLst/>
            <a:cxnLst/>
            <a:rect r="r" b="b" t="t" l="l"/>
            <a:pathLst>
              <a:path h="553105" w="6430950">
                <a:moveTo>
                  <a:pt x="6430950" y="0"/>
                </a:moveTo>
                <a:lnTo>
                  <a:pt x="0" y="0"/>
                </a:lnTo>
                <a:lnTo>
                  <a:pt x="0" y="553105"/>
                </a:lnTo>
                <a:lnTo>
                  <a:pt x="6430950" y="553105"/>
                </a:lnTo>
                <a:lnTo>
                  <a:pt x="6430950" y="0"/>
                </a:lnTo>
                <a:close/>
              </a:path>
            </a:pathLst>
          </a:custGeom>
          <a:blipFill>
            <a:blip r:embed="rId4">
              <a:extLst>
                <a:ext uri="{96DAC541-7B7A-43D3-8B79-37D633B846F1}">
                  <asvg:svgBlip xmlns:asvg="http://schemas.microsoft.com/office/drawing/2016/SVG/main" r:embed="rId5"/>
                </a:ext>
              </a:extLst>
            </a:blip>
            <a:stretch>
              <a:fillRect l="-2694" t="0" r="0" b="0"/>
            </a:stretch>
          </a:blipFill>
        </p:spPr>
      </p:sp>
      <p:sp>
        <p:nvSpPr>
          <p:cNvPr name="TextBox 6" id="6"/>
          <p:cNvSpPr txBox="true"/>
          <p:nvPr/>
        </p:nvSpPr>
        <p:spPr>
          <a:xfrm rot="0">
            <a:off x="1028700" y="1296478"/>
            <a:ext cx="9306118" cy="2291715"/>
          </a:xfrm>
          <a:prstGeom prst="rect">
            <a:avLst/>
          </a:prstGeom>
        </p:spPr>
        <p:txBody>
          <a:bodyPr anchor="t" rtlCol="false" tIns="0" lIns="0" bIns="0" rIns="0">
            <a:spAutoFit/>
          </a:bodyPr>
          <a:lstStyle/>
          <a:p>
            <a:pPr algn="l">
              <a:lnSpc>
                <a:spcPts val="8640"/>
              </a:lnSpc>
            </a:pPr>
            <a:r>
              <a:rPr lang="en-US" sz="7200">
                <a:solidFill>
                  <a:srgbClr val="B08DF4"/>
                </a:solidFill>
                <a:latin typeface="Hagrid Ultra-Bold"/>
              </a:rPr>
              <a:t>EFICIÊNCIA ENERGÉTICA:</a:t>
            </a:r>
          </a:p>
        </p:txBody>
      </p:sp>
      <p:sp>
        <p:nvSpPr>
          <p:cNvPr name="TextBox 7" id="7"/>
          <p:cNvSpPr txBox="true"/>
          <p:nvPr/>
        </p:nvSpPr>
        <p:spPr>
          <a:xfrm rot="0">
            <a:off x="2555044" y="3559619"/>
            <a:ext cx="12777958" cy="4829175"/>
          </a:xfrm>
          <a:prstGeom prst="rect">
            <a:avLst/>
          </a:prstGeom>
        </p:spPr>
        <p:txBody>
          <a:bodyPr anchor="t" rtlCol="false" tIns="0" lIns="0" bIns="0" rIns="0">
            <a:spAutoFit/>
          </a:bodyPr>
          <a:lstStyle/>
          <a:p>
            <a:pPr algn="l">
              <a:lnSpc>
                <a:spcPts val="4200"/>
              </a:lnSpc>
              <a:spcBef>
                <a:spcPct val="0"/>
              </a:spcBef>
            </a:pPr>
          </a:p>
          <a:p>
            <a:pPr algn="l">
              <a:lnSpc>
                <a:spcPts val="4200"/>
              </a:lnSpc>
              <a:spcBef>
                <a:spcPct val="0"/>
              </a:spcBef>
            </a:pPr>
            <a:r>
              <a:rPr lang="en-US" sz="3500">
                <a:solidFill>
                  <a:srgbClr val="FFFFFF"/>
                </a:solidFill>
                <a:latin typeface="Arimo"/>
              </a:rPr>
              <a:t>Outra das principais aplicações da IoT é para conseguir mais eficiência energética. É possível configurar os sensores para que sinalizem quando o uso de energia ultrapassar um limiar, acionando um dispositivo para efetuar desligamento automático, por exemplo.</a:t>
            </a:r>
          </a:p>
          <a:p>
            <a:pPr algn="l">
              <a:lnSpc>
                <a:spcPts val="4200"/>
              </a:lnSpc>
              <a:spcBef>
                <a:spcPct val="0"/>
              </a:spcBef>
            </a:pPr>
            <a:r>
              <a:rPr lang="en-US" sz="3500">
                <a:solidFill>
                  <a:srgbClr val="FFFFFF"/>
                </a:solidFill>
                <a:latin typeface="Arimo"/>
              </a:rPr>
              <a:t>Com o controle do gasto energético por equipamento, as companhias conseguem gerenciar para que isso não se torne um custo muito alto.</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91B1B"/>
        </a:solidFill>
      </p:bgPr>
    </p:bg>
    <p:spTree>
      <p:nvGrpSpPr>
        <p:cNvPr id="1" name=""/>
        <p:cNvGrpSpPr/>
        <p:nvPr/>
      </p:nvGrpSpPr>
      <p:grpSpPr>
        <a:xfrm>
          <a:off x="0" y="0"/>
          <a:ext cx="0" cy="0"/>
          <a:chOff x="0" y="0"/>
          <a:chExt cx="0" cy="0"/>
        </a:xfrm>
      </p:grpSpPr>
      <p:sp>
        <p:nvSpPr>
          <p:cNvPr name="Freeform 2" id="2">
            <a:hlinkClick r:id="rId4" tooltip="https://it-eam.com/iot-industria-4-0/"/>
          </p:cNvPr>
          <p:cNvSpPr/>
          <p:nvPr/>
        </p:nvSpPr>
        <p:spPr>
          <a:xfrm flipH="false" flipV="false" rot="0">
            <a:off x="19937" y="0"/>
            <a:ext cx="18268063" cy="10334215"/>
          </a:xfrm>
          <a:custGeom>
            <a:avLst/>
            <a:gdLst/>
            <a:ahLst/>
            <a:cxnLst/>
            <a:rect r="r" b="b" t="t" l="l"/>
            <a:pathLst>
              <a:path h="10334215" w="18268063">
                <a:moveTo>
                  <a:pt x="0" y="0"/>
                </a:moveTo>
                <a:lnTo>
                  <a:pt x="18268063" y="0"/>
                </a:lnTo>
                <a:lnTo>
                  <a:pt x="18268063" y="10334215"/>
                </a:lnTo>
                <a:lnTo>
                  <a:pt x="0" y="10334215"/>
                </a:lnTo>
                <a:lnTo>
                  <a:pt x="0" y="0"/>
                </a:lnTo>
                <a:close/>
              </a:path>
            </a:pathLst>
          </a:custGeom>
          <a:blipFill>
            <a:blip r:embed="rId2">
              <a:extLst>
                <a:ext uri="{96DAC541-7B7A-43D3-8B79-37D633B846F1}">
                  <asvg:svgBlip xmlns:asvg="http://schemas.microsoft.com/office/drawing/2016/SVG/main" r:embed="rId3"/>
                </a:ext>
              </a:extLst>
            </a:blip>
            <a:stretch>
              <a:fillRect l="-925" t="-51269" r="-785" b="-25381"/>
            </a:stretch>
          </a:blipFill>
        </p:spPr>
      </p:sp>
      <p:sp>
        <p:nvSpPr>
          <p:cNvPr name="Freeform 3" id="3"/>
          <p:cNvSpPr/>
          <p:nvPr/>
        </p:nvSpPr>
        <p:spPr>
          <a:xfrm flipH="false" flipV="false" rot="0">
            <a:off x="1028700" y="1055859"/>
            <a:ext cx="639591" cy="639591"/>
          </a:xfrm>
          <a:custGeom>
            <a:avLst/>
            <a:gdLst/>
            <a:ahLst/>
            <a:cxnLst/>
            <a:rect r="r" b="b" t="t" l="l"/>
            <a:pathLst>
              <a:path h="639591" w="639591">
                <a:moveTo>
                  <a:pt x="0" y="0"/>
                </a:moveTo>
                <a:lnTo>
                  <a:pt x="639591" y="0"/>
                </a:lnTo>
                <a:lnTo>
                  <a:pt x="639591" y="639591"/>
                </a:lnTo>
                <a:lnTo>
                  <a:pt x="0" y="63959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AutoShape 4" id="4"/>
          <p:cNvSpPr/>
          <p:nvPr/>
        </p:nvSpPr>
        <p:spPr>
          <a:xfrm>
            <a:off x="2519526" y="1028700"/>
            <a:ext cx="12260235" cy="356479"/>
          </a:xfrm>
          <a:prstGeom prst="line">
            <a:avLst/>
          </a:prstGeom>
          <a:ln cap="flat" w="19050">
            <a:solidFill>
              <a:srgbClr val="B08DF4"/>
            </a:solidFill>
            <a:prstDash val="solid"/>
            <a:headEnd type="none" len="sm" w="sm"/>
            <a:tailEnd type="none" len="sm" w="sm"/>
          </a:ln>
        </p:spPr>
      </p:sp>
      <p:sp>
        <p:nvSpPr>
          <p:cNvPr name="Freeform 5" id="5"/>
          <p:cNvSpPr/>
          <p:nvPr/>
        </p:nvSpPr>
        <p:spPr>
          <a:xfrm flipH="false" flipV="false" rot="0">
            <a:off x="1028700" y="8628426"/>
            <a:ext cx="2981653" cy="629874"/>
          </a:xfrm>
          <a:custGeom>
            <a:avLst/>
            <a:gdLst/>
            <a:ahLst/>
            <a:cxnLst/>
            <a:rect r="r" b="b" t="t" l="l"/>
            <a:pathLst>
              <a:path h="629874" w="2981653">
                <a:moveTo>
                  <a:pt x="0" y="0"/>
                </a:moveTo>
                <a:lnTo>
                  <a:pt x="2981653" y="0"/>
                </a:lnTo>
                <a:lnTo>
                  <a:pt x="2981653" y="629874"/>
                </a:lnTo>
                <a:lnTo>
                  <a:pt x="0" y="62987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6" id="6"/>
          <p:cNvSpPr txBox="true"/>
          <p:nvPr/>
        </p:nvSpPr>
        <p:spPr>
          <a:xfrm rot="0">
            <a:off x="1028700" y="1990640"/>
            <a:ext cx="5185950" cy="1150620"/>
          </a:xfrm>
          <a:prstGeom prst="rect">
            <a:avLst/>
          </a:prstGeom>
        </p:spPr>
        <p:txBody>
          <a:bodyPr anchor="t" rtlCol="false" tIns="0" lIns="0" bIns="0" rIns="0">
            <a:spAutoFit/>
          </a:bodyPr>
          <a:lstStyle/>
          <a:p>
            <a:pPr algn="l">
              <a:lnSpc>
                <a:spcPts val="8640"/>
              </a:lnSpc>
            </a:pPr>
            <a:r>
              <a:rPr lang="en-US" sz="7200">
                <a:solidFill>
                  <a:srgbClr val="B08DF4"/>
                </a:solidFill>
                <a:latin typeface="Hagrid Ultra-Bold"/>
              </a:rPr>
              <a:t>FONTES</a:t>
            </a:r>
          </a:p>
        </p:txBody>
      </p:sp>
      <p:sp>
        <p:nvSpPr>
          <p:cNvPr name="TextBox 7" id="7"/>
          <p:cNvSpPr txBox="true"/>
          <p:nvPr/>
        </p:nvSpPr>
        <p:spPr>
          <a:xfrm rot="0">
            <a:off x="1177009" y="3350810"/>
            <a:ext cx="16082291" cy="641984"/>
          </a:xfrm>
          <a:prstGeom prst="rect">
            <a:avLst/>
          </a:prstGeom>
        </p:spPr>
        <p:txBody>
          <a:bodyPr anchor="t" rtlCol="false" tIns="0" lIns="0" bIns="0" rIns="0">
            <a:spAutoFit/>
          </a:bodyPr>
          <a:lstStyle/>
          <a:p>
            <a:pPr algn="l">
              <a:lnSpc>
                <a:spcPts val="5040"/>
              </a:lnSpc>
            </a:pPr>
            <a:r>
              <a:rPr lang="en-US" sz="3600" u="sng">
                <a:solidFill>
                  <a:srgbClr val="FFFFFF"/>
                </a:solidFill>
                <a:latin typeface="Arimo"/>
                <a:hlinkClick r:id="rId9" tooltip="https://blog.arbit.com.br/internet-das-coisas-reducao-de-custos/"/>
              </a:rPr>
              <a:t>https://blog.arbit.com.br/internet-das-coisas-reducao-de-custos/</a:t>
            </a:r>
          </a:p>
        </p:txBody>
      </p:sp>
      <p:sp>
        <p:nvSpPr>
          <p:cNvPr name="TextBox 8" id="8"/>
          <p:cNvSpPr txBox="true"/>
          <p:nvPr/>
        </p:nvSpPr>
        <p:spPr>
          <a:xfrm rot="0">
            <a:off x="1177009" y="4501516"/>
            <a:ext cx="7063621" cy="641984"/>
          </a:xfrm>
          <a:prstGeom prst="rect">
            <a:avLst/>
          </a:prstGeom>
        </p:spPr>
        <p:txBody>
          <a:bodyPr anchor="t" rtlCol="false" tIns="0" lIns="0" bIns="0" rIns="0">
            <a:spAutoFit/>
          </a:bodyPr>
          <a:lstStyle/>
          <a:p>
            <a:pPr algn="l">
              <a:lnSpc>
                <a:spcPts val="5040"/>
              </a:lnSpc>
            </a:pPr>
            <a:r>
              <a:rPr lang="en-US" sz="3600" u="sng">
                <a:solidFill>
                  <a:srgbClr val="FFFFFF"/>
                </a:solidFill>
                <a:latin typeface="Arimo"/>
                <a:hlinkClick r:id="rId10" tooltip="https://it-eam.com/iot-industria-4-0/"/>
              </a:rPr>
              <a:t>https://it-eam.com/iot-industria-4-0/</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191B1B"/>
        </a:solidFill>
      </p:bgPr>
    </p:bg>
    <p:spTree>
      <p:nvGrpSpPr>
        <p:cNvPr id="1" name=""/>
        <p:cNvGrpSpPr/>
        <p:nvPr/>
      </p:nvGrpSpPr>
      <p:grpSpPr>
        <a:xfrm>
          <a:off x="0" y="0"/>
          <a:ext cx="0" cy="0"/>
          <a:chOff x="0" y="0"/>
          <a:chExt cx="0" cy="0"/>
        </a:xfrm>
      </p:grpSpPr>
      <p:sp>
        <p:nvSpPr>
          <p:cNvPr name="Freeform 2" id="2"/>
          <p:cNvSpPr/>
          <p:nvPr/>
        </p:nvSpPr>
        <p:spPr>
          <a:xfrm flipH="false" flipV="false" rot="0">
            <a:off x="9969" y="-23608"/>
            <a:ext cx="18268063" cy="10334215"/>
          </a:xfrm>
          <a:custGeom>
            <a:avLst/>
            <a:gdLst/>
            <a:ahLst/>
            <a:cxnLst/>
            <a:rect r="r" b="b" t="t" l="l"/>
            <a:pathLst>
              <a:path h="10334215" w="18268063">
                <a:moveTo>
                  <a:pt x="0" y="0"/>
                </a:moveTo>
                <a:lnTo>
                  <a:pt x="18268062" y="0"/>
                </a:lnTo>
                <a:lnTo>
                  <a:pt x="18268062" y="10334216"/>
                </a:lnTo>
                <a:lnTo>
                  <a:pt x="0" y="10334216"/>
                </a:lnTo>
                <a:lnTo>
                  <a:pt x="0" y="0"/>
                </a:lnTo>
                <a:close/>
              </a:path>
            </a:pathLst>
          </a:custGeom>
          <a:blipFill>
            <a:blip r:embed="rId2">
              <a:extLst>
                <a:ext uri="{96DAC541-7B7A-43D3-8B79-37D633B846F1}">
                  <asvg:svgBlip xmlns:asvg="http://schemas.microsoft.com/office/drawing/2016/SVG/main" r:embed="rId3"/>
                </a:ext>
              </a:extLst>
            </a:blip>
            <a:stretch>
              <a:fillRect l="-925" t="-51269" r="-785" b="-25381"/>
            </a:stretch>
          </a:blipFill>
        </p:spPr>
      </p:sp>
      <p:sp>
        <p:nvSpPr>
          <p:cNvPr name="Freeform 3" id="3"/>
          <p:cNvSpPr/>
          <p:nvPr/>
        </p:nvSpPr>
        <p:spPr>
          <a:xfrm flipH="false" flipV="false" rot="0">
            <a:off x="1028700" y="1055859"/>
            <a:ext cx="639591" cy="639591"/>
          </a:xfrm>
          <a:custGeom>
            <a:avLst/>
            <a:gdLst/>
            <a:ahLst/>
            <a:cxnLst/>
            <a:rect r="r" b="b" t="t" l="l"/>
            <a:pathLst>
              <a:path h="639591" w="639591">
                <a:moveTo>
                  <a:pt x="0" y="0"/>
                </a:moveTo>
                <a:lnTo>
                  <a:pt x="639591" y="0"/>
                </a:lnTo>
                <a:lnTo>
                  <a:pt x="639591" y="639591"/>
                </a:lnTo>
                <a:lnTo>
                  <a:pt x="0" y="63959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4" id="4"/>
          <p:cNvSpPr/>
          <p:nvPr/>
        </p:nvSpPr>
        <p:spPr>
          <a:xfrm>
            <a:off x="2574662" y="1375654"/>
            <a:ext cx="14684638" cy="9525"/>
          </a:xfrm>
          <a:prstGeom prst="line">
            <a:avLst/>
          </a:prstGeom>
          <a:ln cap="flat" w="19050">
            <a:solidFill>
              <a:srgbClr val="B08DF4"/>
            </a:solidFill>
            <a:prstDash val="solid"/>
            <a:headEnd type="none" len="sm" w="sm"/>
            <a:tailEnd type="none" len="sm" w="sm"/>
          </a:ln>
        </p:spPr>
      </p:sp>
      <p:sp>
        <p:nvSpPr>
          <p:cNvPr name="TextBox 5" id="5"/>
          <p:cNvSpPr txBox="true"/>
          <p:nvPr/>
        </p:nvSpPr>
        <p:spPr>
          <a:xfrm rot="0">
            <a:off x="883887" y="3467235"/>
            <a:ext cx="16520227" cy="3706912"/>
          </a:xfrm>
          <a:prstGeom prst="rect">
            <a:avLst/>
          </a:prstGeom>
        </p:spPr>
        <p:txBody>
          <a:bodyPr anchor="t" rtlCol="false" tIns="0" lIns="0" bIns="0" rIns="0">
            <a:spAutoFit/>
          </a:bodyPr>
          <a:lstStyle/>
          <a:p>
            <a:pPr algn="ctr">
              <a:lnSpc>
                <a:spcPts val="14067"/>
              </a:lnSpc>
            </a:pPr>
            <a:r>
              <a:rPr lang="en-US" sz="11723">
                <a:solidFill>
                  <a:srgbClr val="B08DF4"/>
                </a:solidFill>
                <a:latin typeface="Hagrid Ultra-Bold"/>
              </a:rPr>
              <a:t>AGRADEÇEMOS PELA ATENÇÃO</a:t>
            </a:r>
          </a:p>
        </p:txBody>
      </p:sp>
      <p:sp>
        <p:nvSpPr>
          <p:cNvPr name="Freeform 6" id="6"/>
          <p:cNvSpPr/>
          <p:nvPr/>
        </p:nvSpPr>
        <p:spPr>
          <a:xfrm flipH="false" flipV="false" rot="0">
            <a:off x="1840261" y="2507906"/>
            <a:ext cx="1468803" cy="1314579"/>
          </a:xfrm>
          <a:custGeom>
            <a:avLst/>
            <a:gdLst/>
            <a:ahLst/>
            <a:cxnLst/>
            <a:rect r="r" b="b" t="t" l="l"/>
            <a:pathLst>
              <a:path h="1314579" w="1468803">
                <a:moveTo>
                  <a:pt x="0" y="0"/>
                </a:moveTo>
                <a:lnTo>
                  <a:pt x="1468803" y="0"/>
                </a:lnTo>
                <a:lnTo>
                  <a:pt x="1468803" y="1314579"/>
                </a:lnTo>
                <a:lnTo>
                  <a:pt x="0" y="1314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true" flipV="true" rot="0">
            <a:off x="14691455" y="6516858"/>
            <a:ext cx="1468803" cy="1314579"/>
          </a:xfrm>
          <a:custGeom>
            <a:avLst/>
            <a:gdLst/>
            <a:ahLst/>
            <a:cxnLst/>
            <a:rect r="r" b="b" t="t" l="l"/>
            <a:pathLst>
              <a:path h="1314579" w="1468803">
                <a:moveTo>
                  <a:pt x="1468804" y="1314579"/>
                </a:moveTo>
                <a:lnTo>
                  <a:pt x="0" y="1314579"/>
                </a:lnTo>
                <a:lnTo>
                  <a:pt x="0" y="0"/>
                </a:lnTo>
                <a:lnTo>
                  <a:pt x="1468804" y="0"/>
                </a:lnTo>
                <a:lnTo>
                  <a:pt x="1468804" y="1314579"/>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DAGEj11Y8no</dc:identifier>
  <dcterms:modified xsi:type="dcterms:W3CDTF">2011-08-01T06:04:30Z</dcterms:modified>
  <cp:revision>1</cp:revision>
  <dc:title>A10-Implementação IoT na Indústria</dc:title>
</cp:coreProperties>
</file>