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FFF701-8B0F-4DAD-A1FB-46A6C39C3F95}">
  <a:tblStyle styleId="{51FFF701-8B0F-4DAD-A1FB-46A6C39C3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aa8ed4f7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aa8ed4f7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aa1d69a6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aa1d69a6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aa1d69a61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3aa1d69a61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a1d69a6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aa1d69a6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aa1d69a61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aa1d69a61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3aa1d69a61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3aa1d69a61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aa1d69a61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aa1d69a61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aa1d69a61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3aa1d69a61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aa1d69a61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aa1d69a61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adosabertos.almg.gov.br/ws/proposicoes/ajuda" TargetMode="External"/><Relationship Id="rId4" Type="http://schemas.openxmlformats.org/officeDocument/2006/relationships/hyperlink" Target="http://dadosabertos.almg.gov.br/ws/proposicoes/ajuda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813125"/>
            <a:ext cx="7503000" cy="26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Trebuchet MS"/>
                <a:ea typeface="Trebuchet MS"/>
                <a:cs typeface="Trebuchet MS"/>
                <a:sym typeface="Trebuchet MS"/>
              </a:rPr>
              <a:t>Análise das proposições dos deputados da ALMG em Ciência e Tecnologia</a:t>
            </a:r>
            <a:endParaRPr sz="4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6532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Profº:</a:t>
            </a:r>
            <a:r>
              <a:rPr b="1" lang="pt-BR" sz="4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4800">
                <a:latin typeface="Trebuchet MS"/>
                <a:ea typeface="Trebuchet MS"/>
                <a:cs typeface="Trebuchet MS"/>
                <a:sym typeface="Trebuchet MS"/>
              </a:rPr>
              <a:t>Rodrigo Maciel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Alunos:</a:t>
            </a:r>
            <a:r>
              <a:rPr b="1" lang="pt-BR" sz="48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4800">
                <a:latin typeface="Trebuchet MS"/>
                <a:ea typeface="Trebuchet MS"/>
                <a:cs typeface="Trebuchet MS"/>
                <a:sym typeface="Trebuchet MS"/>
              </a:rPr>
              <a:t>Bruno Baêta Fonseca; Bruno Marcelino</a:t>
            </a:r>
            <a:endParaRPr sz="4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90C2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883500" y="2972700"/>
            <a:ext cx="60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➔"/>
            </a:pPr>
            <a:r>
              <a:rPr b="1" lang="pt-BR">
                <a:latin typeface="Nunito"/>
                <a:ea typeface="Nunito"/>
                <a:cs typeface="Nunito"/>
                <a:sym typeface="Nunito"/>
              </a:rPr>
              <a:t>Repositório: </a:t>
            </a:r>
            <a:r>
              <a:rPr b="1" lang="pt-BR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github.com/bruno-marcelino10/trab_ciencia_inova/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/>
        </p:nvSpPr>
        <p:spPr>
          <a:xfrm>
            <a:off x="26850" y="1751100"/>
            <a:ext cx="914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Nunito"/>
                <a:ea typeface="Nunito"/>
                <a:cs typeface="Nunito"/>
                <a:sym typeface="Nunito"/>
              </a:rPr>
              <a:t>Obrigado!</a:t>
            </a:r>
            <a:endParaRPr sz="7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322300" y="3719975"/>
            <a:ext cx="69297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Bruno Baêta Fonseca</a:t>
            </a:r>
            <a:endParaRPr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Bruno Marcelino Borges dos Santos</a:t>
            </a:r>
            <a:endParaRPr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Ciência de Dados para Estudos em Inovação - UFMG</a:t>
            </a:r>
            <a:endParaRPr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175025" y="264725"/>
            <a:ext cx="6794100" cy="18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Foi utilizada base de dados da ALMG para pesquisar informações sobre todas as proposições que estão tramitando ou que foram apreciadas pela ALMG desde 1990.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68725" y="2152550"/>
            <a:ext cx="37530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Link da base de dados:</a:t>
            </a:r>
            <a:r>
              <a:rPr lang="pt-BR" sz="2400">
                <a:solidFill>
                  <a:srgbClr val="40404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http://dadosabertos.almg.gov.br/ws/proposicoes/ajuda#tiposProposicao</a:t>
            </a:r>
            <a:endParaRPr sz="2400" u="sng">
              <a:solidFill>
                <a:schemeClr val="hlink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875" y="2152450"/>
            <a:ext cx="380047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/>
          <p:nvPr/>
        </p:nvSpPr>
        <p:spPr>
          <a:xfrm>
            <a:off x="4154775" y="2840375"/>
            <a:ext cx="834600" cy="5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88625" y="772725"/>
            <a:ext cx="31833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0,95%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88625" y="2712300"/>
            <a:ext cx="31833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Percentual de ementas que contém a palavra “CIÊNCIA”</a:t>
            </a:r>
            <a:endParaRPr sz="1600"/>
          </a:p>
        </p:txBody>
      </p:sp>
      <p:sp>
        <p:nvSpPr>
          <p:cNvPr id="294" name="Google Shape;294;p15"/>
          <p:cNvSpPr txBox="1"/>
          <p:nvPr>
            <p:ph type="title"/>
          </p:nvPr>
        </p:nvSpPr>
        <p:spPr>
          <a:xfrm>
            <a:off x="4724300" y="772725"/>
            <a:ext cx="31833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0,33%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4571925" y="2712300"/>
            <a:ext cx="33357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Percentual </a:t>
            </a:r>
            <a:r>
              <a:rPr lang="pt-BR" sz="1600"/>
              <a:t>de ementas que contém a palavra “TECNOLOGIA”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068075"/>
            <a:ext cx="830580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1624650" y="239950"/>
            <a:ext cx="589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Base de dados inicial</a:t>
            </a:r>
            <a:endParaRPr b="1"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999100" y="3526175"/>
            <a:ext cx="667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partir daí, podemos filtrar os projetos de lei pelo seu Assunto Geral, A</a:t>
            </a:r>
            <a:r>
              <a:rPr lang="pt-B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no, </a:t>
            </a:r>
            <a:r>
              <a:rPr lang="pt-B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Nome e Partido (do deputado responsável). 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17"/>
          <p:cNvGraphicFramePr/>
          <p:nvPr/>
        </p:nvGraphicFramePr>
        <p:xfrm>
          <a:off x="3591550" y="33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{51FFF701-8B0F-4DAD-A1FB-46A6C39C3F95}</a:tableStyleId>
              </a:tblPr>
              <a:tblGrid>
                <a:gridCol w="3325050"/>
                <a:gridCol w="1778900"/>
              </a:tblGrid>
              <a:tr h="87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Assunto</a:t>
                      </a:r>
                      <a:endParaRPr b="1" sz="2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Nº de Ocorrências</a:t>
                      </a:r>
                      <a:endParaRPr b="1" sz="2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5"/>
                    </a:solidFill>
                  </a:tcPr>
                </a:tc>
              </a:tr>
              <a:tr h="4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Educação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1029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58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Estabelecimento de Ensino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821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53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Ensino Público Estadual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380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4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Ensino Superior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176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4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Ciência e Tecnologia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112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4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UNIMONTES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61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  <a:tr h="41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UEMG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46</a:t>
                      </a:r>
                      <a:endParaRPr sz="1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17"/>
          <p:cNvSpPr txBox="1"/>
          <p:nvPr/>
        </p:nvSpPr>
        <p:spPr>
          <a:xfrm>
            <a:off x="346775" y="883925"/>
            <a:ext cx="289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Distribuição dos assuntos relacionados a Ciência e Tecnologia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62" y="2172700"/>
            <a:ext cx="2519425" cy="16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/>
        </p:nvSpPr>
        <p:spPr>
          <a:xfrm>
            <a:off x="627575" y="119725"/>
            <a:ext cx="831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Número de ocorrências dos 10 principais assuntos apresentados nas ementas da ALMG. Ciência e Tecnologia não chega a aparecer nesse gráfico.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26" y="1011025"/>
            <a:ext cx="7048873" cy="276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575" y="3851600"/>
            <a:ext cx="4398126" cy="11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00" y="962567"/>
            <a:ext cx="5695749" cy="228053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9"/>
          <p:cNvSpPr txBox="1"/>
          <p:nvPr/>
        </p:nvSpPr>
        <p:spPr>
          <a:xfrm>
            <a:off x="972900" y="161425"/>
            <a:ext cx="719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Quantidade de propostas na área de Ciência e Tecnologia ao longo dos anos. 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00" y="3424729"/>
            <a:ext cx="5482151" cy="13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6134375" y="900325"/>
            <a:ext cx="2798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➔"/>
            </a:pPr>
            <a:r>
              <a:rPr lang="pt-B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linha de regressão linear (sem intercepto) apresenta uma leve tendência de aumento nessa área.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➔"/>
            </a:pPr>
            <a:r>
              <a:rPr lang="pt-B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Além disso, é notável o pico no número de ocorrências no período de auge da pandemia de COVID</a:t>
            </a: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25" y="887525"/>
            <a:ext cx="6669076" cy="26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6338" y="3645700"/>
            <a:ext cx="5231325" cy="11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 txBox="1"/>
          <p:nvPr/>
        </p:nvSpPr>
        <p:spPr>
          <a:xfrm>
            <a:off x="833975" y="-10725"/>
            <a:ext cx="7537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Volume de propostas, em números absolutos, na área de Ciência e Tecnologia por </a:t>
            </a:r>
            <a:r>
              <a:rPr b="1" lang="pt-B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partido</a:t>
            </a:r>
            <a:r>
              <a:rPr b="1" lang="pt-B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entre os anos 1990 e 2021. PT, PSDB e PMDB se destacam</a:t>
            </a:r>
            <a:r>
              <a:rPr b="1" lang="pt-B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com a maior quantidade de propostas</a:t>
            </a:r>
            <a:r>
              <a:rPr b="1" lang="pt-B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525" y="1036775"/>
            <a:ext cx="7166950" cy="24811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651625" y="20975"/>
            <a:ext cx="776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Participação dos 15 principais partidos no total de proposições relacionadas à Ciência e Tecnologia que tramitaram na ALMG entre os anos de 1990 e 2021.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763" y="3517925"/>
            <a:ext cx="5084451" cy="15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