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6E94F-3A54-4DEF-9594-5A8E6E62F589}" v="1084" dt="2020-12-10T20:15:29.335"/>
    <p1510:client id="{6020FBA1-CE2C-4FCE-8AE6-DEAA88F942D1}" v="30" dt="2020-12-10T19:48:23.224"/>
    <p1510:client id="{9A31915E-E780-4857-BA0C-89749D25BAE2}" v="76" dt="2020-12-10T19:08:35.774"/>
    <p1510:client id="{9D37418F-8103-B9EE-24AE-9E21393BAAB8}" v="1645" dt="2020-12-10T20:34:23.569"/>
    <p1510:client id="{A233C387-8DE2-4F6E-AA0F-5105316BDD3E}" v="2619" dt="2020-12-10T19:50:51.407"/>
    <p1510:client id="{ACFC0E98-F322-E195-35EB-A239BE2EAFFA}" v="629" dt="2020-12-11T07:15:31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750" y="-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92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120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244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xmlns="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xmlns="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75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8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xmlns="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3413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852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23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2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pPr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168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nardi@isp.edu.br" TargetMode="External"/><Relationship Id="rId2" Type="http://schemas.openxmlformats.org/officeDocument/2006/relationships/hyperlink" Target="mailto:ro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E4A0FF0-C01D-4D79-B2A0-DB8ABC7F3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BD41221-BD60-414E-B7AF-18B86ED6C1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>
            <a:off x="365762" y="4408028"/>
            <a:ext cx="2135954" cy="2525894"/>
          </a:xfrm>
          <a:custGeom>
            <a:avLst/>
            <a:gdLst>
              <a:gd name="connsiteX0" fmla="*/ 1055954 w 2135954"/>
              <a:gd name="connsiteY0" fmla="*/ 0 h 2525894"/>
              <a:gd name="connsiteX1" fmla="*/ 2104702 w 2135954"/>
              <a:gd name="connsiteY1" fmla="*/ 1862068 h 2525894"/>
              <a:gd name="connsiteX2" fmla="*/ 2114012 w 2135954"/>
              <a:gd name="connsiteY2" fmla="*/ 1877066 h 2525894"/>
              <a:gd name="connsiteX3" fmla="*/ 2135954 w 2135954"/>
              <a:gd name="connsiteY3" fmla="*/ 1985894 h 2525894"/>
              <a:gd name="connsiteX4" fmla="*/ 1055954 w 2135954"/>
              <a:gd name="connsiteY4" fmla="*/ 2525894 h 2525894"/>
              <a:gd name="connsiteX5" fmla="*/ 635569 w 2135954"/>
              <a:gd name="connsiteY5" fmla="*/ 2483458 h 2525894"/>
              <a:gd name="connsiteX6" fmla="*/ 600175 w 2135954"/>
              <a:gd name="connsiteY6" fmla="*/ 2473853 h 2525894"/>
              <a:gd name="connsiteX7" fmla="*/ 0 w 2135954"/>
              <a:gd name="connsiteY7" fmla="*/ 1873677 h 2525894"/>
              <a:gd name="connsiteX8" fmla="*/ 7206 w 2135954"/>
              <a:gd name="connsiteY8" fmla="*/ 1862068 h 25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954" h="2525894">
                <a:moveTo>
                  <a:pt x="1055954" y="0"/>
                </a:moveTo>
                <a:lnTo>
                  <a:pt x="2104702" y="1862068"/>
                </a:lnTo>
                <a:lnTo>
                  <a:pt x="2114012" y="1877066"/>
                </a:lnTo>
                <a:cubicBezTo>
                  <a:pt x="2128400" y="1912218"/>
                  <a:pt x="2135954" y="1948614"/>
                  <a:pt x="2135954" y="1985894"/>
                </a:cubicBezTo>
                <a:cubicBezTo>
                  <a:pt x="2135954" y="2284128"/>
                  <a:pt x="1652422" y="2525894"/>
                  <a:pt x="1055954" y="2525894"/>
                </a:cubicBezTo>
                <a:cubicBezTo>
                  <a:pt x="906837" y="2525894"/>
                  <a:pt x="764779" y="2510784"/>
                  <a:pt x="635569" y="2483458"/>
                </a:cubicBezTo>
                <a:lnTo>
                  <a:pt x="600175" y="2473853"/>
                </a:lnTo>
                <a:lnTo>
                  <a:pt x="0" y="1873677"/>
                </a:lnTo>
                <a:lnTo>
                  <a:pt x="7206" y="1862068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444500" dist="304800" dir="4200000">
              <a:schemeClr val="accent1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4993" y="1549009"/>
            <a:ext cx="11402861" cy="2215199"/>
          </a:xfrm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de-DE" sz="4800" err="1"/>
              <a:t>Atividade</a:t>
            </a:r>
            <a:r>
              <a:rPr lang="de-DE" sz="4800"/>
              <a:t> de </a:t>
            </a:r>
            <a:r>
              <a:rPr lang="de-DE" sz="4800" err="1"/>
              <a:t>Nivelamento</a:t>
            </a:r>
            <a:r>
              <a:rPr lang="de-DE" sz="4800"/>
              <a:t> 1 – </a:t>
            </a:r>
            <a:r>
              <a:rPr lang="de-DE" sz="4800" err="1"/>
              <a:t>Pesquisa</a:t>
            </a:r>
            <a:r>
              <a:rPr lang="de-DE" sz="4800"/>
              <a:t> de </a:t>
            </a:r>
            <a:r>
              <a:rPr lang="de-DE" sz="4800" err="1"/>
              <a:t>Periódicos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DB5093A-0E7B-46CF-B851-F9D4C6471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V="1">
            <a:off x="8154128" y="924651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3379F58-36C9-4C9E-801D-A39D2D06D5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V="1">
            <a:off x="8105595" y="785700"/>
            <a:ext cx="1853969" cy="1093090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FABE080-9BC6-495D-8CAD-96A8EFAEEA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500000" flipV="1">
            <a:off x="9188868" y="335128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A9E8E16-D3D2-4D4C-AE9A-80C16AD3AE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500000" flipV="1">
            <a:off x="8207842" y="131615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1896D316-95F8-4C9C-9D28-62F04791FE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407433" y="5114199"/>
            <a:ext cx="1080000" cy="2135955"/>
          </a:xfrm>
          <a:custGeom>
            <a:avLst/>
            <a:gdLst>
              <a:gd name="connsiteX0" fmla="*/ 282604 w 1080000"/>
              <a:gd name="connsiteY0" fmla="*/ 130350 h 2135955"/>
              <a:gd name="connsiteX1" fmla="*/ 540000 w 1080000"/>
              <a:gd name="connsiteY1" fmla="*/ 0 h 2135955"/>
              <a:gd name="connsiteX2" fmla="*/ 1080000 w 1080000"/>
              <a:gd name="connsiteY2" fmla="*/ 1080000 h 2135955"/>
              <a:gd name="connsiteX3" fmla="*/ 1037564 w 1080000"/>
              <a:gd name="connsiteY3" fmla="*/ 1500385 h 2135955"/>
              <a:gd name="connsiteX4" fmla="*/ 1027958 w 1080000"/>
              <a:gd name="connsiteY4" fmla="*/ 1535779 h 2135955"/>
              <a:gd name="connsiteX5" fmla="*/ 427783 w 1080000"/>
              <a:gd name="connsiteY5" fmla="*/ 2135955 h 2135955"/>
              <a:gd name="connsiteX6" fmla="*/ 329808 w 1080000"/>
              <a:gd name="connsiteY6" fmla="*/ 2075128 h 2135955"/>
              <a:gd name="connsiteX7" fmla="*/ 0 w 1080000"/>
              <a:gd name="connsiteY7" fmla="*/ 1080000 h 2135955"/>
              <a:gd name="connsiteX8" fmla="*/ 282604 w 1080000"/>
              <a:gd name="connsiteY8" fmla="*/ 130350 h 21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2135955">
                <a:moveTo>
                  <a:pt x="282604" y="130350"/>
                </a:moveTo>
                <a:cubicBezTo>
                  <a:pt x="359118" y="47220"/>
                  <a:pt x="446802" y="0"/>
                  <a:pt x="540000" y="0"/>
                </a:cubicBezTo>
                <a:cubicBezTo>
                  <a:pt x="838234" y="0"/>
                  <a:pt x="1080000" y="483532"/>
                  <a:pt x="1080000" y="1080000"/>
                </a:cubicBezTo>
                <a:cubicBezTo>
                  <a:pt x="1080000" y="1229117"/>
                  <a:pt x="1064890" y="1371175"/>
                  <a:pt x="1037564" y="1500385"/>
                </a:cubicBezTo>
                <a:lnTo>
                  <a:pt x="1027958" y="1535779"/>
                </a:lnTo>
                <a:lnTo>
                  <a:pt x="427783" y="2135955"/>
                </a:lnTo>
                <a:lnTo>
                  <a:pt x="329808" y="2075128"/>
                </a:lnTo>
                <a:cubicBezTo>
                  <a:pt x="135993" y="1911175"/>
                  <a:pt x="0" y="1527351"/>
                  <a:pt x="0" y="1080000"/>
                </a:cubicBezTo>
                <a:cubicBezTo>
                  <a:pt x="0" y="669928"/>
                  <a:pt x="114272" y="313237"/>
                  <a:pt x="282604" y="130350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0DD6CEBA-47DA-4621-A755-21077543BA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29474" y="572674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5D9B406-A1D3-46E8-8578-D11E75C6DD43}"/>
              </a:ext>
            </a:extLst>
          </p:cNvPr>
          <p:cNvSpPr txBox="1"/>
          <p:nvPr/>
        </p:nvSpPr>
        <p:spPr>
          <a:xfrm>
            <a:off x="2946400" y="3698992"/>
            <a:ext cx="8754533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ea typeface="Source Sans Pro"/>
              </a:rPr>
              <a:t>Integrantes do Grupo 5:</a:t>
            </a:r>
          </a:p>
          <a:p>
            <a:endParaRPr lang="pt-BR">
              <a:ea typeface="Source Sans Pro"/>
            </a:endParaRPr>
          </a:p>
          <a:p>
            <a:r>
              <a:rPr lang="pt-BR">
                <a:ea typeface="Source Sans Pro"/>
              </a:rPr>
              <a:t>Bruno Marcelino </a:t>
            </a:r>
          </a:p>
          <a:p>
            <a:r>
              <a:rPr lang="pt-BR">
                <a:ea typeface="Source Sans Pro"/>
              </a:rPr>
              <a:t>David Aleksander</a:t>
            </a:r>
          </a:p>
          <a:p>
            <a:r>
              <a:rPr lang="pt-BR">
                <a:ea typeface="Source Sans Pro"/>
              </a:rPr>
              <a:t>Daniel Rocha</a:t>
            </a:r>
          </a:p>
          <a:p>
            <a:r>
              <a:rPr lang="pt-BR">
                <a:ea typeface="Source Sans Pro"/>
              </a:rPr>
              <a:t>Felipe </a:t>
            </a:r>
            <a:r>
              <a:rPr lang="pt-BR" err="1">
                <a:ea typeface="Source Sans Pro"/>
              </a:rPr>
              <a:t>Robadel</a:t>
            </a:r>
            <a:endParaRPr lang="pt-BR">
              <a:ea typeface="Source Sans Pro"/>
            </a:endParaRPr>
          </a:p>
          <a:p>
            <a:r>
              <a:rPr lang="pt-BR">
                <a:ea typeface="Source Sans Pro"/>
              </a:rPr>
              <a:t>Gabriela Lamas</a:t>
            </a:r>
          </a:p>
          <a:p>
            <a:endParaRPr lang="pt-BR">
              <a:ea typeface="Source Sans Pro"/>
            </a:endParaRPr>
          </a:p>
          <a:p>
            <a:endParaRPr lang="pt-BR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96E718-552B-46BE-AF6E-4B4DCF10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37553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Escolha do Artigo Científico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C15E2E-A927-4ECB-8D75-90E6E1BD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Source Sans Pro"/>
              </a:rPr>
              <a:t>Título: </a:t>
            </a:r>
            <a:r>
              <a:rPr lang="pt-BR">
                <a:solidFill>
                  <a:srgbClr val="FFFFFF"/>
                </a:solidFill>
                <a:latin typeface="Source Sans Pro"/>
                <a:ea typeface="Source Sans Pro"/>
              </a:rPr>
              <a:t>"</a:t>
            </a:r>
            <a:r>
              <a:rPr lang="de-DE" err="1">
                <a:solidFill>
                  <a:srgbClr val="FFFFFF"/>
                </a:solidFill>
                <a:latin typeface="Sitka Heading"/>
                <a:ea typeface="Source Sans Pro"/>
              </a:rPr>
              <a:t>Comparação</a:t>
            </a:r>
            <a:r>
              <a:rPr lang="de-DE">
                <a:solidFill>
                  <a:srgbClr val="FFFFFF"/>
                </a:solidFill>
                <a:latin typeface="Sitka Heading"/>
                <a:ea typeface="Source Sans Pro"/>
              </a:rPr>
              <a:t> do </a:t>
            </a:r>
            <a:r>
              <a:rPr lang="de-DE" err="1">
                <a:solidFill>
                  <a:srgbClr val="FFFFFF"/>
                </a:solidFill>
                <a:latin typeface="Sitka Heading"/>
                <a:ea typeface="Source Sans Pro"/>
              </a:rPr>
              <a:t>Desempenho</a:t>
            </a:r>
            <a:r>
              <a:rPr lang="de-DE">
                <a:solidFill>
                  <a:srgbClr val="FFFFFF"/>
                </a:solidFill>
                <a:latin typeface="Sitka Heading"/>
                <a:ea typeface="Source Sans Pro"/>
              </a:rPr>
              <a:t> de Fundos de </a:t>
            </a:r>
            <a:r>
              <a:rPr lang="de-DE" err="1">
                <a:solidFill>
                  <a:srgbClr val="FFFFFF"/>
                </a:solidFill>
                <a:latin typeface="Sitka Heading"/>
                <a:ea typeface="Source Sans Pro"/>
              </a:rPr>
              <a:t>Ações</a:t>
            </a:r>
            <a:r>
              <a:rPr lang="de-DE">
                <a:solidFill>
                  <a:srgbClr val="FFFFFF"/>
                </a:solidFill>
                <a:latin typeface="Sitka Heading"/>
                <a:ea typeface="Source Sans Pro"/>
              </a:rPr>
              <a:t> </a:t>
            </a:r>
            <a:r>
              <a:rPr lang="de-DE" err="1">
                <a:solidFill>
                  <a:srgbClr val="FFFFFF"/>
                </a:solidFill>
                <a:latin typeface="Sitka Heading"/>
                <a:ea typeface="Source Sans Pro"/>
              </a:rPr>
              <a:t>Ativo</a:t>
            </a:r>
            <a:r>
              <a:rPr lang="de-DE">
                <a:solidFill>
                  <a:srgbClr val="FFFFFF"/>
                </a:solidFill>
                <a:latin typeface="Sitka Heading"/>
                <a:ea typeface="Source Sans Pro"/>
              </a:rPr>
              <a:t> e </a:t>
            </a:r>
            <a:r>
              <a:rPr lang="de-DE" err="1">
                <a:solidFill>
                  <a:srgbClr val="FFFFFF"/>
                </a:solidFill>
                <a:latin typeface="Sitka Heading"/>
                <a:ea typeface="Source Sans Pro"/>
              </a:rPr>
              <a:t>Passivos</a:t>
            </a:r>
            <a:r>
              <a:rPr lang="de-DE">
                <a:solidFill>
                  <a:srgbClr val="FFFFFF"/>
                </a:solidFill>
                <a:latin typeface="Sitka Heading"/>
                <a:ea typeface="Source Sans Pro"/>
              </a:rPr>
              <a:t>"</a:t>
            </a:r>
            <a:endParaRPr lang="pt-BR" err="1"/>
          </a:p>
          <a:p>
            <a:r>
              <a:rPr lang="pt-BR">
                <a:solidFill>
                  <a:srgbClr val="FFFFFF"/>
                </a:solidFill>
                <a:latin typeface="Source Sans Pro"/>
                <a:ea typeface="Source Sans Pro"/>
              </a:rPr>
              <a:t>Local de Publicação: </a:t>
            </a:r>
            <a:r>
              <a:rPr lang="pt-BR">
                <a:solidFill>
                  <a:srgbClr val="FFFFFF"/>
                </a:solidFill>
                <a:latin typeface="Sitka Heading"/>
                <a:ea typeface="Source Sans Pro"/>
              </a:rPr>
              <a:t>Revista Brasileira de Finanças</a:t>
            </a:r>
          </a:p>
          <a:p>
            <a:r>
              <a:rPr lang="pt-BR">
                <a:solidFill>
                  <a:srgbClr val="FFFFFF"/>
                </a:solidFill>
                <a:ea typeface="Source Sans Pro"/>
              </a:rPr>
              <a:t>Dados Utilizados: </a:t>
            </a:r>
            <a:r>
              <a:rPr lang="pt-BR">
                <a:solidFill>
                  <a:srgbClr val="FFFFFF"/>
                </a:solidFill>
                <a:latin typeface="Sitka Heading"/>
                <a:ea typeface="Source Sans Pro"/>
              </a:rPr>
              <a:t>Obtidos do sistema de informações da ANBID</a:t>
            </a:r>
          </a:p>
          <a:p>
            <a:r>
              <a:rPr lang="de-DE" err="1">
                <a:solidFill>
                  <a:srgbClr val="FFFFFF"/>
                </a:solidFill>
                <a:ea typeface="Source Sans Pro"/>
              </a:rPr>
              <a:t>Autores</a:t>
            </a:r>
            <a:r>
              <a:rPr lang="de-DE">
                <a:solidFill>
                  <a:srgbClr val="FFFFFF"/>
                </a:solidFill>
                <a:ea typeface="Source Sans Pro"/>
              </a:rPr>
              <a:t>:</a:t>
            </a:r>
            <a:endParaRPr lang="de-DE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lvl="1"/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</a:rPr>
              <a:t>Bruno Ribeiro Castro (</a:t>
            </a:r>
            <a:r>
              <a:rPr lang="de-DE" sz="1600" err="1">
                <a:solidFill>
                  <a:srgbClr val="FFFFFF"/>
                </a:solidFill>
                <a:latin typeface="Sitka Heading"/>
                <a:ea typeface="Source Sans Pro"/>
              </a:rPr>
              <a:t>Insper</a:t>
            </a:r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</a:rPr>
              <a:t>) - </a:t>
            </a:r>
            <a:r>
              <a:rPr lang="de-DE" sz="1600" err="1">
                <a:solidFill>
                  <a:srgbClr val="FFFFFF"/>
                </a:solidFill>
                <a:latin typeface="Sitka Heading"/>
                <a:ea typeface="Source Sans Pro"/>
              </a:rPr>
              <a:t>E-mail</a:t>
            </a:r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</a:rPr>
              <a:t>: </a:t>
            </a:r>
            <a:r>
              <a:rPr lang="de-DE" sz="1600" err="1">
                <a:solidFill>
                  <a:srgbClr val="FFFFFF"/>
                </a:solidFill>
                <a:latin typeface="Sitka Heading"/>
                <a:ea typeface="Source Sans Pro"/>
              </a:rPr>
              <a:t>brunorcastro</a:t>
            </a:r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@gmail.com</a:t>
            </a:r>
            <a:endParaRPr lang="de-DE" sz="1600">
              <a:solidFill>
                <a:srgbClr val="FFFFFF"/>
              </a:solidFill>
              <a:latin typeface="Sitka Heading"/>
              <a:ea typeface="Source Sans Pro"/>
            </a:endParaRPr>
          </a:p>
          <a:p>
            <a:pPr lvl="1"/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</a:rPr>
              <a:t>Andrea Maria </a:t>
            </a:r>
            <a:r>
              <a:rPr lang="de-DE" sz="1600" err="1">
                <a:solidFill>
                  <a:srgbClr val="FFFFFF"/>
                </a:solidFill>
                <a:latin typeface="Sitka Heading"/>
                <a:ea typeface="Source Sans Pro"/>
              </a:rPr>
              <a:t>Accioly</a:t>
            </a:r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</a:rPr>
              <a:t> Fonseca Minardi (</a:t>
            </a:r>
            <a:r>
              <a:rPr lang="de-DE" sz="1600" err="1">
                <a:solidFill>
                  <a:srgbClr val="FFFFFF"/>
                </a:solidFill>
                <a:latin typeface="Sitka Heading"/>
                <a:ea typeface="Source Sans Pro"/>
              </a:rPr>
              <a:t>Insper</a:t>
            </a:r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</a:rPr>
              <a:t>) - Email: </a:t>
            </a:r>
            <a:r>
              <a:rPr lang="de-DE" sz="1600">
                <a:solidFill>
                  <a:srgbClr val="FFFFFF"/>
                </a:solidFill>
                <a:latin typeface="Sitka Heading"/>
                <a:ea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minardi@isp.edu.br</a:t>
            </a:r>
            <a:endParaRPr lang="de-DE" sz="1600">
              <a:solidFill>
                <a:srgbClr val="FFFFFF"/>
              </a:solidFill>
              <a:latin typeface="Sitka Heading"/>
              <a:ea typeface="Source Sans Pro"/>
            </a:endParaRPr>
          </a:p>
          <a:p>
            <a:pPr lvl="1"/>
            <a:endParaRPr lang="de-DE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45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E098F-E382-4F3C-8EA4-F4FCDF64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2AA6141-A9AF-4DEB-81D1-4946C057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12" y="1437463"/>
            <a:ext cx="11090274" cy="5216077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pt-BR" b="1">
                <a:solidFill>
                  <a:srgbClr val="FFFFFF"/>
                </a:solidFill>
                <a:ea typeface="Source Sans Pro"/>
              </a:rPr>
              <a:t>Gestão Ativa</a:t>
            </a:r>
            <a:r>
              <a:rPr lang="pt-BR">
                <a:solidFill>
                  <a:srgbClr val="FFFFFF"/>
                </a:solidFill>
                <a:ea typeface="Source Sans Pro"/>
              </a:rPr>
              <a:t> : Com base em análise fundamentalista, procura-se selecionar </a:t>
            </a:r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 títulos  mal precificados com o intuito de obter um retorno superior ao índice de mercado (benchmark).</a:t>
            </a:r>
            <a:endParaRPr lang="pt-BR">
              <a:solidFill>
                <a:srgbClr val="FFFFFF"/>
              </a:solidFill>
              <a:ea typeface="Source Sans Pro"/>
            </a:endParaRPr>
          </a:p>
          <a:p>
            <a:r>
              <a:rPr lang="pt-BR" b="1">
                <a:solidFill>
                  <a:srgbClr val="FFFFFF"/>
                </a:solidFill>
                <a:ea typeface="Source Sans Pro"/>
              </a:rPr>
              <a:t>Gestão Passiva:</a:t>
            </a:r>
            <a:r>
              <a:rPr lang="pt-BR">
                <a:solidFill>
                  <a:srgbClr val="FFFFFF"/>
                </a:solidFill>
                <a:ea typeface="Source Sans Pro"/>
              </a:rPr>
              <a:t> Procura replicar um índice de mercado objetivando o retorno de equilíbrio.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pt-BR" b="1">
                <a:solidFill>
                  <a:srgbClr val="FFFFFF"/>
                </a:solidFill>
                <a:ea typeface="Source Sans Pro"/>
              </a:rPr>
              <a:t>    PROBLEMA QUE É APRESENTADO: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t-BR">
                <a:solidFill>
                  <a:srgbClr val="FFFFFF"/>
                </a:solidFill>
                <a:ea typeface="Source Sans Pro"/>
              </a:rPr>
              <a:t>De acordo com a HME (Hipótese do Mercado Eficiente) os preços dos ativos refletem todas as informações publicamente disponíveis, logo a Análise Fundamentalista não é útil para encontrar constantemente - no longo prazo - títulos mal precificados. Consequentemente, em um mercado eficiente os fundos ativos não conseguiriam obter retornos ajustados ao risco superiores tanto aos de equilíbrio de mercado quanto aos de fundos passivos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pPr marL="0" indent="0">
              <a:buNone/>
            </a:pPr>
            <a:r>
              <a:rPr lang="pt-BR" b="1">
                <a:solidFill>
                  <a:srgbClr val="FFFFFF"/>
                </a:solidFill>
                <a:ea typeface="Source Sans Pro"/>
              </a:rPr>
              <a:t>    OBJETIVO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ea typeface="Source Sans Pro"/>
              </a:rPr>
              <a:t>  - Testar se a estratégia </a:t>
            </a:r>
            <a:r>
              <a:rPr lang="pt-BR" b="1" dirty="0">
                <a:solidFill>
                  <a:srgbClr val="FFFFFF"/>
                </a:solidFill>
                <a:ea typeface="Source Sans Pro"/>
              </a:rPr>
              <a:t>ativa</a:t>
            </a:r>
            <a:r>
              <a:rPr lang="pt-BR">
                <a:solidFill>
                  <a:srgbClr val="FFFFFF"/>
                </a:solidFill>
                <a:ea typeface="Source Sans Pro"/>
              </a:rPr>
              <a:t> tem obtido retorno superior à estratégia </a:t>
            </a:r>
            <a:r>
              <a:rPr lang="pt-BR" b="1" dirty="0">
                <a:solidFill>
                  <a:srgbClr val="FFFFFF"/>
                </a:solidFill>
                <a:ea typeface="Source Sans Pro"/>
              </a:rPr>
              <a:t>passiva</a:t>
            </a:r>
            <a:r>
              <a:rPr lang="pt-BR" dirty="0">
                <a:solidFill>
                  <a:srgbClr val="FFFFFF"/>
                </a:solidFill>
                <a:ea typeface="Source Sans Pro"/>
              </a:rPr>
              <a:t> no longo prazo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354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CD366-2B98-46BB-95DF-4160B1D8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/>
              <a:t>Revisão da Literatura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9F9FE1B-8F91-4DAD-8387-F3F705E0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51199"/>
            <a:ext cx="11090274" cy="4712870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Source Sans Pro"/>
              </a:rPr>
              <a:t>Os autores buscam dividir as estratégias de </a:t>
            </a:r>
            <a:r>
              <a:rPr lang="pt-BR" b="1">
                <a:solidFill>
                  <a:srgbClr val="FFFFFF"/>
                </a:solidFill>
                <a:ea typeface="Source Sans Pro"/>
              </a:rPr>
              <a:t>gestão ativa </a:t>
            </a:r>
            <a:r>
              <a:rPr lang="pt-BR">
                <a:solidFill>
                  <a:srgbClr val="FFFFFF"/>
                </a:solidFill>
                <a:ea typeface="Source Sans Pro"/>
              </a:rPr>
              <a:t>em dois tipos:</a:t>
            </a:r>
            <a:endParaRPr lang="pt-BR" dirty="0">
              <a:solidFill>
                <a:srgbClr val="FFFFFF"/>
              </a:solidFill>
              <a:ea typeface="Source Sans Pro"/>
            </a:endParaRPr>
          </a:p>
          <a:p>
            <a:pPr marL="0" indent="0">
              <a:buNone/>
            </a:pPr>
            <a:r>
              <a:rPr lang="pt-BR" b="1">
                <a:solidFill>
                  <a:srgbClr val="FFFFFF"/>
                </a:solidFill>
                <a:ea typeface="Source Sans Pro"/>
              </a:rPr>
              <a:t>SELETIVIDADE: </a:t>
            </a:r>
            <a:r>
              <a:rPr lang="pt-BR">
                <a:solidFill>
                  <a:srgbClr val="FFFFFF"/>
                </a:solidFill>
                <a:ea typeface="Source Sans Pro"/>
              </a:rPr>
              <a:t>Mensura o quão bem evolui a carteira escolhida comparada a um índice de referência com o mesmo nível de risco. Uma análise micro, na qual se busca prever o movimento dos preços das ações, e assim comprar as que podem dar maiores retornos no futuro e vender as que podem dar piores retornos.</a:t>
            </a:r>
          </a:p>
          <a:p>
            <a:pPr marL="0" indent="0">
              <a:buNone/>
            </a:pPr>
            <a:r>
              <a:rPr lang="pt-BR" b="1">
                <a:solidFill>
                  <a:srgbClr val="FFFFFF"/>
                </a:solidFill>
                <a:ea typeface="Source Sans Pro"/>
              </a:rPr>
              <a:t>MARKET TIMING</a:t>
            </a:r>
            <a:r>
              <a:rPr lang="pt-BR">
                <a:solidFill>
                  <a:srgbClr val="FFFFFF"/>
                </a:solidFill>
                <a:ea typeface="Source Sans Pro"/>
              </a:rPr>
              <a:t>: É uma análise macro, na qual se procura prever ciclos econômicos e medir o retorno da parcela da carteira exposta ao risco.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61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92DB16-AA30-4091-9E5C-5728CF6D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0F129F0-7B47-4C7D-AEB6-19E61E9A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ea typeface="Source Sans Pro"/>
              </a:rPr>
              <a:t>Se baseou na coleta de dados das cotas de fechamento mensal de fundos de ações por meio do site da ANBID, classificados como abertos 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no período de janeiro de 1996 a outubro de 2006;</a:t>
            </a:r>
          </a:p>
          <a:p>
            <a:r>
              <a:rPr lang="pt-BR" dirty="0">
                <a:solidFill>
                  <a:srgbClr val="FFFFFF"/>
                </a:solidFill>
                <a:ea typeface="Source Sans Pro"/>
              </a:rPr>
              <a:t>Não foram incluídos os dados de fundos classificados como: 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fechados, de ações setoriais, de capital protegido, de capita estrangeiro, de privatização, de investimento imobiliário, 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offshore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, de previdência, 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FICs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FACs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;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Usando os quatro fatores de risco sistemático de 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Carhart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 (1997) construiu-se séries históricas mensais entre janeiro de 1996 e outubro de 2006 usando a diferença entre o </a:t>
            </a:r>
            <a:r>
              <a:rPr lang="pt-BR" dirty="0" err="1">
                <a:solidFill>
                  <a:schemeClr val="tx1"/>
                </a:solidFill>
                <a:ea typeface="+mn-lt"/>
                <a:cs typeface="+mn-lt"/>
              </a:rPr>
              <a:t>proxy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 (IBOVESPA, IBA, IBX) e o ativo livre de risco como variável de excesso</a:t>
            </a:r>
          </a:p>
          <a:p>
            <a:endParaRPr lang="pt-B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pt-BR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23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C981BA-3F7B-4E0D-B1FD-5CB074A3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ea typeface="+mj-lt"/>
                <a:cs typeface="+mj-lt"/>
              </a:rPr>
              <a:t>Metodologia</a:t>
            </a:r>
            <a:endParaRPr lang="pt-BR"/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xmlns="" id="{764CDCEC-3E14-41F4-8F41-26A63E56C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9988" y="1364008"/>
            <a:ext cx="7567854" cy="102224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850DFFA7-6F12-42B1-BC18-336B2290ADF1}"/>
              </a:ext>
            </a:extLst>
          </p:cNvPr>
          <p:cNvSpPr txBox="1"/>
          <p:nvPr/>
        </p:nvSpPr>
        <p:spPr>
          <a:xfrm>
            <a:off x="384875" y="2554636"/>
            <a:ext cx="1108645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Rc - Rf </a:t>
            </a:r>
            <a:r>
              <a:rPr lang="pt-BR">
                <a:ea typeface="+mn-lt"/>
                <a:cs typeface="+mn-lt"/>
              </a:rPr>
              <a:t>é o excesso de retorno do fundo;</a:t>
            </a:r>
            <a:endParaRPr lang="pt-BR"/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Rmi - Rf </a:t>
            </a:r>
            <a:r>
              <a:rPr lang="pt-BR">
                <a:ea typeface="+mn-lt"/>
                <a:cs typeface="+mn-lt"/>
              </a:rPr>
              <a:t>é o excesso de retorno do índice i, que pode ser dado pelo IBOVESPA, IBX ou IBA de acordo com o benchmark do fundo;</a:t>
            </a:r>
            <a:endParaRPr lang="pt-BR"/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SMB </a:t>
            </a:r>
            <a:r>
              <a:rPr lang="pt-BR">
                <a:ea typeface="+mn-lt"/>
                <a:cs typeface="+mn-lt"/>
              </a:rPr>
              <a:t>é o retorno do fator tamanho, ou seja, retorno da carteira comprada nas ações de menores empresas e vendida nas ações das maiores empresas;</a:t>
            </a:r>
            <a:endParaRPr lang="pt-BR"/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HML </a:t>
            </a:r>
            <a:r>
              <a:rPr lang="pt-BR">
                <a:ea typeface="+mn-lt"/>
                <a:cs typeface="+mn-lt"/>
              </a:rPr>
              <a:t>é o retorno da carteira comprada em ações com maior fator razão entre valor contábil e valor de mercado do patrimônio líquido e vendida nas de menor razão;</a:t>
            </a:r>
            <a:endParaRPr lang="pt-BR"/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WML </a:t>
            </a:r>
            <a:r>
              <a:rPr lang="pt-BR">
                <a:ea typeface="+mn-lt"/>
                <a:cs typeface="+mn-lt"/>
              </a:rPr>
              <a:t>é o retorno do fator momento, medido como sendo o retorno das ações ganhadoras (que geraram maiores lucros) menos o retorno das ações perdedoras (que geraram os piores retornos);</a:t>
            </a:r>
            <a:endParaRPr lang="pt-BR">
              <a:ea typeface="Source Sans Pro"/>
            </a:endParaRPr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(Rmi - Rf ) * 2</a:t>
            </a:r>
            <a:r>
              <a:rPr lang="pt-BR">
                <a:ea typeface="+mn-lt"/>
                <a:cs typeface="+mn-lt"/>
              </a:rPr>
              <a:t> é o fator de market timing proposto por Treynor e Mazuy (1966) e </a:t>
            </a:r>
            <a:r>
              <a:rPr lang="pt-BR" b="1">
                <a:ea typeface="+mn-lt"/>
                <a:cs typeface="+mn-lt"/>
              </a:rPr>
              <a:t>ε </a:t>
            </a:r>
            <a:r>
              <a:rPr lang="pt-BR" dirty="0">
                <a:ea typeface="+mn-lt"/>
                <a:cs typeface="+mn-lt"/>
              </a:rPr>
              <a:t>é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>
                <a:ea typeface="+mn-lt"/>
                <a:cs typeface="+mn-lt"/>
              </a:rPr>
              <a:t>o erro da regressão</a:t>
            </a:r>
            <a:endParaRPr lang="pt-BR"/>
          </a:p>
          <a:p>
            <a:endParaRPr lang="pt-BR" dirty="0">
              <a:ea typeface="Source Sans Pro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39187FFF-BB02-4D63-A643-A475D87FA6CA}"/>
              </a:ext>
            </a:extLst>
          </p:cNvPr>
          <p:cNvSpPr txBox="1"/>
          <p:nvPr/>
        </p:nvSpPr>
        <p:spPr>
          <a:xfrm>
            <a:off x="8405247" y="1637653"/>
            <a:ext cx="34147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Source Sans Pro"/>
              </a:rPr>
              <a:t>(Regressão múltipla por mínimos quadrados corrigidas pelo procedimento de Newey-West)</a:t>
            </a:r>
            <a:endParaRPr lang="pt-BR" dirty="0">
              <a:ea typeface="Source Sans Pro"/>
            </a:endParaRP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xmlns="" id="{FF6574F4-459A-4F72-A5B2-824B8FC9B53F}"/>
              </a:ext>
            </a:extLst>
          </p:cNvPr>
          <p:cNvSpPr/>
          <p:nvPr/>
        </p:nvSpPr>
        <p:spPr>
          <a:xfrm>
            <a:off x="6886213" y="1844304"/>
            <a:ext cx="1433592" cy="490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834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69AC1D-4725-4984-BDC2-0A23C1A1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/>
              <a:t>Resultados Finais</a:t>
            </a:r>
            <a:br>
              <a:rPr lang="pt-BR" b="1"/>
            </a:br>
            <a:endParaRPr lang="pt-BR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07E0D0B-D6CE-4436-80DE-C6312C20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rgbClr val="FFFFFF"/>
                </a:solidFill>
                <a:ea typeface="Source Sans Pro"/>
              </a:rPr>
              <a:t>(Os resultados foram baseados em um nível de significância de 5%)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Poucos fundos ativos conseguiram gerar níveis de retornos superiores ao equilíbrio de mercado;</a:t>
            </a:r>
            <a:endParaRPr lang="pt-BR">
              <a:ea typeface="+mn-lt"/>
              <a:cs typeface="+mn-lt"/>
            </a:endParaRP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A maior parte dos fundos com alfas significativamente baixos também são ativos;</a:t>
            </a:r>
          </a:p>
          <a:p>
            <a:r>
              <a:rPr lang="pt-BR">
                <a:solidFill>
                  <a:srgbClr val="FFFFFF"/>
                </a:solidFill>
                <a:ea typeface="+mn-lt"/>
                <a:cs typeface="+mn-lt"/>
              </a:rPr>
              <a:t>Fundos de grande porte obtiveram maior retorno que fundos menores.</a:t>
            </a:r>
            <a:endParaRPr lang="pt-BR" dirty="0">
              <a:solidFill>
                <a:srgbClr val="FFFFFF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8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8D03E6-1336-425D-833F-C8306822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/>
              <a:t>Conclusão e Resultados Finais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27B4EF-36DF-4C9E-A894-1B7F917C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77801"/>
            <a:ext cx="11090274" cy="477037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Source Sans Pro"/>
              </a:rPr>
              <a:t>Os resultados estão de acordo com a HME;</a:t>
            </a:r>
            <a:endParaRPr lang="pt-BR"/>
          </a:p>
          <a:p>
            <a:r>
              <a:rPr lang="pt-BR">
                <a:solidFill>
                  <a:srgbClr val="FFFFFF"/>
                </a:solidFill>
                <a:ea typeface="Source Sans Pro"/>
              </a:rPr>
              <a:t>O desempenho dos fundos ativos é igual ao dos fundos passivos, descontadas as taxas de administração;</a:t>
            </a:r>
            <a:endParaRPr lang="pt-BR"/>
          </a:p>
          <a:p>
            <a:r>
              <a:rPr lang="pt-BR">
                <a:solidFill>
                  <a:srgbClr val="FFFFFF"/>
                </a:solidFill>
                <a:ea typeface="Source Sans Pro"/>
              </a:rPr>
              <a:t>Apenas uma pequena parcela de fundos é bem sucedida ao explorar a estratégia de </a:t>
            </a:r>
            <a:r>
              <a:rPr lang="pt-BR" b="1" err="1">
                <a:solidFill>
                  <a:srgbClr val="FFFFFF"/>
                </a:solidFill>
                <a:ea typeface="Source Sans Pro"/>
              </a:rPr>
              <a:t>market</a:t>
            </a:r>
            <a:r>
              <a:rPr lang="pt-BR" b="1">
                <a:solidFill>
                  <a:srgbClr val="FFFFFF"/>
                </a:solidFill>
                <a:ea typeface="Source Sans Pro"/>
              </a:rPr>
              <a:t> timing;</a:t>
            </a:r>
          </a:p>
          <a:p>
            <a:r>
              <a:rPr lang="pt-BR">
                <a:solidFill>
                  <a:srgbClr val="FFFFFF"/>
                </a:solidFill>
                <a:ea typeface="Source Sans Pro"/>
              </a:rPr>
              <a:t>Apenas grandes fundos são capazes de gerar ganhos suficientemente robustos ao ponto de cobrir seus custos com a análise fundamentalista;</a:t>
            </a:r>
            <a:endParaRPr lang="pt-BR">
              <a:ea typeface="Source Sans Pro"/>
            </a:endParaRPr>
          </a:p>
          <a:p>
            <a:r>
              <a:rPr lang="pt-BR">
                <a:solidFill>
                  <a:srgbClr val="FFFFFF"/>
                </a:solidFill>
                <a:ea typeface="Source Sans Pro"/>
              </a:rPr>
              <a:t>Fundos com elevadas taxas de administração têm sua rentabilidade líquida prejudicada.</a:t>
            </a:r>
            <a:endParaRPr lang="pt-BR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pt-BR" b="1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12581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Personalizar</PresentationFormat>
  <Paragraphs>54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3DFloatVTI</vt:lpstr>
      <vt:lpstr>Atividade de Nivelamento 1 – Pesquisa de Periódicos</vt:lpstr>
      <vt:lpstr>Escolha do Artigo Científico</vt:lpstr>
      <vt:lpstr>Introdução</vt:lpstr>
      <vt:lpstr>Revisão da Literatura</vt:lpstr>
      <vt:lpstr>Metodologia</vt:lpstr>
      <vt:lpstr>Metodologia</vt:lpstr>
      <vt:lpstr>Resultados Finais </vt:lpstr>
      <vt:lpstr>Conclusão e Resultados Finais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Bruno Marcelino</cp:lastModifiedBy>
  <cp:revision>89</cp:revision>
  <dcterms:created xsi:type="dcterms:W3CDTF">2020-12-10T17:38:27Z</dcterms:created>
  <dcterms:modified xsi:type="dcterms:W3CDTF">2020-12-11T07:18:02Z</dcterms:modified>
</cp:coreProperties>
</file>