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5.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50" r:id="rId4"/>
    <p:sldMasterId id="2147483652" r:id="rId5"/>
    <p:sldMasterId id="2147483654" r:id="rId6"/>
    <p:sldMasterId id="2147483656"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5143500" cx="9144000"/>
  <p:notesSz cx="6858000" cy="9144000"/>
  <p:embeddedFontLst>
    <p:embeddedFont>
      <p:font typeface="VT323"/>
      <p:regular r:id="rId21"/>
    </p:embeddedFont>
    <p:embeddedFont>
      <p:font typeface="Noto Sans Symbols"/>
      <p:regular r:id="rId22"/>
      <p:bold r:id="rId23"/>
    </p:embeddedFont>
    <p:embeddedFont>
      <p:font typeface="Roboto Mon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8" roundtripDataSignature="AMtx7miJnM+PlA3yVX+ll4sLXCbU1Txhq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22" Type="http://schemas.openxmlformats.org/officeDocument/2006/relationships/font" Target="fonts/NotoSansSymbols-regular.fntdata"/><Relationship Id="rId21" Type="http://schemas.openxmlformats.org/officeDocument/2006/relationships/font" Target="fonts/VT323-regular.fntdata"/><Relationship Id="rId24" Type="http://schemas.openxmlformats.org/officeDocument/2006/relationships/font" Target="fonts/RobotoMono-regular.fntdata"/><Relationship Id="rId23" Type="http://schemas.openxmlformats.org/officeDocument/2006/relationships/font" Target="fonts/NotoSansSymbols-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1.xml"/><Relationship Id="rId26" Type="http://schemas.openxmlformats.org/officeDocument/2006/relationships/font" Target="fonts/RobotoMono-italic.fntdata"/><Relationship Id="rId25" Type="http://schemas.openxmlformats.org/officeDocument/2006/relationships/font" Target="fonts/RobotoMono-bold.fntdata"/><Relationship Id="rId28" Type="http://customschemas.google.com/relationships/presentationmetadata" Target="metadata"/><Relationship Id="rId27" Type="http://schemas.openxmlformats.org/officeDocument/2006/relationships/font" Target="fonts/RobotoMono-bold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7" Type="http://schemas.openxmlformats.org/officeDocument/2006/relationships/slideMaster" Target="slideMasters/slideMaster5.xml"/><Relationship Id="rId8" Type="http://schemas.openxmlformats.org/officeDocument/2006/relationships/notesMaster" Target="notesMasters/notesMaster1.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9" name="Google Shape;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7" name="Google Shape;11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0" name="Google Shape;130;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6a61de5469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57" name="Google Shape;57;g36a61de5469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3" name="Google Shape;6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9" name="Google Shape;6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5" name="Google Shape;75;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3" name="Google Shape;8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0" name="Google Shape;9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6ae1da656e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g36ae1da656e_3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ae1da656e_3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g36ae1da656e_3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2" name="Shape 12"/>
        <p:cNvGrpSpPr/>
        <p:nvPr/>
      </p:nvGrpSpPr>
      <p:grpSpPr>
        <a:xfrm>
          <a:off x="0" y="0"/>
          <a:ext cx="0" cy="0"/>
          <a:chOff x="0" y="0"/>
          <a:chExt cx="0" cy="0"/>
        </a:xfrm>
      </p:grpSpPr>
      <p:sp>
        <p:nvSpPr>
          <p:cNvPr id="13" name="Google Shape;13;p14"/>
          <p:cNvSpPr txBox="1"/>
          <p:nvPr>
            <p:ph type="title"/>
          </p:nvPr>
        </p:nvSpPr>
        <p:spPr>
          <a:xfrm>
            <a:off x="669600" y="1143000"/>
            <a:ext cx="3852000" cy="5637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14"/>
          <p:cNvSpPr txBox="1"/>
          <p:nvPr>
            <p:ph idx="1" type="subTitle"/>
          </p:nvPr>
        </p:nvSpPr>
        <p:spPr>
          <a:xfrm>
            <a:off x="457200" y="1203480"/>
            <a:ext cx="8229240" cy="298296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ype="blank">
  <p:cSld name="BLANK">
    <p:spTree>
      <p:nvGrpSpPr>
        <p:cNvPr id="20" name="Shape 20"/>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blank">
  <p:cSld name="BLANK">
    <p:spTree>
      <p:nvGrpSpPr>
        <p:cNvPr id="30" name="Shape 3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_COLUMN_TEXT_1" type="blank">
  <p:cSld name="BLANK">
    <p:spTree>
      <p:nvGrpSpPr>
        <p:cNvPr id="37" name="Shape 3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_3_1" type="blank">
  <p:cSld name="BLANK">
    <p:spTree>
      <p:nvGrpSpPr>
        <p:cNvPr id="46" name="Shape 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slideLayout" Target="../slideLayouts/slideLayout3.xml"/><Relationship Id="rId6" Type="http://schemas.openxmlformats.org/officeDocument/2006/relationships/theme" Target="../theme/theme1.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theme" Target="../theme/theme6.xml"/></Relationships>
</file>

<file path=ppt/slideMasters/_rels/slideMaster5.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png"/><Relationship Id="rId3" Type="http://schemas.openxmlformats.org/officeDocument/2006/relationships/image" Target="../media/image7.png"/><Relationship Id="rId4" Type="http://schemas.openxmlformats.org/officeDocument/2006/relationships/hyperlink" Target="https://bit.ly/3A1uf1Q" TargetMode="External"/><Relationship Id="rId5" Type="http://schemas.openxmlformats.org/officeDocument/2006/relationships/hyperlink" Target="http://bit.ly/2TtBDfr" TargetMode="External"/><Relationship Id="rId6" Type="http://schemas.openxmlformats.org/officeDocument/2006/relationships/slideLayout" Target="../slideLayouts/slideLayout5.xml"/><Relationship Id="rId7"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grpSp>
        <p:nvGrpSpPr>
          <p:cNvPr id="6" name="Google Shape;6;p13"/>
          <p:cNvGrpSpPr/>
          <p:nvPr/>
        </p:nvGrpSpPr>
        <p:grpSpPr>
          <a:xfrm>
            <a:off x="84960" y="78480"/>
            <a:ext cx="8973720" cy="4924800"/>
            <a:chOff x="84960" y="78480"/>
            <a:chExt cx="8973720" cy="4924800"/>
          </a:xfrm>
        </p:grpSpPr>
        <p:pic>
          <p:nvPicPr>
            <p:cNvPr id="7" name="Google Shape;7;p13"/>
            <p:cNvPicPr preferRelativeResize="0"/>
            <p:nvPr/>
          </p:nvPicPr>
          <p:blipFill rotWithShape="1">
            <a:blip r:embed="rId1">
              <a:alphaModFix/>
            </a:blip>
            <a:srcRect b="0" l="0" r="0" t="0"/>
            <a:stretch/>
          </p:blipFill>
          <p:spPr>
            <a:xfrm>
              <a:off x="84960" y="78480"/>
              <a:ext cx="8973720" cy="4924800"/>
            </a:xfrm>
            <a:prstGeom prst="rect">
              <a:avLst/>
            </a:prstGeom>
            <a:noFill/>
            <a:ln>
              <a:noFill/>
            </a:ln>
          </p:spPr>
        </p:pic>
        <p:pic>
          <p:nvPicPr>
            <p:cNvPr id="8" name="Google Shape;8;p13"/>
            <p:cNvPicPr preferRelativeResize="0"/>
            <p:nvPr/>
          </p:nvPicPr>
          <p:blipFill rotWithShape="1">
            <a:blip r:embed="rId2">
              <a:alphaModFix/>
            </a:blip>
            <a:srcRect b="0" l="0" r="0" t="0"/>
            <a:stretch/>
          </p:blipFill>
          <p:spPr>
            <a:xfrm>
              <a:off x="270360" y="196560"/>
              <a:ext cx="8644680" cy="307800"/>
            </a:xfrm>
            <a:prstGeom prst="rect">
              <a:avLst/>
            </a:prstGeom>
            <a:noFill/>
            <a:ln>
              <a:noFill/>
            </a:ln>
          </p:spPr>
        </p:pic>
      </p:grpSp>
      <p:sp>
        <p:nvSpPr>
          <p:cNvPr id="9" name="Google Shape;9;p13"/>
          <p:cNvSpPr txBox="1"/>
          <p:nvPr>
            <p:ph idx="1" type="body"/>
          </p:nvPr>
        </p:nvSpPr>
        <p:spPr>
          <a:xfrm>
            <a:off x="5805360" y="1317240"/>
            <a:ext cx="2831400" cy="2647800"/>
          </a:xfrm>
          <a:prstGeom prst="rect">
            <a:avLst/>
          </a:prstGeom>
          <a:noFill/>
          <a:ln cap="flat" cmpd="sng" w="19075">
            <a:solidFill>
              <a:schemeClr val="dk2"/>
            </a:solidFill>
            <a:prstDash val="solid"/>
            <a:round/>
            <a:headEnd len="sm" w="sm" type="none"/>
            <a:tailEnd len="sm" w="sm" type="none"/>
          </a:ln>
        </p:spPr>
        <p:txBody>
          <a:bodyPr anchorCtr="0" anchor="t" bIns="45000" lIns="90000" spcFirstLastPara="1" rIns="90000" wrap="square" tIns="450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p13"/>
          <p:cNvSpPr txBox="1"/>
          <p:nvPr>
            <p:ph type="title"/>
          </p:nvPr>
        </p:nvSpPr>
        <p:spPr>
          <a:xfrm>
            <a:off x="606960" y="849600"/>
            <a:ext cx="5060520" cy="246204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1" name="Google Shape;11;p13"/>
          <p:cNvPicPr preferRelativeResize="0"/>
          <p:nvPr/>
        </p:nvPicPr>
        <p:blipFill rotWithShape="1">
          <a:blip r:embed="rId2">
            <a:alphaModFix/>
          </a:blip>
          <a:srcRect b="0" l="61974" r="0" t="0"/>
          <a:stretch/>
        </p:blipFill>
        <p:spPr>
          <a:xfrm>
            <a:off x="5805360" y="1051560"/>
            <a:ext cx="2831400" cy="265320"/>
          </a:xfrm>
          <a:prstGeom prst="rect">
            <a:avLst/>
          </a:prstGeom>
          <a:noFill/>
          <a:ln cap="flat" cmpd="sng" w="9525">
            <a:solidFill>
              <a:srgbClr val="707070"/>
            </a:solidFill>
            <a:prstDash val="solid"/>
            <a:round/>
            <a:headEnd len="sm" w="sm" type="none"/>
            <a:tailEnd len="sm" w="sm" type="none"/>
          </a:ln>
        </p:spPr>
      </p:pic>
    </p:spTree>
  </p:cSld>
  <p:clrMap accent1="accent1" accent2="accent2" accent3="accent3" accent4="accent4" accent5="accent5" accent6="accent6" bg1="lt1" bg2="dk2" tx1="dk1" tx2="lt2" folHlink="folHlink" hlink="hlink"/>
  <p:sldLayoutIdLst>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 name="Shape 15"/>
        <p:cNvGrpSpPr/>
        <p:nvPr/>
      </p:nvGrpSpPr>
      <p:grpSpPr>
        <a:xfrm>
          <a:off x="0" y="0"/>
          <a:ext cx="0" cy="0"/>
          <a:chOff x="0" y="0"/>
          <a:chExt cx="0" cy="0"/>
        </a:xfrm>
      </p:grpSpPr>
      <p:pic>
        <p:nvPicPr>
          <p:cNvPr id="16" name="Google Shape;16;p15"/>
          <p:cNvPicPr preferRelativeResize="0"/>
          <p:nvPr/>
        </p:nvPicPr>
        <p:blipFill rotWithShape="1">
          <a:blip r:embed="rId1">
            <a:alphaModFix/>
          </a:blip>
          <a:srcRect b="0" l="0" r="0" t="0"/>
          <a:stretch/>
        </p:blipFill>
        <p:spPr>
          <a:xfrm>
            <a:off x="84960" y="78480"/>
            <a:ext cx="8973720" cy="4924800"/>
          </a:xfrm>
          <a:prstGeom prst="rect">
            <a:avLst/>
          </a:prstGeom>
          <a:noFill/>
          <a:ln>
            <a:noFill/>
          </a:ln>
        </p:spPr>
      </p:pic>
      <p:sp>
        <p:nvSpPr>
          <p:cNvPr id="17" name="Google Shape;17;p15"/>
          <p:cNvSpPr txBox="1"/>
          <p:nvPr>
            <p:ph type="title"/>
          </p:nvPr>
        </p:nvSpPr>
        <p:spPr>
          <a:xfrm>
            <a:off x="679320" y="794520"/>
            <a:ext cx="7866360" cy="69804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18" name="Google Shape;18;p15"/>
          <p:cNvPicPr preferRelativeResize="0"/>
          <p:nvPr/>
        </p:nvPicPr>
        <p:blipFill rotWithShape="1">
          <a:blip r:embed="rId2">
            <a:alphaModFix/>
          </a:blip>
          <a:srcRect b="0" l="0" r="0" t="0"/>
          <a:stretch/>
        </p:blipFill>
        <p:spPr>
          <a:xfrm>
            <a:off x="270360" y="196560"/>
            <a:ext cx="8644680" cy="307800"/>
          </a:xfrm>
          <a:prstGeom prst="rect">
            <a:avLst/>
          </a:prstGeom>
          <a:noFill/>
          <a:ln>
            <a:noFill/>
          </a:ln>
        </p:spPr>
      </p:pic>
      <p:sp>
        <p:nvSpPr>
          <p:cNvPr id="19" name="Google Shape;19;p15"/>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 name="Shape 21"/>
        <p:cNvGrpSpPr/>
        <p:nvPr/>
      </p:nvGrpSpPr>
      <p:grpSpPr>
        <a:xfrm>
          <a:off x="0" y="0"/>
          <a:ext cx="0" cy="0"/>
          <a:chOff x="0" y="0"/>
          <a:chExt cx="0" cy="0"/>
        </a:xfrm>
      </p:grpSpPr>
      <p:grpSp>
        <p:nvGrpSpPr>
          <p:cNvPr id="22" name="Google Shape;22;p17"/>
          <p:cNvGrpSpPr/>
          <p:nvPr/>
        </p:nvGrpSpPr>
        <p:grpSpPr>
          <a:xfrm>
            <a:off x="84960" y="78480"/>
            <a:ext cx="8973720" cy="4924800"/>
            <a:chOff x="84960" y="78480"/>
            <a:chExt cx="8973720" cy="4924800"/>
          </a:xfrm>
        </p:grpSpPr>
        <p:pic>
          <p:nvPicPr>
            <p:cNvPr id="23" name="Google Shape;23;p17"/>
            <p:cNvPicPr preferRelativeResize="0"/>
            <p:nvPr/>
          </p:nvPicPr>
          <p:blipFill rotWithShape="1">
            <a:blip r:embed="rId1">
              <a:alphaModFix/>
            </a:blip>
            <a:srcRect b="0" l="0" r="0" t="0"/>
            <a:stretch/>
          </p:blipFill>
          <p:spPr>
            <a:xfrm>
              <a:off x="84960" y="78480"/>
              <a:ext cx="8973720" cy="4924800"/>
            </a:xfrm>
            <a:prstGeom prst="rect">
              <a:avLst/>
            </a:prstGeom>
            <a:noFill/>
            <a:ln>
              <a:noFill/>
            </a:ln>
          </p:spPr>
        </p:pic>
        <p:pic>
          <p:nvPicPr>
            <p:cNvPr id="24" name="Google Shape;24;p17"/>
            <p:cNvPicPr preferRelativeResize="0"/>
            <p:nvPr/>
          </p:nvPicPr>
          <p:blipFill rotWithShape="1">
            <a:blip r:embed="rId2">
              <a:alphaModFix/>
            </a:blip>
            <a:srcRect b="0" l="0" r="0" t="0"/>
            <a:stretch/>
          </p:blipFill>
          <p:spPr>
            <a:xfrm>
              <a:off x="270360" y="196560"/>
              <a:ext cx="8644680" cy="307800"/>
            </a:xfrm>
            <a:prstGeom prst="rect">
              <a:avLst/>
            </a:prstGeom>
            <a:noFill/>
            <a:ln>
              <a:noFill/>
            </a:ln>
          </p:spPr>
        </p:pic>
      </p:grpSp>
      <p:pic>
        <p:nvPicPr>
          <p:cNvPr id="25" name="Google Shape;25;p17"/>
          <p:cNvPicPr preferRelativeResize="0"/>
          <p:nvPr/>
        </p:nvPicPr>
        <p:blipFill rotWithShape="1">
          <a:blip r:embed="rId3">
            <a:alphaModFix/>
          </a:blip>
          <a:srcRect b="0" l="0" r="0" t="0"/>
          <a:stretch/>
        </p:blipFill>
        <p:spPr>
          <a:xfrm>
            <a:off x="3233160" y="3371400"/>
            <a:ext cx="5515200" cy="1351440"/>
          </a:xfrm>
          <a:prstGeom prst="rect">
            <a:avLst/>
          </a:prstGeom>
          <a:noFill/>
          <a:ln>
            <a:noFill/>
          </a:ln>
        </p:spPr>
      </p:pic>
      <p:pic>
        <p:nvPicPr>
          <p:cNvPr id="26" name="Google Shape;26;p17"/>
          <p:cNvPicPr preferRelativeResize="0"/>
          <p:nvPr/>
        </p:nvPicPr>
        <p:blipFill rotWithShape="1">
          <a:blip r:embed="rId4">
            <a:alphaModFix/>
          </a:blip>
          <a:srcRect b="0" l="0" r="0" t="0"/>
          <a:stretch/>
        </p:blipFill>
        <p:spPr>
          <a:xfrm>
            <a:off x="555480" y="817920"/>
            <a:ext cx="5398920" cy="3024000"/>
          </a:xfrm>
          <a:prstGeom prst="rect">
            <a:avLst/>
          </a:prstGeom>
          <a:noFill/>
          <a:ln>
            <a:noFill/>
          </a:ln>
        </p:spPr>
      </p:pic>
      <p:sp>
        <p:nvSpPr>
          <p:cNvPr id="27" name="Google Shape;27;p17"/>
          <p:cNvSpPr txBox="1"/>
          <p:nvPr>
            <p:ph type="title"/>
          </p:nvPr>
        </p:nvSpPr>
        <p:spPr>
          <a:xfrm>
            <a:off x="1860480" y="1532520"/>
            <a:ext cx="3458520" cy="152064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8" name="Google Shape;28;p17"/>
          <p:cNvSpPr txBox="1"/>
          <p:nvPr>
            <p:ph idx="2" type="title"/>
          </p:nvPr>
        </p:nvSpPr>
        <p:spPr>
          <a:xfrm>
            <a:off x="779760" y="1910880"/>
            <a:ext cx="777960" cy="76392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29" name="Google Shape;29;p17"/>
          <p:cNvSpPr txBox="1"/>
          <p:nvPr>
            <p:ph idx="1" type="body"/>
          </p:nvPr>
        </p:nvSpPr>
        <p:spPr>
          <a:xfrm>
            <a:off x="6387120" y="947160"/>
            <a:ext cx="2107080" cy="2067120"/>
          </a:xfrm>
          <a:prstGeom prst="rect">
            <a:avLst/>
          </a:prstGeom>
          <a:noFill/>
          <a:ln cap="flat" cmpd="sng" w="19075">
            <a:solidFill>
              <a:schemeClr val="dk2"/>
            </a:solidFill>
            <a:prstDash val="solid"/>
            <a:round/>
            <a:headEnd len="sm" w="sm" type="none"/>
            <a:tailEnd len="sm" w="sm" type="none"/>
          </a:ln>
        </p:spPr>
        <p:txBody>
          <a:bodyPr anchorCtr="0" anchor="t" bIns="45000" lIns="90000" spcFirstLastPara="1" rIns="90000" wrap="square" tIns="450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 name="Shape 31"/>
        <p:cNvGrpSpPr/>
        <p:nvPr/>
      </p:nvGrpSpPr>
      <p:grpSpPr>
        <a:xfrm>
          <a:off x="0" y="0"/>
          <a:ext cx="0" cy="0"/>
          <a:chOff x="0" y="0"/>
          <a:chExt cx="0" cy="0"/>
        </a:xfrm>
      </p:grpSpPr>
      <p:pic>
        <p:nvPicPr>
          <p:cNvPr id="32" name="Google Shape;32;p19"/>
          <p:cNvPicPr preferRelativeResize="0"/>
          <p:nvPr/>
        </p:nvPicPr>
        <p:blipFill rotWithShape="1">
          <a:blip r:embed="rId1">
            <a:alphaModFix/>
          </a:blip>
          <a:srcRect b="0" l="0" r="0" t="0"/>
          <a:stretch/>
        </p:blipFill>
        <p:spPr>
          <a:xfrm>
            <a:off x="84960" y="78480"/>
            <a:ext cx="8973720" cy="4924800"/>
          </a:xfrm>
          <a:prstGeom prst="rect">
            <a:avLst/>
          </a:prstGeom>
          <a:noFill/>
          <a:ln>
            <a:noFill/>
          </a:ln>
        </p:spPr>
      </p:pic>
      <p:sp>
        <p:nvSpPr>
          <p:cNvPr id="33" name="Google Shape;33;p19"/>
          <p:cNvSpPr txBox="1"/>
          <p:nvPr>
            <p:ph type="title"/>
          </p:nvPr>
        </p:nvSpPr>
        <p:spPr>
          <a:xfrm>
            <a:off x="3789360" y="795960"/>
            <a:ext cx="4547520" cy="125532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4" name="Google Shape;34;p19"/>
          <p:cNvSpPr txBox="1"/>
          <p:nvPr>
            <p:ph idx="1" type="body"/>
          </p:nvPr>
        </p:nvSpPr>
        <p:spPr>
          <a:xfrm>
            <a:off x="3789360" y="2229480"/>
            <a:ext cx="4939920" cy="253224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35" name="Google Shape;35;p19"/>
          <p:cNvSpPr txBox="1"/>
          <p:nvPr>
            <p:ph idx="2" type="body"/>
          </p:nvPr>
        </p:nvSpPr>
        <p:spPr>
          <a:xfrm>
            <a:off x="522360" y="1195200"/>
            <a:ext cx="2946960" cy="3341160"/>
          </a:xfrm>
          <a:prstGeom prst="rect">
            <a:avLst/>
          </a:prstGeom>
          <a:noFill/>
          <a:ln cap="flat" cmpd="sng" w="9525">
            <a:solidFill>
              <a:schemeClr val="dk2"/>
            </a:solidFill>
            <a:prstDash val="solid"/>
            <a:round/>
            <a:headEnd len="sm" w="sm" type="none"/>
            <a:tailEnd len="sm" w="sm" type="none"/>
          </a:ln>
        </p:spPr>
        <p:txBody>
          <a:bodyPr anchorCtr="0" anchor="t" bIns="45000" lIns="90000" spcFirstLastPara="1" rIns="90000" wrap="square" tIns="4500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36" name="Google Shape;36;p19"/>
          <p:cNvPicPr preferRelativeResize="0"/>
          <p:nvPr/>
        </p:nvPicPr>
        <p:blipFill rotWithShape="1">
          <a:blip r:embed="rId2">
            <a:alphaModFix/>
          </a:blip>
          <a:srcRect b="0" l="0" r="0" t="0"/>
          <a:stretch/>
        </p:blipFill>
        <p:spPr>
          <a:xfrm>
            <a:off x="270360" y="196560"/>
            <a:ext cx="8644680" cy="3078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 name="Shape 38"/>
        <p:cNvGrpSpPr/>
        <p:nvPr/>
      </p:nvGrpSpPr>
      <p:grpSpPr>
        <a:xfrm>
          <a:off x="0" y="0"/>
          <a:ext cx="0" cy="0"/>
          <a:chOff x="0" y="0"/>
          <a:chExt cx="0" cy="0"/>
        </a:xfrm>
      </p:grpSpPr>
      <p:grpSp>
        <p:nvGrpSpPr>
          <p:cNvPr id="39" name="Google Shape;39;p21"/>
          <p:cNvGrpSpPr/>
          <p:nvPr/>
        </p:nvGrpSpPr>
        <p:grpSpPr>
          <a:xfrm>
            <a:off x="84960" y="78480"/>
            <a:ext cx="8973720" cy="4924800"/>
            <a:chOff x="84960" y="78480"/>
            <a:chExt cx="8973720" cy="4924800"/>
          </a:xfrm>
        </p:grpSpPr>
        <p:pic>
          <p:nvPicPr>
            <p:cNvPr id="40" name="Google Shape;40;p21"/>
            <p:cNvPicPr preferRelativeResize="0"/>
            <p:nvPr/>
          </p:nvPicPr>
          <p:blipFill rotWithShape="1">
            <a:blip r:embed="rId1">
              <a:alphaModFix/>
            </a:blip>
            <a:srcRect b="0" l="0" r="0" t="0"/>
            <a:stretch/>
          </p:blipFill>
          <p:spPr>
            <a:xfrm>
              <a:off x="84960" y="78480"/>
              <a:ext cx="8973720" cy="4924800"/>
            </a:xfrm>
            <a:prstGeom prst="rect">
              <a:avLst/>
            </a:prstGeom>
            <a:noFill/>
            <a:ln>
              <a:noFill/>
            </a:ln>
          </p:spPr>
        </p:pic>
        <p:pic>
          <p:nvPicPr>
            <p:cNvPr id="41" name="Google Shape;41;p21"/>
            <p:cNvPicPr preferRelativeResize="0"/>
            <p:nvPr/>
          </p:nvPicPr>
          <p:blipFill rotWithShape="1">
            <a:blip r:embed="rId2">
              <a:alphaModFix/>
            </a:blip>
            <a:srcRect b="0" l="0" r="0" t="0"/>
            <a:stretch/>
          </p:blipFill>
          <p:spPr>
            <a:xfrm>
              <a:off x="270360" y="196560"/>
              <a:ext cx="8644680" cy="307800"/>
            </a:xfrm>
            <a:prstGeom prst="rect">
              <a:avLst/>
            </a:prstGeom>
            <a:noFill/>
            <a:ln>
              <a:noFill/>
            </a:ln>
          </p:spPr>
        </p:pic>
      </p:grpSp>
      <p:sp>
        <p:nvSpPr>
          <p:cNvPr id="42" name="Google Shape;42;p21"/>
          <p:cNvSpPr txBox="1"/>
          <p:nvPr>
            <p:ph type="title"/>
          </p:nvPr>
        </p:nvSpPr>
        <p:spPr>
          <a:xfrm>
            <a:off x="669600" y="1143000"/>
            <a:ext cx="3852000" cy="56376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id="43" name="Google Shape;43;p21"/>
          <p:cNvPicPr preferRelativeResize="0"/>
          <p:nvPr/>
        </p:nvPicPr>
        <p:blipFill rotWithShape="1">
          <a:blip r:embed="rId3">
            <a:alphaModFix/>
          </a:blip>
          <a:srcRect b="47101" l="19759" r="19442" t="14674"/>
          <a:stretch/>
        </p:blipFill>
        <p:spPr>
          <a:xfrm>
            <a:off x="4549320" y="1778400"/>
            <a:ext cx="3952800" cy="2484720"/>
          </a:xfrm>
          <a:prstGeom prst="rect">
            <a:avLst/>
          </a:prstGeom>
          <a:noFill/>
          <a:ln>
            <a:noFill/>
          </a:ln>
        </p:spPr>
      </p:pic>
      <p:sp>
        <p:nvSpPr>
          <p:cNvPr id="44" name="Google Shape;44;p21"/>
          <p:cNvSpPr/>
          <p:nvPr/>
        </p:nvSpPr>
        <p:spPr>
          <a:xfrm>
            <a:off x="4865400" y="2464560"/>
            <a:ext cx="3320280" cy="5108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1" i="0" lang="en" sz="1000" u="none" cap="none" strike="noStrike">
                <a:solidFill>
                  <a:schemeClr val="dk1"/>
                </a:solidFill>
                <a:latin typeface="Roboto Mono"/>
                <a:ea typeface="Roboto Mono"/>
                <a:cs typeface="Roboto Mono"/>
                <a:sym typeface="Roboto Mono"/>
              </a:rPr>
              <a:t>CREDITS:</a:t>
            </a:r>
            <a:r>
              <a:rPr b="0" i="0" lang="en" sz="1000" u="none" cap="none" strike="noStrike">
                <a:solidFill>
                  <a:schemeClr val="dk1"/>
                </a:solidFill>
                <a:latin typeface="Roboto Mono"/>
                <a:ea typeface="Roboto Mono"/>
                <a:cs typeface="Roboto Mono"/>
                <a:sym typeface="Roboto Mono"/>
              </a:rPr>
              <a:t> This presentation template was created by </a:t>
            </a:r>
            <a:r>
              <a:rPr b="1" i="0" lang="en" sz="1000" u="sng" cap="none" strike="noStrike">
                <a:solidFill>
                  <a:schemeClr val="dk1"/>
                </a:solidFill>
                <a:latin typeface="Roboto Mono"/>
                <a:ea typeface="Roboto Mono"/>
                <a:cs typeface="Roboto Mono"/>
                <a:sym typeface="Roboto Mono"/>
                <a:hlinkClick r:id="rId4">
                  <a:extLst>
                    <a:ext uri="{A12FA001-AC4F-418D-AE19-62706E023703}">
                      <ahyp:hlinkClr val="tx"/>
                    </a:ext>
                  </a:extLst>
                </a:hlinkClick>
              </a:rPr>
              <a:t>Slidesgo</a:t>
            </a:r>
            <a:r>
              <a:rPr b="0" i="0" lang="en" sz="1000" u="none" cap="none" strike="noStrike">
                <a:solidFill>
                  <a:schemeClr val="dk1"/>
                </a:solidFill>
                <a:latin typeface="Roboto Mono"/>
                <a:ea typeface="Roboto Mono"/>
                <a:cs typeface="Roboto Mono"/>
                <a:sym typeface="Roboto Mono"/>
              </a:rPr>
              <a:t>, and includes icons, infographics &amp; images by </a:t>
            </a:r>
            <a:r>
              <a:rPr b="1" i="0" lang="en" sz="1000" u="sng" cap="none" strike="noStrike">
                <a:solidFill>
                  <a:schemeClr val="dk1"/>
                </a:solidFill>
                <a:latin typeface="Roboto Mono"/>
                <a:ea typeface="Roboto Mono"/>
                <a:cs typeface="Roboto Mono"/>
                <a:sym typeface="Roboto Mono"/>
                <a:hlinkClick r:id="rId5">
                  <a:extLst>
                    <a:ext uri="{A12FA001-AC4F-418D-AE19-62706E023703}">
                      <ahyp:hlinkClr val="tx"/>
                    </a:ext>
                  </a:extLst>
                </a:hlinkClick>
              </a:rPr>
              <a:t>Freepik</a:t>
            </a:r>
            <a:r>
              <a:rPr b="0" i="0" lang="en" sz="1000" u="none" cap="none" strike="noStrike">
                <a:solidFill>
                  <a:schemeClr val="dk1"/>
                </a:solidFill>
                <a:latin typeface="Roboto Mono"/>
                <a:ea typeface="Roboto Mono"/>
                <a:cs typeface="Roboto Mono"/>
                <a:sym typeface="Roboto Mono"/>
              </a:rPr>
              <a:t> </a:t>
            </a:r>
            <a:endParaRPr b="0" i="0" sz="1000" u="none" cap="none" strike="noStrike">
              <a:solidFill>
                <a:srgbClr val="000000"/>
              </a:solidFill>
              <a:latin typeface="Noto Sans Symbols"/>
              <a:ea typeface="Noto Sans Symbols"/>
              <a:cs typeface="Noto Sans Symbols"/>
              <a:sym typeface="Noto Sans Symbols"/>
            </a:endParaRPr>
          </a:p>
        </p:txBody>
      </p:sp>
      <p:sp>
        <p:nvSpPr>
          <p:cNvPr id="45" name="Google Shape;45;p21"/>
          <p:cNvSpPr txBox="1"/>
          <p:nvPr>
            <p:ph idx="1" type="body"/>
          </p:nvPr>
        </p:nvSpPr>
        <p:spPr>
          <a:xfrm>
            <a:off x="457200" y="1203480"/>
            <a:ext cx="8229240" cy="2982960"/>
          </a:xfrm>
          <a:prstGeom prst="rect">
            <a:avLst/>
          </a:prstGeom>
          <a:noFill/>
          <a:ln>
            <a:noFill/>
          </a:ln>
        </p:spPr>
        <p:txBody>
          <a:bodyPr anchorCtr="0" anchor="t" bIns="0" lIns="0" spcFirstLastPara="1" rIns="0" wrap="square" tIns="0">
            <a:norm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7"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title"/>
          </p:nvPr>
        </p:nvSpPr>
        <p:spPr>
          <a:xfrm>
            <a:off x="609480" y="847800"/>
            <a:ext cx="5057280" cy="246672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5600"/>
              <a:buNone/>
            </a:pPr>
            <a:r>
              <a:rPr lang="en" sz="5600">
                <a:solidFill>
                  <a:schemeClr val="dk1"/>
                </a:solidFill>
                <a:latin typeface="VT323"/>
                <a:ea typeface="VT323"/>
                <a:cs typeface="VT323"/>
                <a:sym typeface="VT323"/>
              </a:rPr>
              <a:t>Design Pattern: FACADE</a:t>
            </a:r>
            <a:endParaRPr b="0" sz="5600" strike="noStrike">
              <a:solidFill>
                <a:schemeClr val="dk1"/>
              </a:solidFill>
              <a:latin typeface="VT323"/>
              <a:ea typeface="VT323"/>
              <a:cs typeface="VT323"/>
              <a:sym typeface="VT323"/>
            </a:endParaRPr>
          </a:p>
        </p:txBody>
      </p:sp>
      <p:sp>
        <p:nvSpPr>
          <p:cNvPr id="52" name="Google Shape;52;p1"/>
          <p:cNvSpPr txBox="1"/>
          <p:nvPr>
            <p:ph idx="1" type="subTitle"/>
          </p:nvPr>
        </p:nvSpPr>
        <p:spPr>
          <a:xfrm>
            <a:off x="609480" y="3362400"/>
            <a:ext cx="4352400" cy="11332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oboto Mono"/>
              <a:buNone/>
            </a:pPr>
            <a:r>
              <a:rPr b="0" i="0" lang="en" sz="1400" u="none" cap="none" strike="noStrike">
                <a:solidFill>
                  <a:schemeClr val="dk1"/>
                </a:solidFill>
                <a:latin typeface="Roboto Mono"/>
                <a:ea typeface="Roboto Mono"/>
                <a:cs typeface="Roboto Mono"/>
                <a:sym typeface="Roboto Mono"/>
              </a:rPr>
              <a:t>Apresentação sobre o padrão de projeto Facade</a:t>
            </a:r>
            <a:endParaRPr b="0" i="0" sz="1400" u="none" cap="none" strike="noStrike">
              <a:solidFill>
                <a:srgbClr val="000000"/>
              </a:solidFill>
              <a:latin typeface="Noto Sans Symbols"/>
              <a:ea typeface="Noto Sans Symbols"/>
              <a:cs typeface="Noto Sans Symbols"/>
              <a:sym typeface="Noto Sans Symbols"/>
            </a:endParaRPr>
          </a:p>
        </p:txBody>
      </p:sp>
      <p:sp>
        <p:nvSpPr>
          <p:cNvPr id="53" name="Google Shape;53;p1"/>
          <p:cNvSpPr/>
          <p:nvPr/>
        </p:nvSpPr>
        <p:spPr>
          <a:xfrm>
            <a:off x="438120" y="209520"/>
            <a:ext cx="4476300" cy="244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Bruno Alexander e Gabriel Victorino</a:t>
            </a:r>
            <a:endParaRPr b="0" i="0" sz="1600" u="none" cap="none" strike="noStrike">
              <a:solidFill>
                <a:srgbClr val="000000"/>
              </a:solidFill>
              <a:latin typeface="Noto Sans Symbols"/>
              <a:ea typeface="Noto Sans Symbols"/>
              <a:cs typeface="Noto Sans Symbols"/>
              <a:sym typeface="Noto Sans Symbols"/>
            </a:endParaRPr>
          </a:p>
        </p:txBody>
      </p:sp>
      <p:pic>
        <p:nvPicPr>
          <p:cNvPr id="54" name="Google Shape;54;p1"/>
          <p:cNvPicPr preferRelativeResize="0"/>
          <p:nvPr/>
        </p:nvPicPr>
        <p:blipFill rotWithShape="1">
          <a:blip r:embed="rId3">
            <a:alphaModFix/>
          </a:blip>
          <a:srcRect b="0" l="0" r="0" t="0"/>
          <a:stretch/>
        </p:blipFill>
        <p:spPr>
          <a:xfrm>
            <a:off x="5820200" y="1316350"/>
            <a:ext cx="2810276" cy="2810276"/>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0"/>
          <p:cNvSpPr txBox="1"/>
          <p:nvPr>
            <p:ph idx="4294967295" type="title"/>
          </p:nvPr>
        </p:nvSpPr>
        <p:spPr>
          <a:xfrm>
            <a:off x="676440" y="790560"/>
            <a:ext cx="786744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VT323"/>
              <a:buNone/>
            </a:pPr>
            <a:r>
              <a:rPr lang="en" sz="4000">
                <a:solidFill>
                  <a:schemeClr val="dk1"/>
                </a:solidFill>
                <a:latin typeface="VT323"/>
                <a:ea typeface="VT323"/>
                <a:cs typeface="VT323"/>
                <a:sym typeface="VT323"/>
              </a:rPr>
              <a:t>Vantagens e Desvantagens</a:t>
            </a:r>
            <a:endParaRPr b="0" i="0" sz="4000" u="none" cap="none" strike="noStrike">
              <a:solidFill>
                <a:schemeClr val="dk1"/>
              </a:solidFill>
              <a:latin typeface="Arial"/>
              <a:ea typeface="Arial"/>
              <a:cs typeface="Arial"/>
              <a:sym typeface="Arial"/>
            </a:endParaRPr>
          </a:p>
        </p:txBody>
      </p:sp>
      <p:sp>
        <p:nvSpPr>
          <p:cNvPr id="120" name="Google Shape;120;p10"/>
          <p:cNvSpPr txBox="1"/>
          <p:nvPr>
            <p:ph idx="4294967295" type="subTitle"/>
          </p:nvPr>
        </p:nvSpPr>
        <p:spPr>
          <a:xfrm>
            <a:off x="809500" y="1708900"/>
            <a:ext cx="3257400" cy="2844300"/>
          </a:xfrm>
          <a:prstGeom prst="rect">
            <a:avLst/>
          </a:prstGeom>
          <a:noFill/>
          <a:ln>
            <a:noFill/>
          </a:ln>
        </p:spPr>
        <p:txBody>
          <a:bodyPr anchorCtr="0" anchor="t" bIns="91425" lIns="91425" spcFirstLastPara="1" rIns="91425" wrap="square" tIns="91425">
            <a:normAutofit fontScale="85000" lnSpcReduction="20000"/>
          </a:bodyPr>
          <a:lstStyle/>
          <a:p>
            <a:pPr indent="0" lvl="0" marL="0" marR="0" rtl="0" algn="l">
              <a:lnSpc>
                <a:spcPct val="100000"/>
              </a:lnSpc>
              <a:spcBef>
                <a:spcPts val="0"/>
              </a:spcBef>
              <a:spcAft>
                <a:spcPts val="0"/>
              </a:spcAft>
              <a:buClr>
                <a:srgbClr val="000000"/>
              </a:buClr>
              <a:buSzPct val="117647"/>
              <a:buFont typeface="Arial"/>
              <a:buNone/>
            </a:pPr>
            <a:r>
              <a:rPr b="1" i="0" lang="en" sz="1400" u="none" cap="none" strike="noStrike">
                <a:solidFill>
                  <a:schemeClr val="dk1"/>
                </a:solidFill>
                <a:latin typeface="Roboto Mono"/>
                <a:ea typeface="Roboto Mono"/>
                <a:cs typeface="Roboto Mono"/>
                <a:sym typeface="Roboto Mono"/>
              </a:rPr>
              <a:t>✅ Interface Simplificada</a:t>
            </a:r>
            <a:br>
              <a:rPr b="1" i="0" lang="en" sz="1400" u="none" cap="none" strike="noStrike">
                <a:solidFill>
                  <a:schemeClr val="dk1"/>
                </a:solidFill>
                <a:latin typeface="Roboto Mono"/>
                <a:ea typeface="Roboto Mono"/>
                <a:cs typeface="Roboto Mono"/>
                <a:sym typeface="Roboto Mono"/>
              </a:rPr>
            </a:br>
            <a:endParaRPr b="1"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rPr b="0" i="0" lang="en" sz="1400" u="none" cap="none" strike="noStrike">
                <a:solidFill>
                  <a:schemeClr val="dk1"/>
                </a:solidFill>
                <a:latin typeface="Roboto Mono"/>
                <a:ea typeface="Roboto Mono"/>
                <a:cs typeface="Roboto Mono"/>
                <a:sym typeface="Roboto Mono"/>
              </a:rPr>
              <a:t>Facilita o uso, escondendo a complexidade do subsistema.</a:t>
            </a:r>
            <a:endParaRPr b="0"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t/>
            </a:r>
            <a:endParaRPr b="0"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t/>
            </a:r>
            <a:endParaRPr b="0"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rPr b="1" i="0" lang="en" sz="1400" u="none" cap="none" strike="noStrike">
                <a:solidFill>
                  <a:schemeClr val="dk1"/>
                </a:solidFill>
                <a:latin typeface="Roboto Mono"/>
                <a:ea typeface="Roboto Mono"/>
                <a:cs typeface="Roboto Mono"/>
                <a:sym typeface="Roboto Mono"/>
              </a:rPr>
              <a:t>✅ Manutenção e Refatoração</a:t>
            </a:r>
            <a:br>
              <a:rPr b="1" i="0" lang="en" sz="1400" u="none" cap="none" strike="noStrike">
                <a:solidFill>
                  <a:schemeClr val="dk1"/>
                </a:solidFill>
                <a:latin typeface="Roboto Mono"/>
                <a:ea typeface="Roboto Mono"/>
                <a:cs typeface="Roboto Mono"/>
                <a:sym typeface="Roboto Mono"/>
              </a:rPr>
            </a:br>
            <a:endParaRPr b="1"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rPr b="0" i="0" lang="en" sz="1400" u="none" cap="none" strike="noStrike">
                <a:solidFill>
                  <a:schemeClr val="dk1"/>
                </a:solidFill>
                <a:latin typeface="Roboto Mono"/>
                <a:ea typeface="Roboto Mono"/>
                <a:cs typeface="Roboto Mono"/>
                <a:sym typeface="Roboto Mono"/>
              </a:rPr>
              <a:t>Mudanças no subsistema não afetam os clientes, pois interagem apenas com a Facade.</a:t>
            </a:r>
            <a:endParaRPr b="0"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t/>
            </a:r>
            <a:endParaRPr b="0"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t/>
            </a:r>
            <a:endParaRPr b="0"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rPr b="1" i="0" lang="en" sz="1400" u="none" cap="none" strike="noStrike">
                <a:solidFill>
                  <a:schemeClr val="dk1"/>
                </a:solidFill>
                <a:latin typeface="Roboto Mono"/>
                <a:ea typeface="Roboto Mono"/>
                <a:cs typeface="Roboto Mono"/>
                <a:sym typeface="Roboto Mono"/>
              </a:rPr>
              <a:t>✅ Boas Práticas</a:t>
            </a:r>
            <a:br>
              <a:rPr b="1" i="0" lang="en" sz="1400" u="none" cap="none" strike="noStrike">
                <a:solidFill>
                  <a:schemeClr val="dk1"/>
                </a:solidFill>
                <a:latin typeface="Roboto Mono"/>
                <a:ea typeface="Roboto Mono"/>
                <a:cs typeface="Roboto Mono"/>
                <a:sym typeface="Roboto Mono"/>
              </a:rPr>
            </a:br>
            <a:endParaRPr b="1" i="0" sz="1400" u="none" cap="none" strike="noStrike">
              <a:solidFill>
                <a:schemeClr val="dk1"/>
              </a:solidFill>
              <a:latin typeface="Roboto Mono"/>
              <a:ea typeface="Roboto Mono"/>
              <a:cs typeface="Roboto Mono"/>
              <a:sym typeface="Roboto Mono"/>
            </a:endParaRPr>
          </a:p>
          <a:p>
            <a:pPr indent="0" lvl="0" marL="0" marR="0" rtl="0" algn="l">
              <a:lnSpc>
                <a:spcPct val="100000"/>
              </a:lnSpc>
              <a:spcBef>
                <a:spcPts val="0"/>
              </a:spcBef>
              <a:spcAft>
                <a:spcPts val="0"/>
              </a:spcAft>
              <a:buClr>
                <a:srgbClr val="000000"/>
              </a:buClr>
              <a:buSzPct val="117647"/>
              <a:buFont typeface="Arial"/>
              <a:buNone/>
            </a:pPr>
            <a:r>
              <a:rPr b="0" i="0" lang="en" sz="1400" u="none" cap="none" strike="noStrike">
                <a:solidFill>
                  <a:schemeClr val="dk1"/>
                </a:solidFill>
                <a:latin typeface="Roboto Mono"/>
                <a:ea typeface="Roboto Mono"/>
                <a:cs typeface="Roboto Mono"/>
                <a:sym typeface="Roboto Mono"/>
              </a:rPr>
              <a:t>Promove abstração, modularidade e organização do código.</a:t>
            </a:r>
            <a:endParaRPr b="0" i="0" sz="1400" u="none" cap="none" strike="noStrike">
              <a:solidFill>
                <a:schemeClr val="dk1"/>
              </a:solidFill>
              <a:latin typeface="Roboto Mono"/>
              <a:ea typeface="Roboto Mono"/>
              <a:cs typeface="Roboto Mono"/>
              <a:sym typeface="Roboto Mono"/>
            </a:endParaRPr>
          </a:p>
        </p:txBody>
      </p:sp>
      <p:sp>
        <p:nvSpPr>
          <p:cNvPr id="121" name="Google Shape;121;p10"/>
          <p:cNvSpPr txBox="1"/>
          <p:nvPr>
            <p:ph idx="4294967295" type="subTitle"/>
          </p:nvPr>
        </p:nvSpPr>
        <p:spPr>
          <a:xfrm>
            <a:off x="4703875" y="1708900"/>
            <a:ext cx="3650700" cy="2844300"/>
          </a:xfrm>
          <a:prstGeom prst="rect">
            <a:avLst/>
          </a:prstGeom>
          <a:noFill/>
          <a:ln>
            <a:noFill/>
          </a:ln>
        </p:spPr>
        <p:txBody>
          <a:bodyPr anchorCtr="0" anchor="t" bIns="91425" lIns="91425" spcFirstLastPara="1" rIns="91425" wrap="square" tIns="91425">
            <a:normAutofit/>
          </a:bodyPr>
          <a:lstStyle/>
          <a:p>
            <a:pPr indent="0" lvl="0" marL="0" marR="0" rtl="0" algn="l">
              <a:lnSpc>
                <a:spcPct val="80000"/>
              </a:lnSpc>
              <a:spcBef>
                <a:spcPts val="0"/>
              </a:spcBef>
              <a:spcAft>
                <a:spcPts val="0"/>
              </a:spcAft>
              <a:buClr>
                <a:srgbClr val="000000"/>
              </a:buClr>
              <a:buSzPts val="935"/>
              <a:buFont typeface="Arial"/>
              <a:buNone/>
            </a:pPr>
            <a:r>
              <a:rPr b="1" i="0" lang="en" sz="1190" u="none" cap="none" strike="noStrike">
                <a:solidFill>
                  <a:schemeClr val="dk1"/>
                </a:solidFill>
                <a:latin typeface="Roboto Mono"/>
                <a:ea typeface="Roboto Mono"/>
                <a:cs typeface="Roboto Mono"/>
                <a:sym typeface="Roboto Mono"/>
              </a:rPr>
              <a:t>⚠️ Flexibilidade Limitada</a:t>
            </a:r>
            <a:endParaRPr b="1"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t/>
            </a:r>
            <a:endParaRPr b="1"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rPr b="0" i="0" lang="en" sz="1190" u="none" cap="none" strike="noStrike">
                <a:solidFill>
                  <a:schemeClr val="dk1"/>
                </a:solidFill>
                <a:latin typeface="Roboto Mono"/>
                <a:ea typeface="Roboto Mono"/>
                <a:cs typeface="Roboto Mono"/>
                <a:sym typeface="Roboto Mono"/>
              </a:rPr>
              <a:t>Interface simplificada pode ser </a:t>
            </a:r>
            <a:endParaRPr b="0"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rPr b="0" i="0" lang="en" sz="1190" u="none" cap="none" strike="noStrike">
                <a:solidFill>
                  <a:schemeClr val="dk1"/>
                </a:solidFill>
                <a:latin typeface="Roboto Mono"/>
                <a:ea typeface="Roboto Mono"/>
                <a:cs typeface="Roboto Mono"/>
                <a:sym typeface="Roboto Mono"/>
              </a:rPr>
              <a:t>rígida para necessidades específicas.</a:t>
            </a:r>
            <a:endParaRPr b="0"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t/>
            </a:r>
            <a:endParaRPr b="0"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t/>
            </a:r>
            <a:endParaRPr b="0"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rPr b="1" i="0" lang="en" sz="1190" u="none" cap="none" strike="noStrike">
                <a:solidFill>
                  <a:schemeClr val="dk1"/>
                </a:solidFill>
                <a:latin typeface="Roboto Mono"/>
                <a:ea typeface="Roboto Mono"/>
                <a:cs typeface="Roboto Mono"/>
                <a:sym typeface="Roboto Mono"/>
              </a:rPr>
              <a:t>⚠️ Complexidade Crescente</a:t>
            </a:r>
            <a:endParaRPr b="1"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t/>
            </a:r>
            <a:endParaRPr b="1"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rPr b="0" i="0" lang="en" sz="1190" u="none" cap="none" strike="noStrike">
                <a:solidFill>
                  <a:schemeClr val="dk1"/>
                </a:solidFill>
                <a:latin typeface="Roboto Mono"/>
                <a:ea typeface="Roboto Mono"/>
                <a:cs typeface="Roboto Mono"/>
                <a:sym typeface="Roboto Mono"/>
              </a:rPr>
              <a:t>A Facade pode ficar grande e obscura com o tempo.</a:t>
            </a:r>
            <a:endParaRPr b="0"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t/>
            </a:r>
            <a:endParaRPr b="0"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t/>
            </a:r>
            <a:endParaRPr b="0"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rPr b="1" i="0" lang="en" sz="1190" u="none" cap="none" strike="noStrike">
                <a:solidFill>
                  <a:schemeClr val="dk1"/>
                </a:solidFill>
                <a:latin typeface="Roboto Mono"/>
                <a:ea typeface="Roboto Mono"/>
                <a:cs typeface="Roboto Mono"/>
                <a:sym typeface="Roboto Mono"/>
              </a:rPr>
              <a:t>⚠️ Dependência da Facade</a:t>
            </a:r>
            <a:endParaRPr b="1"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t/>
            </a:r>
            <a:endParaRPr b="1" i="0" sz="1190" u="none" cap="none" strike="noStrike">
              <a:solidFill>
                <a:schemeClr val="dk1"/>
              </a:solidFill>
              <a:latin typeface="Roboto Mono"/>
              <a:ea typeface="Roboto Mono"/>
              <a:cs typeface="Roboto Mono"/>
              <a:sym typeface="Roboto Mono"/>
            </a:endParaRPr>
          </a:p>
          <a:p>
            <a:pPr indent="0" lvl="0" marL="0" marR="0" rtl="0" algn="l">
              <a:lnSpc>
                <a:spcPct val="80000"/>
              </a:lnSpc>
              <a:spcBef>
                <a:spcPts val="0"/>
              </a:spcBef>
              <a:spcAft>
                <a:spcPts val="0"/>
              </a:spcAft>
              <a:buClr>
                <a:srgbClr val="000000"/>
              </a:buClr>
              <a:buSzPts val="935"/>
              <a:buFont typeface="Arial"/>
              <a:buNone/>
            </a:pPr>
            <a:r>
              <a:rPr b="0" i="0" lang="en" sz="1190" u="none" cap="none" strike="noStrike">
                <a:solidFill>
                  <a:schemeClr val="dk1"/>
                </a:solidFill>
                <a:latin typeface="Roboto Mono"/>
                <a:ea typeface="Roboto Mono"/>
                <a:cs typeface="Roboto Mono"/>
                <a:sym typeface="Roboto Mono"/>
              </a:rPr>
              <a:t>Clientes ficam acoplados à Facade, dificultando mudanças futuras.</a:t>
            </a:r>
            <a:endParaRPr b="0" i="0" sz="1190" u="none" cap="none" strike="noStrike">
              <a:solidFill>
                <a:schemeClr val="dk1"/>
              </a:solidFill>
              <a:latin typeface="Roboto Mono"/>
              <a:ea typeface="Roboto Mono"/>
              <a:cs typeface="Roboto Mono"/>
              <a:sym typeface="Roboto Mon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idx="4294967295" type="title"/>
          </p:nvPr>
        </p:nvSpPr>
        <p:spPr>
          <a:xfrm>
            <a:off x="676440" y="790560"/>
            <a:ext cx="786744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VT323"/>
              <a:buNone/>
            </a:pPr>
            <a:r>
              <a:rPr b="0" i="0" lang="en" sz="4000" u="none" cap="none" strike="noStrike">
                <a:solidFill>
                  <a:schemeClr val="dk1"/>
                </a:solidFill>
                <a:latin typeface="VT323"/>
                <a:ea typeface="VT323"/>
                <a:cs typeface="VT323"/>
                <a:sym typeface="VT323"/>
              </a:rPr>
              <a:t>Conclusões</a:t>
            </a:r>
            <a:endParaRPr b="0" i="0" sz="4000" u="none" cap="none" strike="noStrike">
              <a:solidFill>
                <a:schemeClr val="dk1"/>
              </a:solidFill>
              <a:latin typeface="Arial"/>
              <a:ea typeface="Arial"/>
              <a:cs typeface="Arial"/>
              <a:sym typeface="Arial"/>
            </a:endParaRPr>
          </a:p>
        </p:txBody>
      </p:sp>
      <p:sp>
        <p:nvSpPr>
          <p:cNvPr id="127" name="Google Shape;127;p11"/>
          <p:cNvSpPr txBox="1"/>
          <p:nvPr>
            <p:ph idx="4294967295" type="subTitle"/>
          </p:nvPr>
        </p:nvSpPr>
        <p:spPr>
          <a:xfrm>
            <a:off x="905050" y="1751401"/>
            <a:ext cx="7217100" cy="2806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200"/>
              </a:spcBef>
              <a:spcAft>
                <a:spcPts val="0"/>
              </a:spcAft>
              <a:buClr>
                <a:srgbClr val="000000"/>
              </a:buClr>
              <a:buSzPts val="1400"/>
              <a:buFont typeface="Arial"/>
              <a:buNone/>
            </a:pPr>
            <a:r>
              <a:rPr b="0" i="0" lang="en" sz="1250" u="none" cap="none" strike="noStrike">
                <a:solidFill>
                  <a:srgbClr val="000000"/>
                </a:solidFill>
                <a:latin typeface="Roboto Mono"/>
                <a:ea typeface="Roboto Mono"/>
                <a:cs typeface="Roboto Mono"/>
                <a:sym typeface="Roboto Mono"/>
              </a:rPr>
              <a:t>O padrão Facade simplifica sistemas complexos através de uma interface unificada, transformando múltiplas operações em chamadas simples e organizadas.</a:t>
            </a:r>
            <a:endParaRPr b="0" i="0" sz="1250" u="none" cap="none" strike="noStrike">
              <a:solidFill>
                <a:srgbClr val="000000"/>
              </a:solidFill>
              <a:latin typeface="Roboto Mono"/>
              <a:ea typeface="Roboto Mono"/>
              <a:cs typeface="Roboto Mono"/>
              <a:sym typeface="Roboto Mono"/>
            </a:endParaRPr>
          </a:p>
          <a:p>
            <a:pPr indent="0" lvl="0" marL="0" marR="0" rtl="0" algn="l">
              <a:lnSpc>
                <a:spcPct val="115000"/>
              </a:lnSpc>
              <a:spcBef>
                <a:spcPts val="1400"/>
              </a:spcBef>
              <a:spcAft>
                <a:spcPts val="0"/>
              </a:spcAft>
              <a:buClr>
                <a:srgbClr val="000000"/>
              </a:buClr>
              <a:buSzPts val="1400"/>
              <a:buFont typeface="Arial"/>
              <a:buNone/>
            </a:pPr>
            <a:r>
              <a:rPr b="1" i="0" lang="en" sz="1250" u="none" cap="none" strike="noStrike">
                <a:solidFill>
                  <a:srgbClr val="000000"/>
                </a:solidFill>
                <a:latin typeface="Roboto Mono"/>
                <a:ea typeface="Roboto Mono"/>
                <a:cs typeface="Roboto Mono"/>
                <a:sym typeface="Roboto Mono"/>
              </a:rPr>
              <a:t>Quando usar:</a:t>
            </a:r>
            <a:endParaRPr b="1" i="0" sz="1450" u="none" cap="none" strike="noStrike">
              <a:solidFill>
                <a:srgbClr val="000000"/>
              </a:solidFill>
              <a:latin typeface="Roboto Mono"/>
              <a:ea typeface="Roboto Mono"/>
              <a:cs typeface="Roboto Mono"/>
              <a:sym typeface="Roboto Mono"/>
            </a:endParaRPr>
          </a:p>
          <a:p>
            <a:pPr indent="0" lvl="0" marL="0" marR="0" rtl="0" algn="l">
              <a:lnSpc>
                <a:spcPct val="115000"/>
              </a:lnSpc>
              <a:spcBef>
                <a:spcPts val="1200"/>
              </a:spcBef>
              <a:spcAft>
                <a:spcPts val="0"/>
              </a:spcAft>
              <a:buClr>
                <a:srgbClr val="000000"/>
              </a:buClr>
              <a:buSzPts val="1400"/>
              <a:buFont typeface="Arial"/>
              <a:buNone/>
            </a:pPr>
            <a:r>
              <a:rPr b="0" i="0" lang="en" sz="1250" u="none" cap="none" strike="noStrike">
                <a:solidFill>
                  <a:srgbClr val="000000"/>
                </a:solidFill>
                <a:latin typeface="Roboto Mono"/>
                <a:ea typeface="Roboto Mono"/>
                <a:cs typeface="Roboto Mono"/>
                <a:sym typeface="Roboto Mono"/>
              </a:rPr>
              <a:t>✅ Sistemas com múltiplos subsistemas interdependentes</a:t>
            </a:r>
            <a:br>
              <a:rPr b="0" i="0" lang="en" sz="1250" u="none" cap="none" strike="noStrike">
                <a:solidFill>
                  <a:srgbClr val="000000"/>
                </a:solidFill>
                <a:latin typeface="Roboto Mono"/>
                <a:ea typeface="Roboto Mono"/>
                <a:cs typeface="Roboto Mono"/>
                <a:sym typeface="Roboto Mono"/>
              </a:rPr>
            </a:br>
            <a:r>
              <a:rPr b="0" i="0" lang="en" sz="1250" u="none" cap="none" strike="noStrike">
                <a:solidFill>
                  <a:srgbClr val="000000"/>
                </a:solidFill>
                <a:latin typeface="Roboto Mono"/>
                <a:ea typeface="Roboto Mono"/>
                <a:cs typeface="Roboto Mono"/>
                <a:sym typeface="Roboto Mono"/>
              </a:rPr>
              <a:t>✅ Interfaces muito complexas para o cliente</a:t>
            </a:r>
            <a:br>
              <a:rPr b="0" i="0" lang="en" sz="1250" u="none" cap="none" strike="noStrike">
                <a:solidFill>
                  <a:srgbClr val="000000"/>
                </a:solidFill>
                <a:latin typeface="Roboto Mono"/>
                <a:ea typeface="Roboto Mono"/>
                <a:cs typeface="Roboto Mono"/>
                <a:sym typeface="Roboto Mono"/>
              </a:rPr>
            </a:br>
            <a:r>
              <a:rPr b="0" i="0" lang="en" sz="1250" u="none" cap="none" strike="noStrike">
                <a:solidFill>
                  <a:srgbClr val="000000"/>
                </a:solidFill>
                <a:latin typeface="Roboto Mono"/>
                <a:ea typeface="Roboto Mono"/>
                <a:cs typeface="Roboto Mono"/>
                <a:sym typeface="Roboto Mono"/>
              </a:rPr>
              <a:t>✅ Necessidade de baixo acoplamento entre camadas</a:t>
            </a:r>
            <a:endParaRPr b="0" i="0" sz="1250" u="none" cap="none" strike="noStrike">
              <a:solidFill>
                <a:srgbClr val="000000"/>
              </a:solidFill>
              <a:latin typeface="Roboto Mono"/>
              <a:ea typeface="Roboto Mono"/>
              <a:cs typeface="Roboto Mono"/>
              <a:sym typeface="Roboto Mono"/>
            </a:endParaRPr>
          </a:p>
          <a:p>
            <a:pPr indent="0" lvl="0" marL="0" marR="0" rtl="0" algn="l">
              <a:lnSpc>
                <a:spcPct val="115000"/>
              </a:lnSpc>
              <a:spcBef>
                <a:spcPts val="1200"/>
              </a:spcBef>
              <a:spcAft>
                <a:spcPts val="1200"/>
              </a:spcAft>
              <a:buClr>
                <a:srgbClr val="000000"/>
              </a:buClr>
              <a:buSzPts val="1400"/>
              <a:buFont typeface="Arial"/>
              <a:buNone/>
            </a:pPr>
            <a:r>
              <a:rPr b="0" i="0" lang="en" sz="1250" u="none" cap="none" strike="noStrike">
                <a:solidFill>
                  <a:srgbClr val="000000"/>
                </a:solidFill>
                <a:latin typeface="Roboto Mono"/>
                <a:ea typeface="Roboto Mono"/>
                <a:cs typeface="Roboto Mono"/>
                <a:sym typeface="Roboto Mono"/>
              </a:rPr>
              <a:t>⚠️ Evitar quando o sistema já é naturalmente simples</a:t>
            </a:r>
            <a:endParaRPr b="0" i="0" sz="1250" u="none" cap="none" strike="noStrike">
              <a:solidFill>
                <a:schemeClr val="dk1"/>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idx="4294967295" type="title"/>
          </p:nvPr>
        </p:nvSpPr>
        <p:spPr>
          <a:xfrm>
            <a:off x="666720" y="1143000"/>
            <a:ext cx="3847800" cy="561600"/>
          </a:xfrm>
          <a:prstGeom prst="rect">
            <a:avLst/>
          </a:prstGeom>
          <a:noFill/>
          <a:ln>
            <a:noFill/>
          </a:ln>
        </p:spPr>
        <p:txBody>
          <a:bodyPr anchorCtr="0" anchor="ctr" bIns="91425" lIns="91425" spcFirstLastPara="1" rIns="91425" wrap="square" tIns="91425">
            <a:normAutofit fontScale="54177"/>
          </a:bodyPr>
          <a:lstStyle/>
          <a:p>
            <a:pPr indent="0" lvl="0" marL="0" marR="0" rtl="0" algn="l">
              <a:lnSpc>
                <a:spcPct val="100000"/>
              </a:lnSpc>
              <a:spcBef>
                <a:spcPts val="0"/>
              </a:spcBef>
              <a:spcAft>
                <a:spcPts val="0"/>
              </a:spcAft>
              <a:buClr>
                <a:schemeClr val="dk1"/>
              </a:buClr>
              <a:buSzPct val="100000"/>
              <a:buFont typeface="VT323"/>
              <a:buNone/>
            </a:pPr>
            <a:r>
              <a:rPr lang="en" sz="4800">
                <a:solidFill>
                  <a:schemeClr val="dk1"/>
                </a:solidFill>
                <a:latin typeface="VT323"/>
                <a:ea typeface="VT323"/>
                <a:cs typeface="VT323"/>
                <a:sym typeface="VT323"/>
              </a:rPr>
              <a:t>Agradeço!</a:t>
            </a:r>
            <a:endParaRPr b="0" i="0" sz="4800" u="none" cap="none" strike="noStrike">
              <a:solidFill>
                <a:schemeClr val="dk1"/>
              </a:solidFill>
              <a:latin typeface="Arial"/>
              <a:ea typeface="Arial"/>
              <a:cs typeface="Arial"/>
              <a:sym typeface="Arial"/>
            </a:endParaRPr>
          </a:p>
        </p:txBody>
      </p:sp>
      <p:sp>
        <p:nvSpPr>
          <p:cNvPr id="133" name="Google Shape;133;p12"/>
          <p:cNvSpPr txBox="1"/>
          <p:nvPr>
            <p:ph idx="4294967295" type="subTitle"/>
          </p:nvPr>
        </p:nvSpPr>
        <p:spPr>
          <a:xfrm>
            <a:off x="666720" y="1847880"/>
            <a:ext cx="3685680" cy="98064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200"/>
              <a:buFont typeface="Roboto Mono"/>
              <a:buNone/>
            </a:pPr>
            <a:r>
              <a:rPr b="0" i="0" lang="en" sz="1200" u="none" cap="none" strike="noStrike">
                <a:solidFill>
                  <a:schemeClr val="dk1"/>
                </a:solidFill>
                <a:latin typeface="Roboto Mono"/>
                <a:ea typeface="Roboto Mono"/>
                <a:cs typeface="Roboto Mono"/>
                <a:sym typeface="Roboto Mono"/>
              </a:rPr>
              <a:t>Dúvidas?</a:t>
            </a:r>
            <a:endParaRPr b="0" i="0" sz="1200" u="none" cap="none" strike="noStrike">
              <a:solidFill>
                <a:srgbClr val="000000"/>
              </a:solidFill>
              <a:latin typeface="Noto Sans Symbols"/>
              <a:ea typeface="Noto Sans Symbols"/>
              <a:cs typeface="Noto Sans Symbols"/>
              <a:sym typeface="Noto Sans Symbols"/>
            </a:endParaRPr>
          </a:p>
        </p:txBody>
      </p:sp>
      <p:sp>
        <p:nvSpPr>
          <p:cNvPr id="134" name="Google Shape;134;p12"/>
          <p:cNvSpPr/>
          <p:nvPr/>
        </p:nvSpPr>
        <p:spPr>
          <a:xfrm>
            <a:off x="4943520" y="3181320"/>
            <a:ext cx="3209400" cy="256680"/>
          </a:xfrm>
          <a:prstGeom prst="rect">
            <a:avLst/>
          </a:prstGeom>
          <a:noFill/>
          <a:ln>
            <a:noFill/>
          </a:ln>
        </p:spPr>
        <p:txBody>
          <a:bodyPr anchorCtr="0" anchor="t" bIns="0" lIns="0" spcFirstLastPara="1" rIns="0" wrap="square" tIns="0">
            <a:normAutofit/>
          </a:bodyPr>
          <a:lstStyle/>
          <a:p>
            <a:pPr indent="0" lvl="0" marL="0" marR="0" rtl="0" algn="l">
              <a:lnSpc>
                <a:spcPct val="100000"/>
              </a:lnSpc>
              <a:spcBef>
                <a:spcPts val="0"/>
              </a:spcBef>
              <a:spcAft>
                <a:spcPts val="0"/>
              </a:spcAft>
              <a:buClr>
                <a:srgbClr val="000000"/>
              </a:buClr>
              <a:buSzPts val="1000"/>
              <a:buFont typeface="Arial"/>
              <a:buNone/>
            </a:pPr>
            <a:r>
              <a:rPr b="0" i="0" lang="en" sz="1000" u="none" cap="none" strike="noStrike">
                <a:solidFill>
                  <a:schemeClr val="dk1"/>
                </a:solidFill>
                <a:latin typeface="Arial"/>
                <a:ea typeface="Arial"/>
                <a:cs typeface="Arial"/>
                <a:sym typeface="Arial"/>
              </a:rPr>
              <a:t>+00 000 000 000</a:t>
            </a:r>
            <a:endParaRPr b="0" i="0" sz="1000" u="none" cap="none" strike="noStrike">
              <a:solidFill>
                <a:srgbClr val="000000"/>
              </a:solidFill>
              <a:latin typeface="Noto Sans Symbols"/>
              <a:ea typeface="Noto Sans Symbols"/>
              <a:cs typeface="Noto Sans Symbols"/>
              <a:sym typeface="Noto Sans Symbols"/>
            </a:endParaRPr>
          </a:p>
        </p:txBody>
      </p:sp>
      <p:sp>
        <p:nvSpPr>
          <p:cNvPr id="135" name="Google Shape;135;p12"/>
          <p:cNvSpPr/>
          <p:nvPr/>
        </p:nvSpPr>
        <p:spPr>
          <a:xfrm>
            <a:off x="343080" y="209520"/>
            <a:ext cx="4476240" cy="266400"/>
          </a:xfrm>
          <a:prstGeom prst="rect">
            <a:avLst/>
          </a:prstGeom>
          <a:noFill/>
          <a:ln>
            <a:noFill/>
          </a:ln>
        </p:spPr>
        <p:txBody>
          <a:bodyPr anchorCtr="0" anchor="t" bIns="133200" lIns="870823075" spcFirstLastPara="1" rIns="870823075" wrap="square" tIns="133200">
            <a:normAutofit/>
          </a:bodyPr>
          <a:lstStyle/>
          <a:p>
            <a:pPr indent="0" lvl="0" marL="0" marR="0" rtl="0" algn="l">
              <a:lnSpc>
                <a:spcPct val="100000"/>
              </a:lnSpc>
              <a:spcBef>
                <a:spcPts val="0"/>
              </a:spcBef>
              <a:spcAft>
                <a:spcPts val="0"/>
              </a:spcAft>
              <a:buClr>
                <a:srgbClr val="000000"/>
              </a:buClr>
              <a:buSzPts val="100"/>
              <a:buFont typeface="Arial"/>
              <a:buNone/>
            </a:pPr>
            <a:r>
              <a:rPr b="0" i="0" lang="en" sz="100" u="none" cap="none" strike="noStrike">
                <a:solidFill>
                  <a:schemeClr val="dk1"/>
                </a:solidFill>
                <a:latin typeface="Arial"/>
                <a:ea typeface="Arial"/>
                <a:cs typeface="Arial"/>
                <a:sym typeface="Arial"/>
              </a:rPr>
              <a:t>www.yourwebsite.com</a:t>
            </a:r>
            <a:endParaRPr b="0" i="0" sz="100" u="none" cap="none" strike="noStrike">
              <a:solidFill>
                <a:srgbClr val="000000"/>
              </a:solidFill>
              <a:latin typeface="Noto Sans Symbols"/>
              <a:ea typeface="Noto Sans Symbols"/>
              <a:cs typeface="Noto Sans Symbols"/>
              <a:sym typeface="Noto Sans Symbols"/>
            </a:endParaRPr>
          </a:p>
        </p:txBody>
      </p:sp>
      <p:sp>
        <p:nvSpPr>
          <p:cNvPr id="136" name="Google Shape;136;p12"/>
          <p:cNvSpPr/>
          <p:nvPr/>
        </p:nvSpPr>
        <p:spPr>
          <a:xfrm>
            <a:off x="4692600" y="2397425"/>
            <a:ext cx="3598200" cy="1040700"/>
          </a:xfrm>
          <a:prstGeom prst="rect">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b="0" i="0" lang="en" sz="1800" u="none" cap="none" strike="noStrike">
                <a:solidFill>
                  <a:schemeClr val="dk1"/>
                </a:solidFill>
                <a:latin typeface="VT323"/>
                <a:ea typeface="VT323"/>
                <a:cs typeface="VT323"/>
                <a:sym typeface="VT323"/>
              </a:rPr>
              <a:t>Criado por Bruno e Gabriel.</a:t>
            </a:r>
            <a:endParaRPr b="0" i="0" sz="1800" u="none" cap="none" strike="noStrike">
              <a:solidFill>
                <a:schemeClr val="dk1"/>
              </a:solidFill>
              <a:latin typeface="VT323"/>
              <a:ea typeface="VT323"/>
              <a:cs typeface="VT323"/>
              <a:sym typeface="VT323"/>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g36a61de5469_0_8"/>
          <p:cNvSpPr txBox="1"/>
          <p:nvPr>
            <p:ph idx="4294967295" type="title"/>
          </p:nvPr>
        </p:nvSpPr>
        <p:spPr>
          <a:xfrm>
            <a:off x="676440" y="790560"/>
            <a:ext cx="7867500" cy="6948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VT323"/>
              <a:buNone/>
            </a:pPr>
            <a:r>
              <a:rPr b="0" i="0" lang="en" sz="4000" u="none" cap="none" strike="noStrike">
                <a:solidFill>
                  <a:schemeClr val="dk1"/>
                </a:solidFill>
                <a:latin typeface="VT323"/>
                <a:ea typeface="VT323"/>
                <a:cs typeface="VT323"/>
                <a:sym typeface="VT323"/>
              </a:rPr>
              <a:t>Introdução - Do jeit</a:t>
            </a:r>
            <a:r>
              <a:rPr lang="en" sz="4000">
                <a:solidFill>
                  <a:schemeClr val="dk1"/>
                </a:solidFill>
                <a:latin typeface="VT323"/>
                <a:ea typeface="VT323"/>
                <a:cs typeface="VT323"/>
                <a:sym typeface="VT323"/>
              </a:rPr>
              <a:t>o fácil</a:t>
            </a:r>
            <a:endParaRPr b="0" i="0" sz="4000" u="none" cap="none" strike="noStrike">
              <a:solidFill>
                <a:schemeClr val="dk1"/>
              </a:solidFill>
              <a:latin typeface="Arial"/>
              <a:ea typeface="Arial"/>
              <a:cs typeface="Arial"/>
              <a:sym typeface="Arial"/>
            </a:endParaRPr>
          </a:p>
        </p:txBody>
      </p:sp>
      <p:sp>
        <p:nvSpPr>
          <p:cNvPr id="60" name="Google Shape;60;g36a61de5469_0_8"/>
          <p:cNvSpPr txBox="1"/>
          <p:nvPr>
            <p:ph idx="4294967295" type="subTitle"/>
          </p:nvPr>
        </p:nvSpPr>
        <p:spPr>
          <a:xfrm>
            <a:off x="1523880" y="1819440"/>
            <a:ext cx="6915000" cy="2542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oboto Mono"/>
              <a:buNone/>
            </a:pPr>
            <a:r>
              <a:rPr b="0" i="0" lang="en" sz="1400" u="none" cap="none" strike="noStrike">
                <a:solidFill>
                  <a:schemeClr val="dk1"/>
                </a:solidFill>
                <a:latin typeface="Roboto Mono"/>
                <a:ea typeface="Roboto Mono"/>
                <a:cs typeface="Roboto Mono"/>
                <a:sym typeface="Roboto Mono"/>
              </a:rPr>
              <a:t>Quando vamos assistir um filme ou ainda ligar um computador, realizamos uma ou mais ações simples para atingir nosso objetivo. Ao ligar um computador, apertamos um botão, para assistir um filme, apenas selecionamos o filme e clicamos no respectivo botão, e toda a magia acontece.</a:t>
            </a:r>
            <a:endParaRPr b="0" i="0" sz="14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
          <p:cNvSpPr txBox="1"/>
          <p:nvPr>
            <p:ph idx="4294967295" type="title"/>
          </p:nvPr>
        </p:nvSpPr>
        <p:spPr>
          <a:xfrm>
            <a:off x="676440" y="790560"/>
            <a:ext cx="786744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VT323"/>
              <a:buNone/>
            </a:pPr>
            <a:r>
              <a:rPr b="0" i="0" lang="en" sz="4000" u="none" cap="none" strike="noStrike">
                <a:solidFill>
                  <a:schemeClr val="dk1"/>
                </a:solidFill>
                <a:latin typeface="VT323"/>
                <a:ea typeface="VT323"/>
                <a:cs typeface="VT323"/>
                <a:sym typeface="VT323"/>
              </a:rPr>
              <a:t>Introdução - Do jeit</a:t>
            </a:r>
            <a:r>
              <a:rPr lang="en" sz="4000">
                <a:solidFill>
                  <a:schemeClr val="dk1"/>
                </a:solidFill>
                <a:latin typeface="VT323"/>
                <a:ea typeface="VT323"/>
                <a:cs typeface="VT323"/>
                <a:sym typeface="VT323"/>
              </a:rPr>
              <a:t>o técnico</a:t>
            </a:r>
            <a:endParaRPr b="0" i="0" sz="4000" u="none" cap="none" strike="noStrike">
              <a:solidFill>
                <a:schemeClr val="dk1"/>
              </a:solidFill>
              <a:latin typeface="Arial"/>
              <a:ea typeface="Arial"/>
              <a:cs typeface="Arial"/>
              <a:sym typeface="Arial"/>
            </a:endParaRPr>
          </a:p>
        </p:txBody>
      </p:sp>
      <p:sp>
        <p:nvSpPr>
          <p:cNvPr id="66" name="Google Shape;66;p2"/>
          <p:cNvSpPr txBox="1"/>
          <p:nvPr>
            <p:ph idx="4294967295" type="subTitle"/>
          </p:nvPr>
        </p:nvSpPr>
        <p:spPr>
          <a:xfrm>
            <a:off x="1523880" y="1819440"/>
            <a:ext cx="6915000" cy="254280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oboto Mono"/>
              <a:buNone/>
            </a:pPr>
            <a:r>
              <a:rPr b="0" i="0" lang="en" sz="1400" u="none" cap="none" strike="noStrike">
                <a:solidFill>
                  <a:schemeClr val="dk1"/>
                </a:solidFill>
                <a:latin typeface="Roboto Mono"/>
                <a:ea typeface="Roboto Mono"/>
                <a:cs typeface="Roboto Mono"/>
                <a:sym typeface="Roboto Mono"/>
              </a:rPr>
              <a:t>O padrão Facade é um padrão de design estrutural que tem como objetivo fornecer uma interface simplificada para interações complexas em sistemas. Ele atua como um intermediário, facilitando a comunicação com subsistemas complexos, permitindo que os desenvolvedores se concentrem nas interações de nível superior.</a:t>
            </a:r>
            <a:endParaRPr b="0" i="0" sz="14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6"/>
          <p:cNvSpPr txBox="1"/>
          <p:nvPr>
            <p:ph idx="4294967295" type="title"/>
          </p:nvPr>
        </p:nvSpPr>
        <p:spPr>
          <a:xfrm>
            <a:off x="676440" y="790560"/>
            <a:ext cx="786744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VT323"/>
              <a:buNone/>
            </a:pPr>
            <a:r>
              <a:rPr b="0" i="0" lang="en" sz="4000" u="none" cap="none" strike="noStrike">
                <a:solidFill>
                  <a:schemeClr val="dk1"/>
                </a:solidFill>
                <a:latin typeface="VT323"/>
                <a:ea typeface="VT323"/>
                <a:cs typeface="VT323"/>
                <a:sym typeface="VT323"/>
              </a:rPr>
              <a:t>Contextualização na área de software</a:t>
            </a:r>
            <a:endParaRPr b="0" i="0" sz="4000" u="none" cap="none" strike="noStrike">
              <a:solidFill>
                <a:schemeClr val="dk1"/>
              </a:solidFill>
              <a:latin typeface="Arial"/>
              <a:ea typeface="Arial"/>
              <a:cs typeface="Arial"/>
              <a:sym typeface="Arial"/>
            </a:endParaRPr>
          </a:p>
        </p:txBody>
      </p:sp>
      <p:sp>
        <p:nvSpPr>
          <p:cNvPr id="72" name="Google Shape;72;p6"/>
          <p:cNvSpPr txBox="1"/>
          <p:nvPr>
            <p:ph idx="4294967295" type="subTitle"/>
          </p:nvPr>
        </p:nvSpPr>
        <p:spPr>
          <a:xfrm>
            <a:off x="1523880" y="1819440"/>
            <a:ext cx="6914880" cy="254268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oboto Mono"/>
              <a:buNone/>
            </a:pPr>
            <a:r>
              <a:rPr b="0" i="0" lang="en" sz="1400" u="none" cap="none" strike="noStrike">
                <a:solidFill>
                  <a:schemeClr val="dk1"/>
                </a:solidFill>
                <a:latin typeface="Roboto Mono"/>
                <a:ea typeface="Roboto Mono"/>
                <a:cs typeface="Roboto Mono"/>
                <a:sym typeface="Roboto Mono"/>
              </a:rPr>
              <a:t>No contexto da programação, o padrão Facade é frequentemente utilizado em </a:t>
            </a:r>
            <a:r>
              <a:rPr b="1" i="0" lang="en" sz="1400" u="none" cap="none" strike="noStrike">
                <a:solidFill>
                  <a:schemeClr val="dk1"/>
                </a:solidFill>
                <a:latin typeface="Roboto Mono"/>
                <a:ea typeface="Roboto Mono"/>
                <a:cs typeface="Roboto Mono"/>
                <a:sym typeface="Roboto Mono"/>
              </a:rPr>
              <a:t>aplicações que envolvem múltiplas camadas e serviços.</a:t>
            </a:r>
            <a:r>
              <a:rPr b="0" i="0" lang="en" sz="1400" u="none" cap="none" strike="noStrike">
                <a:solidFill>
                  <a:schemeClr val="dk1"/>
                </a:solidFill>
                <a:latin typeface="Roboto Mono"/>
                <a:ea typeface="Roboto Mono"/>
                <a:cs typeface="Roboto Mono"/>
                <a:sym typeface="Roboto Mono"/>
              </a:rPr>
              <a:t> Ele permite que os desenvolvedores criem uma interface unificada para interações complexas, simplificando a implementação e a manutenção do código, além de melhorar a legibilidade.</a:t>
            </a:r>
            <a:endParaRPr b="0" i="0" sz="1400" u="none" cap="none" strike="noStrike">
              <a:solidFill>
                <a:srgbClr val="000000"/>
              </a:solidFill>
              <a:latin typeface="Noto Sans Symbols"/>
              <a:ea typeface="Noto Sans Symbols"/>
              <a:cs typeface="Noto Sans Symbols"/>
              <a:sym typeface="Noto Sans Symbol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pic>
        <p:nvPicPr>
          <p:cNvPr id="77" name="Google Shape;77;p3"/>
          <p:cNvPicPr preferRelativeResize="0"/>
          <p:nvPr/>
        </p:nvPicPr>
        <p:blipFill rotWithShape="1">
          <a:blip r:embed="rId3">
            <a:alphaModFix/>
          </a:blip>
          <a:srcRect b="0" l="20932" r="20933" t="0"/>
          <a:stretch/>
        </p:blipFill>
        <p:spPr>
          <a:xfrm flipH="1">
            <a:off x="6387120" y="947160"/>
            <a:ext cx="2107080" cy="2067120"/>
          </a:xfrm>
          <a:prstGeom prst="rect">
            <a:avLst/>
          </a:prstGeom>
          <a:noFill/>
          <a:ln cap="flat" cmpd="sng" w="19050">
            <a:solidFill>
              <a:srgbClr val="707070"/>
            </a:solidFill>
            <a:prstDash val="solid"/>
            <a:round/>
            <a:headEnd len="sm" w="sm" type="none"/>
            <a:tailEnd len="sm" w="sm" type="none"/>
          </a:ln>
        </p:spPr>
      </p:pic>
      <p:sp>
        <p:nvSpPr>
          <p:cNvPr id="78" name="Google Shape;78;p3"/>
          <p:cNvSpPr txBox="1"/>
          <p:nvPr>
            <p:ph idx="4294967295" type="subTitle"/>
          </p:nvPr>
        </p:nvSpPr>
        <p:spPr>
          <a:xfrm>
            <a:off x="3467160" y="3914640"/>
            <a:ext cx="5171760" cy="666360"/>
          </a:xfrm>
          <a:prstGeom prst="rect">
            <a:avLst/>
          </a:prstGeom>
          <a:noFill/>
          <a:ln>
            <a:noFill/>
          </a:ln>
        </p:spPr>
        <p:txBody>
          <a:bodyPr anchorCtr="0" anchor="t" bIns="91425" lIns="91425" spcFirstLastPara="1" rIns="91425" wrap="square" tIns="91425">
            <a:norm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Mono"/>
              <a:ea typeface="Roboto Mono"/>
              <a:cs typeface="Roboto Mono"/>
              <a:sym typeface="Roboto Mono"/>
            </a:endParaRPr>
          </a:p>
        </p:txBody>
      </p:sp>
      <p:sp>
        <p:nvSpPr>
          <p:cNvPr id="79" name="Google Shape;79;p3"/>
          <p:cNvSpPr txBox="1"/>
          <p:nvPr>
            <p:ph idx="4294967295" type="title"/>
          </p:nvPr>
        </p:nvSpPr>
        <p:spPr>
          <a:xfrm>
            <a:off x="1857240" y="1533600"/>
            <a:ext cx="3457080" cy="1523520"/>
          </a:xfrm>
          <a:prstGeom prst="rect">
            <a:avLst/>
          </a:prstGeom>
          <a:noFill/>
          <a:ln>
            <a:noFill/>
          </a:ln>
        </p:spPr>
        <p:txBody>
          <a:bodyPr anchorCtr="0" anchor="ctr" bIns="91425" lIns="91425" spcFirstLastPara="1" rIns="91425" wrap="square" tIns="91425">
            <a:normAutofit/>
          </a:bodyPr>
          <a:lstStyle/>
          <a:p>
            <a:pPr indent="0" lvl="0" marL="0" marR="0" rtl="0" algn="l">
              <a:lnSpc>
                <a:spcPct val="100000"/>
              </a:lnSpc>
              <a:spcBef>
                <a:spcPts val="0"/>
              </a:spcBef>
              <a:spcAft>
                <a:spcPts val="0"/>
              </a:spcAft>
              <a:buClr>
                <a:schemeClr val="dk1"/>
              </a:buClr>
              <a:buSzPts val="4000"/>
              <a:buFont typeface="VT323"/>
              <a:buNone/>
            </a:pPr>
            <a:r>
              <a:rPr b="0" i="0" lang="en" sz="4000" u="none" cap="none" strike="noStrike">
                <a:solidFill>
                  <a:schemeClr val="dk1"/>
                </a:solidFill>
                <a:latin typeface="VT323"/>
                <a:ea typeface="VT323"/>
                <a:cs typeface="VT323"/>
                <a:sym typeface="VT323"/>
              </a:rPr>
              <a:t>Problema</a:t>
            </a:r>
            <a:endParaRPr b="0" i="0" sz="4000" u="none" cap="none" strike="noStrike">
              <a:solidFill>
                <a:schemeClr val="dk1"/>
              </a:solidFill>
              <a:latin typeface="Arial"/>
              <a:ea typeface="Arial"/>
              <a:cs typeface="Arial"/>
              <a:sym typeface="Arial"/>
            </a:endParaRPr>
          </a:p>
        </p:txBody>
      </p:sp>
      <p:sp>
        <p:nvSpPr>
          <p:cNvPr id="80" name="Google Shape;80;p3"/>
          <p:cNvSpPr txBox="1"/>
          <p:nvPr>
            <p:ph idx="4294967295" type="title"/>
          </p:nvPr>
        </p:nvSpPr>
        <p:spPr>
          <a:xfrm>
            <a:off x="781200" y="1914480"/>
            <a:ext cx="780840" cy="761760"/>
          </a:xfrm>
          <a:prstGeom prst="rect">
            <a:avLst/>
          </a:prstGeom>
          <a:noFill/>
          <a:ln>
            <a:noFill/>
          </a:ln>
        </p:spPr>
        <p:txBody>
          <a:bodyPr anchorCtr="0" anchor="ctr" bIns="91425" lIns="91425" spcFirstLastPara="1" rIns="91425" wrap="square" tIns="91425">
            <a:normAutofit fontScale="77995"/>
          </a:bodyPr>
          <a:lstStyle/>
          <a:p>
            <a:pPr indent="0" lvl="0" marL="0" marR="0" rtl="0" algn="ctr">
              <a:lnSpc>
                <a:spcPct val="100000"/>
              </a:lnSpc>
              <a:spcBef>
                <a:spcPts val="0"/>
              </a:spcBef>
              <a:spcAft>
                <a:spcPts val="0"/>
              </a:spcAft>
              <a:buClr>
                <a:schemeClr val="dk2"/>
              </a:buClr>
              <a:buSzPct val="100000"/>
              <a:buFont typeface="VT323"/>
              <a:buNone/>
            </a:pPr>
            <a:r>
              <a:rPr b="0" i="0" lang="en" sz="5000" u="none" cap="none" strike="noStrike">
                <a:solidFill>
                  <a:schemeClr val="dk2"/>
                </a:solidFill>
                <a:latin typeface="VT323"/>
                <a:ea typeface="VT323"/>
                <a:cs typeface="VT323"/>
                <a:sym typeface="VT323"/>
              </a:rPr>
              <a:t>01</a:t>
            </a:r>
            <a:endParaRPr b="0" i="0" sz="5000" u="none" cap="none" strike="noStrike">
              <a:solidFill>
                <a:schemeClr val="dk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4"/>
          <p:cNvSpPr txBox="1"/>
          <p:nvPr>
            <p:ph idx="4294967295" type="title"/>
          </p:nvPr>
        </p:nvSpPr>
        <p:spPr>
          <a:xfrm>
            <a:off x="3790800" y="800280"/>
            <a:ext cx="4543200" cy="12571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3200"/>
              <a:buFont typeface="VT323"/>
              <a:buNone/>
            </a:pPr>
            <a:r>
              <a:rPr b="0" i="0" lang="en" sz="3200" u="none" cap="none" strike="noStrike">
                <a:solidFill>
                  <a:schemeClr val="dk1"/>
                </a:solidFill>
                <a:latin typeface="VT323"/>
                <a:ea typeface="VT323"/>
                <a:cs typeface="VT323"/>
                <a:sym typeface="VT323"/>
              </a:rPr>
              <a:t>Tipo de problema que o padrão Facade resolve</a:t>
            </a:r>
            <a:endParaRPr b="0" i="0" sz="3200" u="none" cap="none" strike="noStrike">
              <a:solidFill>
                <a:schemeClr val="dk1"/>
              </a:solidFill>
              <a:latin typeface="Arial"/>
              <a:ea typeface="Arial"/>
              <a:cs typeface="Arial"/>
              <a:sym typeface="Arial"/>
            </a:endParaRPr>
          </a:p>
        </p:txBody>
      </p:sp>
      <p:sp>
        <p:nvSpPr>
          <p:cNvPr id="86" name="Google Shape;86;p4"/>
          <p:cNvSpPr txBox="1"/>
          <p:nvPr>
            <p:ph idx="4294967295" type="body"/>
          </p:nvPr>
        </p:nvSpPr>
        <p:spPr>
          <a:xfrm>
            <a:off x="3790800" y="2228760"/>
            <a:ext cx="4943160" cy="2533320"/>
          </a:xfrm>
          <a:prstGeom prst="rect">
            <a:avLst/>
          </a:prstGeom>
          <a:noFill/>
          <a:ln>
            <a:noFill/>
          </a:ln>
        </p:spPr>
        <p:txBody>
          <a:bodyPr anchorCtr="0" anchor="t" bIns="91425" lIns="91425" spcFirstLastPara="1" rIns="91425" wrap="square" tIns="91425">
            <a:normAutofit/>
          </a:bodyPr>
          <a:lstStyle/>
          <a:p>
            <a:pPr indent="0" lvl="0" marL="0" marR="0" rtl="0" algn="l">
              <a:lnSpc>
                <a:spcPct val="100000"/>
              </a:lnSpc>
              <a:spcBef>
                <a:spcPts val="0"/>
              </a:spcBef>
              <a:spcAft>
                <a:spcPts val="0"/>
              </a:spcAft>
              <a:buClr>
                <a:schemeClr val="dk1"/>
              </a:buClr>
              <a:buSzPts val="1400"/>
              <a:buFont typeface="Roboto Mono"/>
              <a:buNone/>
            </a:pPr>
            <a:r>
              <a:rPr b="0" i="0" lang="en" sz="1400" u="none" cap="none" strike="noStrike">
                <a:solidFill>
                  <a:schemeClr val="dk1"/>
                </a:solidFill>
                <a:latin typeface="Roboto Mono"/>
                <a:ea typeface="Roboto Mono"/>
                <a:cs typeface="Roboto Mono"/>
                <a:sym typeface="Roboto Mono"/>
              </a:rPr>
              <a:t>O padrão Facade é utilizado para resolver a complexidade e a </a:t>
            </a:r>
            <a:r>
              <a:rPr b="1" i="0" lang="en" sz="1400" u="none" cap="none" strike="noStrike">
                <a:solidFill>
                  <a:schemeClr val="dk1"/>
                </a:solidFill>
                <a:latin typeface="Roboto Mono"/>
                <a:ea typeface="Roboto Mono"/>
                <a:cs typeface="Roboto Mono"/>
                <a:sym typeface="Roboto Mono"/>
              </a:rPr>
              <a:t>dificuldade de interação com sistemas compostos por múltiplos subsistemas.</a:t>
            </a:r>
            <a:r>
              <a:rPr b="0" i="0" lang="en" sz="1400" u="none" cap="none" strike="noStrike">
                <a:solidFill>
                  <a:schemeClr val="dk1"/>
                </a:solidFill>
                <a:latin typeface="Roboto Mono"/>
                <a:ea typeface="Roboto Mono"/>
                <a:cs typeface="Roboto Mono"/>
                <a:sym typeface="Roboto Mono"/>
              </a:rPr>
              <a:t> Ele simplifica o uso de interfaces complexas, </a:t>
            </a:r>
            <a:r>
              <a:rPr b="1" i="0" lang="en" sz="1400" u="none" cap="none" strike="noStrike">
                <a:solidFill>
                  <a:schemeClr val="dk1"/>
                </a:solidFill>
                <a:latin typeface="Roboto Mono"/>
                <a:ea typeface="Roboto Mono"/>
                <a:cs typeface="Roboto Mono"/>
                <a:sym typeface="Roboto Mono"/>
              </a:rPr>
              <a:t>promovendo uma melhor usabilidade</a:t>
            </a:r>
            <a:r>
              <a:rPr b="0" i="0" lang="en" sz="1400" u="none" cap="none" strike="noStrike">
                <a:solidFill>
                  <a:schemeClr val="dk1"/>
                </a:solidFill>
                <a:latin typeface="Roboto Mono"/>
                <a:ea typeface="Roboto Mono"/>
                <a:cs typeface="Roboto Mono"/>
                <a:sym typeface="Roboto Mono"/>
              </a:rPr>
              <a:t> e reduzindo o acoplamento entre classes.</a:t>
            </a:r>
            <a:endParaRPr b="0" i="0" sz="1400" u="none" cap="none" strike="noStrike">
              <a:solidFill>
                <a:srgbClr val="000000"/>
              </a:solidFill>
              <a:latin typeface="Arial"/>
              <a:ea typeface="Arial"/>
              <a:cs typeface="Arial"/>
              <a:sym typeface="Arial"/>
            </a:endParaRPr>
          </a:p>
        </p:txBody>
      </p:sp>
      <p:pic>
        <p:nvPicPr>
          <p:cNvPr id="87" name="Google Shape;87;p4"/>
          <p:cNvPicPr preferRelativeResize="0"/>
          <p:nvPr/>
        </p:nvPicPr>
        <p:blipFill rotWithShape="1">
          <a:blip r:embed="rId3">
            <a:alphaModFix/>
          </a:blip>
          <a:srcRect b="0" l="10962" r="10053" t="0"/>
          <a:stretch/>
        </p:blipFill>
        <p:spPr>
          <a:xfrm>
            <a:off x="545750" y="1471338"/>
            <a:ext cx="3090202" cy="220082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5"/>
          <p:cNvSpPr txBox="1"/>
          <p:nvPr>
            <p:ph idx="4294967295" type="title"/>
          </p:nvPr>
        </p:nvSpPr>
        <p:spPr>
          <a:xfrm>
            <a:off x="676440" y="790560"/>
            <a:ext cx="7867440" cy="694800"/>
          </a:xfrm>
          <a:prstGeom prst="rect">
            <a:avLst/>
          </a:prstGeom>
          <a:noFill/>
          <a:ln>
            <a:noFill/>
          </a:ln>
        </p:spPr>
        <p:txBody>
          <a:bodyPr anchorCtr="0" anchor="t" bIns="91425" lIns="91425" spcFirstLastPara="1" rIns="91425" wrap="square" tIns="91425">
            <a:normAutofit fontScale="84006"/>
          </a:bodyPr>
          <a:lstStyle/>
          <a:p>
            <a:pPr indent="0" lvl="0" marL="0" marR="0" rtl="0" algn="l">
              <a:lnSpc>
                <a:spcPct val="100000"/>
              </a:lnSpc>
              <a:spcBef>
                <a:spcPts val="0"/>
              </a:spcBef>
              <a:spcAft>
                <a:spcPts val="0"/>
              </a:spcAft>
              <a:buClr>
                <a:schemeClr val="dk1"/>
              </a:buClr>
              <a:buSzPct val="100000"/>
              <a:buFont typeface="VT323"/>
              <a:buNone/>
            </a:pPr>
            <a:r>
              <a:rPr lang="en" sz="4000">
                <a:solidFill>
                  <a:schemeClr val="dk1"/>
                </a:solidFill>
                <a:latin typeface="VT323"/>
                <a:ea typeface="VT323"/>
                <a:cs typeface="VT323"/>
                <a:sym typeface="VT323"/>
              </a:rPr>
              <a:t>Problema 1            VS  				Solução 1</a:t>
            </a:r>
            <a:endParaRPr b="0" i="0" sz="4000" u="none" cap="none" strike="noStrike">
              <a:solidFill>
                <a:schemeClr val="dk1"/>
              </a:solidFill>
              <a:latin typeface="Arial"/>
              <a:ea typeface="Arial"/>
              <a:cs typeface="Arial"/>
              <a:sym typeface="Arial"/>
            </a:endParaRPr>
          </a:p>
        </p:txBody>
      </p:sp>
      <p:pic>
        <p:nvPicPr>
          <p:cNvPr id="93" name="Google Shape;93;p5"/>
          <p:cNvPicPr preferRelativeResize="0"/>
          <p:nvPr/>
        </p:nvPicPr>
        <p:blipFill rotWithShape="1">
          <a:blip r:embed="rId3">
            <a:alphaModFix/>
          </a:blip>
          <a:srcRect b="0" l="0" r="0" t="0"/>
          <a:stretch/>
        </p:blipFill>
        <p:spPr>
          <a:xfrm>
            <a:off x="5195451" y="1590325"/>
            <a:ext cx="3348426" cy="2920550"/>
          </a:xfrm>
          <a:prstGeom prst="rect">
            <a:avLst/>
          </a:prstGeom>
          <a:noFill/>
          <a:ln>
            <a:noFill/>
          </a:ln>
        </p:spPr>
      </p:pic>
      <p:sp>
        <p:nvSpPr>
          <p:cNvPr id="94" name="Google Shape;94;p5"/>
          <p:cNvSpPr txBox="1"/>
          <p:nvPr/>
        </p:nvSpPr>
        <p:spPr>
          <a:xfrm>
            <a:off x="676450" y="1590325"/>
            <a:ext cx="3348300" cy="2124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Publicar um artigo parece simples, mas envolve várias ações nos bastidores: salvar no banco de dados, enviar notificações, atualizar o cache e registrar logs. Sem o padrão Facade, o código precisa lidar diretamente com cada um desses processos, tornando a implementação mais complexa e difícil de manter.</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6ae1da656e_3_0"/>
          <p:cNvSpPr txBox="1"/>
          <p:nvPr>
            <p:ph idx="4294967295" type="title"/>
          </p:nvPr>
        </p:nvSpPr>
        <p:spPr>
          <a:xfrm>
            <a:off x="676440" y="790560"/>
            <a:ext cx="7867500" cy="6948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VT323"/>
              <a:buNone/>
            </a:pPr>
            <a:r>
              <a:rPr lang="en" sz="4000">
                <a:solidFill>
                  <a:schemeClr val="dk1"/>
                </a:solidFill>
                <a:latin typeface="VT323"/>
                <a:ea typeface="VT323"/>
                <a:cs typeface="VT323"/>
                <a:sym typeface="VT323"/>
              </a:rPr>
              <a:t>Problema 2</a:t>
            </a:r>
            <a:endParaRPr b="0" i="0" sz="4000" u="none" cap="none" strike="noStrike">
              <a:solidFill>
                <a:schemeClr val="dk1"/>
              </a:solidFill>
              <a:latin typeface="Arial"/>
              <a:ea typeface="Arial"/>
              <a:cs typeface="Arial"/>
              <a:sym typeface="Arial"/>
            </a:endParaRPr>
          </a:p>
        </p:txBody>
      </p:sp>
      <p:sp>
        <p:nvSpPr>
          <p:cNvPr id="100" name="Google Shape;100;g36ae1da656e_3_0"/>
          <p:cNvSpPr txBox="1"/>
          <p:nvPr/>
        </p:nvSpPr>
        <p:spPr>
          <a:xfrm>
            <a:off x="676450" y="1437925"/>
            <a:ext cx="3348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Gerenciamento simplificado de componentes de hardware.</a:t>
            </a:r>
            <a:endParaRPr b="0" i="0" sz="1400" u="none" cap="none" strike="noStrike">
              <a:solidFill>
                <a:srgbClr val="000000"/>
              </a:solidFill>
              <a:latin typeface="Arial"/>
              <a:ea typeface="Arial"/>
              <a:cs typeface="Arial"/>
              <a:sym typeface="Arial"/>
            </a:endParaRPr>
          </a:p>
        </p:txBody>
      </p:sp>
      <p:pic>
        <p:nvPicPr>
          <p:cNvPr id="101" name="Google Shape;101;g36ae1da656e_3_0"/>
          <p:cNvPicPr preferRelativeResize="0"/>
          <p:nvPr/>
        </p:nvPicPr>
        <p:blipFill rotWithShape="1">
          <a:blip r:embed="rId3">
            <a:alphaModFix/>
          </a:blip>
          <a:srcRect b="0" l="0" r="0" t="0"/>
          <a:stretch/>
        </p:blipFill>
        <p:spPr>
          <a:xfrm>
            <a:off x="1308025" y="1125875"/>
            <a:ext cx="7432650" cy="3541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6ae1da656e_3_38"/>
          <p:cNvSpPr txBox="1"/>
          <p:nvPr>
            <p:ph idx="4294967295" type="title"/>
          </p:nvPr>
        </p:nvSpPr>
        <p:spPr>
          <a:xfrm>
            <a:off x="676440" y="790560"/>
            <a:ext cx="7867500" cy="694800"/>
          </a:xfrm>
          <a:prstGeom prst="rect">
            <a:avLst/>
          </a:prstGeom>
          <a:noFill/>
          <a:ln>
            <a:noFill/>
          </a:ln>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Clr>
                <a:schemeClr val="dk1"/>
              </a:buClr>
              <a:buSzPct val="100000"/>
              <a:buFont typeface="VT323"/>
              <a:buNone/>
            </a:pPr>
            <a:r>
              <a:rPr b="0" i="0" lang="en" sz="4000" u="none" cap="none" strike="noStrike">
                <a:solidFill>
                  <a:schemeClr val="dk1"/>
                </a:solidFill>
                <a:latin typeface="VT323"/>
                <a:ea typeface="VT323"/>
                <a:cs typeface="VT323"/>
                <a:sym typeface="VT323"/>
              </a:rPr>
              <a:t>Linguagens e frameworks beneficiados</a:t>
            </a:r>
            <a:endParaRPr b="0" i="0" sz="4000" u="none" cap="none" strike="noStrike">
              <a:solidFill>
                <a:schemeClr val="dk1"/>
              </a:solidFill>
              <a:latin typeface="Arial"/>
              <a:ea typeface="Arial"/>
              <a:cs typeface="Arial"/>
              <a:sym typeface="Arial"/>
            </a:endParaRPr>
          </a:p>
        </p:txBody>
      </p:sp>
      <p:sp>
        <p:nvSpPr>
          <p:cNvPr id="107" name="Google Shape;107;g36ae1da656e_3_38"/>
          <p:cNvSpPr txBox="1"/>
          <p:nvPr>
            <p:ph idx="4294967295" type="subTitle"/>
          </p:nvPr>
        </p:nvSpPr>
        <p:spPr>
          <a:xfrm>
            <a:off x="527100" y="3747025"/>
            <a:ext cx="3094800" cy="730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Roboto Mono"/>
                <a:ea typeface="Roboto Mono"/>
                <a:cs typeface="Roboto Mono"/>
                <a:sym typeface="Roboto Mono"/>
              </a:rPr>
              <a:t>Facades (ex.: Cache, DB, Auth) oferecem interfaces estáticas para serviços subjacentes.</a:t>
            </a:r>
            <a:endParaRPr b="0" i="0" sz="1200" u="none" cap="none" strike="noStrike">
              <a:solidFill>
                <a:schemeClr val="dk1"/>
              </a:solidFill>
              <a:latin typeface="Roboto Mono"/>
              <a:ea typeface="Roboto Mono"/>
              <a:cs typeface="Roboto Mono"/>
              <a:sym typeface="Roboto Mono"/>
            </a:endParaRPr>
          </a:p>
        </p:txBody>
      </p:sp>
      <p:pic>
        <p:nvPicPr>
          <p:cNvPr id="108" name="Google Shape;108;g36ae1da656e_3_38"/>
          <p:cNvPicPr preferRelativeResize="0"/>
          <p:nvPr/>
        </p:nvPicPr>
        <p:blipFill rotWithShape="1">
          <a:blip r:embed="rId3">
            <a:alphaModFix/>
          </a:blip>
          <a:srcRect b="0" l="0" r="0" t="0"/>
          <a:stretch/>
        </p:blipFill>
        <p:spPr>
          <a:xfrm>
            <a:off x="450888" y="3355996"/>
            <a:ext cx="700974" cy="467226"/>
          </a:xfrm>
          <a:prstGeom prst="rect">
            <a:avLst/>
          </a:prstGeom>
          <a:noFill/>
          <a:ln>
            <a:noFill/>
          </a:ln>
        </p:spPr>
      </p:pic>
      <p:sp>
        <p:nvSpPr>
          <p:cNvPr id="109" name="Google Shape;109;g36ae1da656e_3_38"/>
          <p:cNvSpPr txBox="1"/>
          <p:nvPr/>
        </p:nvSpPr>
        <p:spPr>
          <a:xfrm>
            <a:off x="978800" y="3389525"/>
            <a:ext cx="2339700" cy="4002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400"/>
              <a:buFont typeface="Arial"/>
              <a:buNone/>
            </a:pPr>
            <a:r>
              <a:rPr b="1" i="0" lang="en" sz="1400" u="none" cap="none" strike="noStrike">
                <a:solidFill>
                  <a:schemeClr val="dk1"/>
                </a:solidFill>
                <a:latin typeface="Roboto Mono"/>
                <a:ea typeface="Roboto Mono"/>
                <a:cs typeface="Roboto Mono"/>
                <a:sym typeface="Roboto Mono"/>
              </a:rPr>
              <a:t>Laravel (PHP)</a:t>
            </a:r>
            <a:endParaRPr b="0" i="0" sz="1400" u="none" cap="none" strike="noStrike">
              <a:solidFill>
                <a:srgbClr val="000000"/>
              </a:solidFill>
              <a:latin typeface="Arial"/>
              <a:ea typeface="Arial"/>
              <a:cs typeface="Arial"/>
              <a:sym typeface="Arial"/>
            </a:endParaRPr>
          </a:p>
        </p:txBody>
      </p:sp>
      <p:pic>
        <p:nvPicPr>
          <p:cNvPr id="110" name="Google Shape;110;g36ae1da656e_3_38"/>
          <p:cNvPicPr preferRelativeResize="0"/>
          <p:nvPr/>
        </p:nvPicPr>
        <p:blipFill rotWithShape="1">
          <a:blip r:embed="rId4">
            <a:alphaModFix/>
          </a:blip>
          <a:srcRect b="0" l="0" r="0" t="0"/>
          <a:stretch/>
        </p:blipFill>
        <p:spPr>
          <a:xfrm>
            <a:off x="4078275" y="1746250"/>
            <a:ext cx="3935501" cy="1264975"/>
          </a:xfrm>
          <a:prstGeom prst="rect">
            <a:avLst/>
          </a:prstGeom>
          <a:noFill/>
          <a:ln>
            <a:noFill/>
          </a:ln>
        </p:spPr>
      </p:pic>
      <p:pic>
        <p:nvPicPr>
          <p:cNvPr id="111" name="Google Shape;111;g36ae1da656e_3_38"/>
          <p:cNvPicPr preferRelativeResize="0"/>
          <p:nvPr/>
        </p:nvPicPr>
        <p:blipFill rotWithShape="1">
          <a:blip r:embed="rId5">
            <a:alphaModFix/>
          </a:blip>
          <a:srcRect b="0" l="0" r="0" t="0"/>
          <a:stretch/>
        </p:blipFill>
        <p:spPr>
          <a:xfrm>
            <a:off x="616425" y="1769113"/>
            <a:ext cx="345776" cy="345776"/>
          </a:xfrm>
          <a:prstGeom prst="rect">
            <a:avLst/>
          </a:prstGeom>
          <a:noFill/>
          <a:ln>
            <a:noFill/>
          </a:ln>
        </p:spPr>
      </p:pic>
      <p:sp>
        <p:nvSpPr>
          <p:cNvPr id="112" name="Google Shape;112;g36ae1da656e_3_38"/>
          <p:cNvSpPr txBox="1"/>
          <p:nvPr/>
        </p:nvSpPr>
        <p:spPr>
          <a:xfrm>
            <a:off x="978800" y="1741900"/>
            <a:ext cx="2601600" cy="384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300"/>
              <a:buFont typeface="Arial"/>
              <a:buNone/>
            </a:pPr>
            <a:r>
              <a:rPr b="1" i="0" lang="en" sz="1300" u="none" cap="none" strike="noStrike">
                <a:solidFill>
                  <a:schemeClr val="dk1"/>
                </a:solidFill>
                <a:latin typeface="Roboto Mono"/>
                <a:ea typeface="Roboto Mono"/>
                <a:cs typeface="Roboto Mono"/>
                <a:sym typeface="Roboto Mono"/>
              </a:rPr>
              <a:t>Spring Data JPA (Java)</a:t>
            </a:r>
            <a:endParaRPr b="1" i="0" sz="1300" u="none" cap="none" strike="noStrike">
              <a:solidFill>
                <a:schemeClr val="dk1"/>
              </a:solidFill>
              <a:latin typeface="Roboto Mono"/>
              <a:ea typeface="Roboto Mono"/>
              <a:cs typeface="Roboto Mono"/>
              <a:sym typeface="Roboto Mono"/>
            </a:endParaRPr>
          </a:p>
        </p:txBody>
      </p:sp>
      <p:pic>
        <p:nvPicPr>
          <p:cNvPr id="113" name="Google Shape;113;g36ae1da656e_3_38"/>
          <p:cNvPicPr preferRelativeResize="0"/>
          <p:nvPr/>
        </p:nvPicPr>
        <p:blipFill rotWithShape="1">
          <a:blip r:embed="rId6">
            <a:alphaModFix/>
          </a:blip>
          <a:srcRect b="0" l="0" r="0" t="0"/>
          <a:stretch/>
        </p:blipFill>
        <p:spPr>
          <a:xfrm>
            <a:off x="4020125" y="3789725"/>
            <a:ext cx="3594603" cy="467225"/>
          </a:xfrm>
          <a:prstGeom prst="rect">
            <a:avLst/>
          </a:prstGeom>
          <a:noFill/>
          <a:ln>
            <a:noFill/>
          </a:ln>
        </p:spPr>
      </p:pic>
      <p:sp>
        <p:nvSpPr>
          <p:cNvPr id="114" name="Google Shape;114;g36ae1da656e_3_38"/>
          <p:cNvSpPr txBox="1"/>
          <p:nvPr>
            <p:ph idx="4294967295" type="subTitle"/>
          </p:nvPr>
        </p:nvSpPr>
        <p:spPr>
          <a:xfrm>
            <a:off x="561800" y="2129150"/>
            <a:ext cx="3094800" cy="912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200" u="none" cap="none" strike="noStrike">
                <a:solidFill>
                  <a:schemeClr val="dk1"/>
                </a:solidFill>
                <a:latin typeface="Roboto Mono"/>
                <a:ea typeface="Roboto Mono"/>
                <a:cs typeface="Roboto Mono"/>
                <a:sym typeface="Roboto Mono"/>
              </a:rPr>
              <a:t>Repositórios oferecem uma interface de alto nível para operações no banco sem escrever SQL/JPA.</a:t>
            </a:r>
            <a:endParaRPr b="0" i="0" sz="1200" u="none" cap="none" strike="noStrike">
              <a:solidFill>
                <a:schemeClr val="dk1"/>
              </a:solidFill>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name="My Presentation Template">
  <a:themeElements>
    <a:clrScheme name="Simple Light">
      <a:dk1>
        <a:srgbClr val="191919"/>
      </a:dk1>
      <a:lt1>
        <a:srgbClr val="EFEFEF"/>
      </a:lt1>
      <a:dk2>
        <a:srgbClr val="707070"/>
      </a:dk2>
      <a:lt2>
        <a:srgbClr val="C1C1B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2025-06-22T03:28:47Z</dcterms:created>
  <dc:creator>Unknown Creator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12.0</vt:r8>
  </property>
</Properties>
</file>