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2">
  <p:sldMasterIdLst>
    <p:sldMasterId id="214748371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6" r:id="rId15"/>
    <p:sldId id="269" r:id="rId16"/>
    <p:sldId id="270" r:id="rId17"/>
    <p:sldId id="271" r:id="rId18"/>
    <p:sldId id="272" r:id="rId19"/>
    <p:sldId id="277" r:id="rId20"/>
    <p:sldId id="273" r:id="rId21"/>
    <p:sldId id="274" r:id="rId22"/>
    <p:sldId id="275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946" y="-3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8933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557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1909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305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228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4123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17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104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334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5769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1527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065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0206" y="802299"/>
            <a:ext cx="7983793" cy="2541431"/>
          </a:xfrm>
        </p:spPr>
        <p:txBody>
          <a:bodyPr>
            <a:normAutofit/>
          </a:bodyPr>
          <a:lstStyle/>
          <a:p>
            <a:r>
              <a:rPr lang="en-US" sz="4400" dirty="0"/>
              <a:t>Case study 3</a:t>
            </a:r>
            <a:br>
              <a:rPr lang="en-US" dirty="0"/>
            </a:br>
            <a:br>
              <a:rPr lang="en-US" dirty="0"/>
            </a:br>
            <a:r>
              <a:rPr sz="3200" dirty="0"/>
              <a:t>Module 1: Foundations of Course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Tools, Techniques, &amp; Terminology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Compound Return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dirty="0"/>
              </a:p>
              <a:p>
                <a:pPr>
                  <a:defRPr sz="1800">
                    <a:solidFill>
                      <a:srgbClr val="000000"/>
                    </a:solidFill>
                  </a:defRPr>
                </a:pPr>
                <a:r>
                  <a:rPr dirty="0"/>
                  <a:t>Accounts for reinvested earnings.</a:t>
                </a:r>
              </a:p>
              <a:p>
                <a14:m>
                  <m:oMath xmlns:m="http://schemas.openxmlformats.org/officeDocument/2006/math">
                    <m:r>
                      <a:rPr lang="en-CA" b="1" i="1"/>
                      <m:t>𝑪𝒐𝒎𝒑𝒐𝒖𝒏𝒅</m:t>
                    </m:r>
                    <m:r>
                      <a:rPr lang="en-CA" b="1" i="1"/>
                      <m:t> </m:t>
                    </m:r>
                    <m:r>
                      <a:rPr lang="en-CA" b="1" i="1"/>
                      <m:t>𝑹𝒆𝒕𝒖𝒓𝒏</m:t>
                    </m:r>
                    <m:r>
                      <a:rPr lang="en-CA" b="1" i="1"/>
                      <m:t> = </m:t>
                    </m:r>
                    <m:sSup>
                      <m:sSupPr>
                        <m:ctrlPr>
                          <a:rPr lang="en-CA" b="1" i="1"/>
                        </m:ctrlPr>
                      </m:sSupPr>
                      <m:e>
                        <m:r>
                          <a:rPr lang="en-CA" b="1" i="1"/>
                          <m:t>( </m:t>
                        </m:r>
                        <m:f>
                          <m:fPr>
                            <m:ctrlPr>
                              <a:rPr lang="en-CA" b="1" i="1"/>
                            </m:ctrlPr>
                          </m:fPr>
                          <m:num>
                            <m:r>
                              <a:rPr lang="en-CA" b="1" i="1"/>
                              <m:t>𝑭𝒊𝒏𝒂𝒍</m:t>
                            </m:r>
                            <m:r>
                              <a:rPr lang="en-CA" b="1" i="1"/>
                              <m:t> </m:t>
                            </m:r>
                            <m:r>
                              <a:rPr lang="en-CA" b="1" i="1"/>
                              <m:t>𝑽𝒂𝒍𝒖𝒆</m:t>
                            </m:r>
                          </m:num>
                          <m:den>
                            <m:r>
                              <a:rPr lang="en-CA" b="1" i="1"/>
                              <m:t>𝑰𝒏𝒊𝒕𝒊𝒂𝒍</m:t>
                            </m:r>
                            <m:r>
                              <a:rPr lang="en-CA" b="1" i="1"/>
                              <m:t> </m:t>
                            </m:r>
                            <m:r>
                              <a:rPr lang="en-CA" b="1" i="1"/>
                              <m:t>𝑽𝒂𝒍𝒖𝒆</m:t>
                            </m:r>
                          </m:den>
                        </m:f>
                        <m:r>
                          <a:rPr lang="en-CA" b="1" i="1"/>
                          <m:t> )</m:t>
                        </m:r>
                      </m:e>
                      <m:sup>
                        <m:f>
                          <m:fPr>
                            <m:ctrlPr>
                              <a:rPr lang="en-CA" b="1" i="1"/>
                            </m:ctrlPr>
                          </m:fPr>
                          <m:num>
                            <m:r>
                              <a:rPr lang="en-CA" b="1" i="1"/>
                              <m:t>𝟏</m:t>
                            </m:r>
                          </m:num>
                          <m:den>
                            <m:r>
                              <a:rPr lang="en-CA" b="1" i="1"/>
                              <m:t>𝒏</m:t>
                            </m:r>
                          </m:den>
                        </m:f>
                      </m:sup>
                    </m:sSup>
                    <m:r>
                      <a:rPr lang="en-CA" b="1" i="1"/>
                      <m:t>−</m:t>
                    </m:r>
                    <m:r>
                      <a:rPr lang="en-CA" b="1" i="1"/>
                      <m:t>𝟏</m:t>
                    </m:r>
                  </m:oMath>
                </a14:m>
                <a:endParaRPr lang="en-CA" dirty="0"/>
              </a:p>
              <a:p>
                <a:pPr>
                  <a:defRPr sz="1800">
                    <a:solidFill>
                      <a:srgbClr val="000000"/>
                    </a:solidFill>
                  </a:defRPr>
                </a:pPr>
                <a:r>
                  <a:rPr dirty="0"/>
                  <a:t>Reflects average growth per period.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4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Example: Compound Return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Initial = $1,000; Final = $1,350 over 3 years.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Compound Return = (1350 / 1000)^(1/3) - 1 ≈ 10.37%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More realistic view of annual performance.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65DD839-6BAC-02C8-2D00-B11E55C3E6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847942"/>
              </p:ext>
            </p:extLst>
          </p:nvPr>
        </p:nvGraphicFramePr>
        <p:xfrm>
          <a:off x="1513401" y="3683837"/>
          <a:ext cx="6117197" cy="178250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12249">
                  <a:extLst>
                    <a:ext uri="{9D8B030D-6E8A-4147-A177-3AD203B41FA5}">
                      <a16:colId xmlns:a16="http://schemas.microsoft.com/office/drawing/2014/main" val="3339222779"/>
                    </a:ext>
                  </a:extLst>
                </a:gridCol>
                <a:gridCol w="2134932">
                  <a:extLst>
                    <a:ext uri="{9D8B030D-6E8A-4147-A177-3AD203B41FA5}">
                      <a16:colId xmlns:a16="http://schemas.microsoft.com/office/drawing/2014/main" val="3451086762"/>
                    </a:ext>
                  </a:extLst>
                </a:gridCol>
                <a:gridCol w="1605610">
                  <a:extLst>
                    <a:ext uri="{9D8B030D-6E8A-4147-A177-3AD203B41FA5}">
                      <a16:colId xmlns:a16="http://schemas.microsoft.com/office/drawing/2014/main" val="134866113"/>
                    </a:ext>
                  </a:extLst>
                </a:gridCol>
                <a:gridCol w="1764406">
                  <a:extLst>
                    <a:ext uri="{9D8B030D-6E8A-4147-A177-3AD203B41FA5}">
                      <a16:colId xmlns:a16="http://schemas.microsoft.com/office/drawing/2014/main" val="2085803439"/>
                    </a:ext>
                  </a:extLst>
                </a:gridCol>
              </a:tblGrid>
              <a:tr h="5332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100">
                          <a:effectLst/>
                        </a:rPr>
                        <a:t>Year</a:t>
                      </a:r>
                      <a:endParaRPr lang="en-CA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100">
                          <a:effectLst/>
                        </a:rPr>
                        <a:t>Investment Value ($)</a:t>
                      </a:r>
                      <a:endParaRPr lang="en-CA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100">
                          <a:effectLst/>
                        </a:rPr>
                        <a:t>Simple Net Return</a:t>
                      </a:r>
                      <a:endParaRPr lang="en-CA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100">
                          <a:effectLst/>
                        </a:rPr>
                        <a:t>Compound Return</a:t>
                      </a:r>
                      <a:endParaRPr lang="en-CA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80887561"/>
                  </a:ext>
                </a:extLst>
              </a:tr>
              <a:tr h="3123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100">
                          <a:effectLst/>
                        </a:rPr>
                        <a:t>0</a:t>
                      </a:r>
                      <a:endParaRPr lang="en-CA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100">
                          <a:effectLst/>
                        </a:rPr>
                        <a:t>1,000</a:t>
                      </a:r>
                      <a:endParaRPr lang="en-CA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100">
                          <a:effectLst/>
                        </a:rPr>
                        <a:t>-</a:t>
                      </a:r>
                      <a:endParaRPr lang="en-CA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100">
                          <a:effectLst/>
                        </a:rPr>
                        <a:t>-</a:t>
                      </a:r>
                      <a:endParaRPr lang="en-CA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79581837"/>
                  </a:ext>
                </a:extLst>
              </a:tr>
              <a:tr h="3123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100">
                          <a:effectLst/>
                        </a:rPr>
                        <a:t>1</a:t>
                      </a:r>
                      <a:endParaRPr lang="en-CA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100">
                          <a:effectLst/>
                        </a:rPr>
                        <a:t>1,100</a:t>
                      </a:r>
                      <a:endParaRPr lang="en-CA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100">
                          <a:effectLst/>
                        </a:rPr>
                        <a:t>10%</a:t>
                      </a:r>
                      <a:endParaRPr lang="en-CA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100">
                          <a:effectLst/>
                        </a:rPr>
                        <a:t>10%</a:t>
                      </a:r>
                      <a:endParaRPr lang="en-CA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27478856"/>
                  </a:ext>
                </a:extLst>
              </a:tr>
              <a:tr h="3123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100">
                          <a:effectLst/>
                        </a:rPr>
                        <a:t>2</a:t>
                      </a:r>
                      <a:endParaRPr lang="en-CA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100">
                          <a:effectLst/>
                        </a:rPr>
                        <a:t>1,200</a:t>
                      </a:r>
                      <a:endParaRPr lang="en-CA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100">
                          <a:effectLst/>
                        </a:rPr>
                        <a:t>20%</a:t>
                      </a:r>
                      <a:endParaRPr lang="en-CA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100">
                          <a:effectLst/>
                        </a:rPr>
                        <a:t>9.54%</a:t>
                      </a:r>
                      <a:endParaRPr lang="en-CA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68707885"/>
                  </a:ext>
                </a:extLst>
              </a:tr>
              <a:tr h="3123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100">
                          <a:effectLst/>
                        </a:rPr>
                        <a:t>3</a:t>
                      </a:r>
                      <a:endParaRPr lang="en-CA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100">
                          <a:effectLst/>
                        </a:rPr>
                        <a:t>1,350</a:t>
                      </a:r>
                      <a:endParaRPr lang="en-CA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100">
                          <a:effectLst/>
                          <a:highlight>
                            <a:srgbClr val="FFFF00"/>
                          </a:highlight>
                        </a:rPr>
                        <a:t>35%</a:t>
                      </a:r>
                      <a:endParaRPr lang="en-CA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100" dirty="0">
                          <a:effectLst/>
                          <a:highlight>
                            <a:srgbClr val="FFFF00"/>
                          </a:highlight>
                        </a:rPr>
                        <a:t>10.37%</a:t>
                      </a:r>
                      <a:endParaRPr lang="en-CA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9040877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Continuous Compounding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</a:defRPr>
                </a:pPr>
                <a:r>
                  <a:rPr dirty="0"/>
                  <a:t>Compounding happens infinitely often.</a:t>
                </a:r>
              </a:p>
              <a:p>
                <a:pPr>
                  <a:defRPr sz="1800">
                    <a:solidFill>
                      <a:srgbClr val="000000"/>
                    </a:solidFill>
                  </a:defRPr>
                </a:pPr>
                <a14:m>
                  <m:oMath xmlns:m="http://schemas.openxmlformats.org/officeDocument/2006/math">
                    <m:r>
                      <a:rPr lang="en-CA" sz="1800" b="1" i="1"/>
                      <m:t>𝑨</m:t>
                    </m:r>
                    <m:r>
                      <a:rPr lang="en-CA" sz="1800" b="1" i="1"/>
                      <m:t>=(</m:t>
                    </m:r>
                    <m:r>
                      <a:rPr lang="en-CA" sz="1800" b="1" i="1"/>
                      <m:t>𝑷</m:t>
                    </m:r>
                    <m:r>
                      <a:rPr lang="en-CA" sz="1800" b="1" i="1"/>
                      <m:t>) </m:t>
                    </m:r>
                    <m:r>
                      <a:rPr lang="en-CA" sz="1800" b="1" i="1"/>
                      <m:t>𝑿</m:t>
                    </m:r>
                    <m:r>
                      <a:rPr lang="en-CA" sz="1800" b="1" i="1"/>
                      <m:t> </m:t>
                    </m:r>
                    <m:sSup>
                      <m:sSupPr>
                        <m:ctrlPr>
                          <a:rPr lang="en-CA" sz="1800" b="1" i="1"/>
                        </m:ctrlPr>
                      </m:sSupPr>
                      <m:e>
                        <m:r>
                          <a:rPr lang="en-CA" sz="1800" b="1" i="1"/>
                          <m:t>(</m:t>
                        </m:r>
                        <m:r>
                          <a:rPr lang="en-CA" sz="1800" b="1" i="1"/>
                          <m:t>𝒆</m:t>
                        </m:r>
                      </m:e>
                      <m:sup>
                        <m:r>
                          <a:rPr lang="en-CA" sz="1800" b="1" i="1"/>
                          <m:t>𝒓𝒕</m:t>
                        </m:r>
                      </m:sup>
                    </m:sSup>
                    <m:r>
                      <a:rPr lang="en-CA" sz="1800" b="1" i="1"/>
                      <m:t>)</m:t>
                    </m:r>
                  </m:oMath>
                </a14:m>
                <a:endParaRPr lang="en-CA" sz="1800" dirty="0"/>
              </a:p>
              <a:p>
                <a:pPr lvl="1"/>
                <a:r>
                  <a:rPr lang="en-CA" b="1" dirty="0"/>
                  <a:t>A</a:t>
                </a:r>
                <a:r>
                  <a:rPr lang="en-CA" dirty="0"/>
                  <a:t> = final amount,</a:t>
                </a:r>
              </a:p>
              <a:p>
                <a:pPr lvl="1"/>
                <a:r>
                  <a:rPr lang="en-CA" b="1" dirty="0"/>
                  <a:t>P</a:t>
                </a:r>
                <a:r>
                  <a:rPr lang="en-CA" dirty="0"/>
                  <a:t> = initial investment (principal),</a:t>
                </a:r>
              </a:p>
              <a:p>
                <a:pPr lvl="1"/>
                <a:r>
                  <a:rPr lang="en-CA" b="1" dirty="0"/>
                  <a:t>r</a:t>
                </a:r>
                <a:r>
                  <a:rPr lang="en-CA" dirty="0"/>
                  <a:t> = annual interest rate (as a decimal),</a:t>
                </a:r>
              </a:p>
              <a:p>
                <a:pPr lvl="1"/>
                <a:r>
                  <a:rPr lang="en-CA" b="1" dirty="0"/>
                  <a:t>t</a:t>
                </a:r>
                <a:r>
                  <a:rPr lang="en-CA" dirty="0"/>
                  <a:t> = time in years,</a:t>
                </a:r>
              </a:p>
              <a:p>
                <a:pPr lvl="1"/>
                <a:r>
                  <a:rPr lang="en-CA" b="1" dirty="0"/>
                  <a:t>e</a:t>
                </a:r>
                <a:r>
                  <a:rPr lang="en-CA" dirty="0"/>
                  <a:t>= Euler’s number (approximately 2.71828). </a:t>
                </a:r>
              </a:p>
              <a:p>
                <a:r>
                  <a:rPr lang="en-CA" dirty="0"/>
                  <a:t> </a:t>
                </a:r>
                <a:r>
                  <a:rPr dirty="0"/>
                  <a:t>Yields higher returns than periodic compounding.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35" t="-17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804520"/>
            <a:ext cx="7710034" cy="1049235"/>
          </a:xfrm>
        </p:spPr>
        <p:txBody>
          <a:bodyPr>
            <a:normAutofit/>
          </a:bodyPr>
          <a:lstStyle/>
          <a:p>
            <a:r>
              <a:rPr sz="2400" dirty="0"/>
              <a:t>Example: Continuous Compounding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AB7A6508-DC80-AA1E-F097-FB0A3F950F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7316" y="2015732"/>
                <a:ext cx="8760541" cy="3696809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CA" dirty="0"/>
                  <a:t>Suppose you invest $1,000 at an annual interest rate of 5% for 3 years with continuous compounding. </a:t>
                </a:r>
              </a:p>
              <a:p>
                <a:r>
                  <a:rPr lang="en-CA" dirty="0"/>
                  <a:t>To calculate the future value, you use the formula: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𝑨</m:t>
                      </m:r>
                      <m:r>
                        <a:rPr lang="en-CA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d>
                        <m:dPr>
                          <m:ctrlPr>
                            <a:rPr lang="en-CA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CA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𝑷</m:t>
                          </m:r>
                        </m:e>
                      </m:d>
                      <m:r>
                        <a:rPr lang="en-CA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CA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𝑿</m:t>
                      </m:r>
                      <m:r>
                        <a:rPr lang="en-CA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 (</m:t>
                      </m:r>
                      <m:sSup>
                        <m:sSupPr>
                          <m:ctrlPr>
                            <a:rPr lang="en-CA" b="1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CA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𝒆</m:t>
                          </m:r>
                        </m:e>
                        <m:sup>
                          <m:r>
                            <a:rPr lang="en-CA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𝒓𝒕</m:t>
                          </m:r>
                        </m:sup>
                      </m:sSup>
                      <m:r>
                        <a:rPr lang="en-CA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en-CA" dirty="0"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en-CA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Where:</a:t>
                </a:r>
              </a:p>
              <a:p>
                <a:pPr marL="342900" lvl="0" indent="-342900" algn="just">
                  <a:lnSpc>
                    <a:spcPct val="107000"/>
                  </a:lnSpc>
                  <a:buFont typeface="Symbol" panose="05050102010706020507" pitchFamily="18" charset="2"/>
                  <a:buChar char=""/>
                  <a:tabLst>
                    <a:tab pos="228600" algn="l"/>
                    <a:tab pos="457200" algn="l"/>
                  </a:tabLst>
                </a:pPr>
                <a:r>
                  <a:rPr lang="en-CA" b="1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P </a:t>
                </a:r>
                <a:r>
                  <a:rPr lang="en-CA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= 1,000 (initial investment)</a:t>
                </a:r>
              </a:p>
              <a:p>
                <a:pPr marL="342900" lvl="0" indent="-342900" algn="just">
                  <a:lnSpc>
                    <a:spcPct val="107000"/>
                  </a:lnSpc>
                  <a:buFont typeface="Symbol" panose="05050102010706020507" pitchFamily="18" charset="2"/>
                  <a:buChar char=""/>
                  <a:tabLst>
                    <a:tab pos="228600" algn="l"/>
                    <a:tab pos="457200" algn="l"/>
                  </a:tabLst>
                </a:pPr>
                <a:r>
                  <a:rPr lang="en-CA" b="1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r </a:t>
                </a:r>
                <a:r>
                  <a:rPr lang="en-CA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= 0.05 (interest rate)</a:t>
                </a:r>
              </a:p>
              <a:p>
                <a:pPr marL="342900" lvl="0" indent="-342900" algn="just">
                  <a:lnSpc>
                    <a:spcPct val="107000"/>
                  </a:lnSpc>
                  <a:buFont typeface="Symbol" panose="05050102010706020507" pitchFamily="18" charset="2"/>
                  <a:buChar char=""/>
                  <a:tabLst>
                    <a:tab pos="228600" algn="l"/>
                    <a:tab pos="457200" algn="l"/>
                  </a:tabLst>
                </a:pPr>
                <a:r>
                  <a:rPr lang="en-CA" b="1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t </a:t>
                </a:r>
                <a:r>
                  <a:rPr lang="en-CA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= 3 (time in years)</a:t>
                </a:r>
              </a:p>
              <a:p>
                <a:pPr marL="342900" lvl="0" indent="-342900" algn="just">
                  <a:lnSpc>
                    <a:spcPct val="107000"/>
                  </a:lnSpc>
                  <a:spcAft>
                    <a:spcPts val="800"/>
                  </a:spcAft>
                  <a:buFont typeface="Symbol" panose="05050102010706020507" pitchFamily="18" charset="2"/>
                  <a:buChar char=""/>
                  <a:tabLst>
                    <a:tab pos="228600" algn="l"/>
                    <a:tab pos="457200" algn="l"/>
                  </a:tabLst>
                </a:pPr>
                <a:r>
                  <a:rPr lang="en-CA" b="1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e </a:t>
                </a:r>
                <a:r>
                  <a:rPr lang="en-CA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= 2.718</a:t>
                </a:r>
                <a:r>
                  <a:rPr lang="en-CA" sz="1200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 </a:t>
                </a:r>
                <a:endParaRPr lang="en-CA" dirty="0"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AB7A6508-DC80-AA1E-F097-FB0A3F950F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7316" y="2015732"/>
                <a:ext cx="8760541" cy="3696809"/>
              </a:xfrm>
              <a:blipFill>
                <a:blip r:embed="rId2"/>
                <a:stretch>
                  <a:fillRect l="-696" t="-99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00CED-59E8-A1A8-36CD-DF524FFD2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DB2FFD4-7241-D381-C64B-0C53C03CAE10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717549" y="2016125"/>
                <a:ext cx="7856179" cy="34360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en-CA" sz="18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Plug the values into the formula and solve the problem on your own before selecting the Show Answer button. </a:t>
                </a:r>
              </a:p>
              <a:p>
                <a:r>
                  <a:rPr lang="en-CA" sz="18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CA" i="1"/>
                      <m:t>𝐴</m:t>
                    </m:r>
                    <m:r>
                      <a:rPr lang="en-CA" i="1"/>
                      <m:t>=</m:t>
                    </m:r>
                    <m:r>
                      <a:rPr lang="en-CA" i="1"/>
                      <m:t>1000</m:t>
                    </m:r>
                    <m:r>
                      <a:rPr lang="en-CA" i="1"/>
                      <m:t> </m:t>
                    </m:r>
                    <m:r>
                      <a:rPr lang="en-CA" i="1"/>
                      <m:t>𝑋</m:t>
                    </m:r>
                    <m:r>
                      <a:rPr lang="en-CA" i="1"/>
                      <m:t> </m:t>
                    </m:r>
                    <m:sSup>
                      <m:sSupPr>
                        <m:ctrlPr>
                          <a:rPr lang="en-CA" i="1"/>
                        </m:ctrlPr>
                      </m:sSupPr>
                      <m:e>
                        <m:r>
                          <a:rPr lang="en-CA" i="1"/>
                          <m:t>𝑒</m:t>
                        </m:r>
                      </m:e>
                      <m:sup>
                        <m:r>
                          <a:rPr lang="en-CA" i="1"/>
                          <m:t>0</m:t>
                        </m:r>
                        <m:r>
                          <a:rPr lang="en-CA" i="1"/>
                          <m:t>.</m:t>
                        </m:r>
                        <m:r>
                          <a:rPr lang="en-CA" i="1"/>
                          <m:t>05</m:t>
                        </m:r>
                        <m:r>
                          <a:rPr lang="en-CA" i="1"/>
                          <m:t> </m:t>
                        </m:r>
                        <m:r>
                          <a:rPr lang="en-CA" i="1"/>
                          <m:t>𝑋</m:t>
                        </m:r>
                        <m:r>
                          <a:rPr lang="en-CA" i="1"/>
                          <m:t> </m:t>
                        </m:r>
                        <m:r>
                          <a:rPr lang="en-CA" i="1"/>
                          <m:t>3</m:t>
                        </m:r>
                      </m:sup>
                    </m:sSup>
                    <m:r>
                      <a:rPr lang="en-CA" i="1"/>
                      <m:t>=</m:t>
                    </m:r>
                    <m:r>
                      <a:rPr lang="en-CA" i="1"/>
                      <m:t>1000</m:t>
                    </m:r>
                    <m:r>
                      <a:rPr lang="en-CA" i="1"/>
                      <m:t> </m:t>
                    </m:r>
                    <m:r>
                      <a:rPr lang="en-CA" i="1"/>
                      <m:t>𝑋</m:t>
                    </m:r>
                    <m:r>
                      <a:rPr lang="en-CA" i="1"/>
                      <m:t> </m:t>
                    </m:r>
                    <m:sSup>
                      <m:sSupPr>
                        <m:ctrlPr>
                          <a:rPr lang="en-CA" i="1"/>
                        </m:ctrlPr>
                      </m:sSupPr>
                      <m:e>
                        <m:r>
                          <a:rPr lang="en-CA" i="1"/>
                          <m:t>2</m:t>
                        </m:r>
                        <m:r>
                          <a:rPr lang="en-CA" i="1"/>
                          <m:t>.</m:t>
                        </m:r>
                        <m:r>
                          <a:rPr lang="en-CA" i="1"/>
                          <m:t>718</m:t>
                        </m:r>
                      </m:e>
                      <m:sup>
                        <m:r>
                          <a:rPr lang="en-CA" i="1"/>
                          <m:t>0</m:t>
                        </m:r>
                        <m:r>
                          <a:rPr lang="en-CA" i="1"/>
                          <m:t>.</m:t>
                        </m:r>
                        <m:r>
                          <a:rPr lang="en-CA" i="1"/>
                          <m:t>05</m:t>
                        </m:r>
                        <m:r>
                          <a:rPr lang="en-CA" i="1"/>
                          <m:t> </m:t>
                        </m:r>
                        <m:r>
                          <a:rPr lang="en-CA" i="1"/>
                          <m:t>𝑋</m:t>
                        </m:r>
                        <m:r>
                          <a:rPr lang="en-CA" i="1"/>
                          <m:t> </m:t>
                        </m:r>
                        <m:r>
                          <a:rPr lang="en-CA" i="1"/>
                          <m:t>3</m:t>
                        </m:r>
                      </m:sup>
                    </m:sSup>
                    <m:r>
                      <a:rPr lang="en-CA" i="1"/>
                      <m:t>=</m:t>
                    </m:r>
                    <m:r>
                      <a:rPr lang="en-CA" i="1"/>
                      <m:t>1000</m:t>
                    </m:r>
                    <m:r>
                      <a:rPr lang="en-CA" i="1"/>
                      <m:t> </m:t>
                    </m:r>
                    <m:r>
                      <a:rPr lang="en-CA" i="1"/>
                      <m:t>𝑋</m:t>
                    </m:r>
                    <m:r>
                      <a:rPr lang="en-CA" i="1"/>
                      <m:t> </m:t>
                    </m:r>
                    <m:r>
                      <a:rPr lang="en-CA" i="1"/>
                      <m:t>1</m:t>
                    </m:r>
                    <m:r>
                      <a:rPr lang="en-CA" i="1"/>
                      <m:t>.</m:t>
                    </m:r>
                    <m:r>
                      <a:rPr lang="en-CA" i="1"/>
                      <m:t>1618</m:t>
                    </m:r>
                  </m:oMath>
                </a14:m>
                <a:endParaRPr lang="en-CA" dirty="0"/>
              </a:p>
              <a:p>
                <a:r>
                  <a:rPr lang="en-CA" dirty="0"/>
                  <a:t>So, after 3 years of continuous compounding, your investment grows to approximately </a:t>
                </a:r>
                <a:r>
                  <a:rPr lang="en-CA" b="1" dirty="0"/>
                  <a:t>$1,161.8</a:t>
                </a:r>
                <a:r>
                  <a:rPr lang="en-CA" dirty="0"/>
                  <a:t>.</a:t>
                </a:r>
              </a:p>
              <a:p>
                <a:r>
                  <a:rPr lang="en-CA" dirty="0"/>
                  <a:t>This example shows how continuous compounding results in slightly higher returns compared to standard periodic</a:t>
                </a:r>
                <a:endParaRPr lang="en-CA" sz="1800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en-CA" sz="18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 </a:t>
                </a: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DB2FFD4-7241-D381-C64B-0C53C03CAE10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549" y="2016125"/>
                <a:ext cx="7856179" cy="3436005"/>
              </a:xfrm>
              <a:prstGeom prst="rect">
                <a:avLst/>
              </a:prstGeom>
              <a:blipFill>
                <a:blip r:embed="rId2"/>
                <a:stretch>
                  <a:fillRect l="-699" t="-1066" r="-69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28906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Simple Return with Dividends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endParaRPr lang="en-CA" dirty="0"/>
              </a:p>
              <a:p>
                <a:pPr>
                  <a:defRPr sz="1800">
                    <a:solidFill>
                      <a:srgbClr val="000000"/>
                    </a:solidFill>
                  </a:defRPr>
                </a:pPr>
                <a:r>
                  <a:rPr lang="en-CA" dirty="0"/>
                  <a:t>Adds dividend income to return formula.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a-IR" b="1" i="1"/>
                        </m:ctrlPr>
                      </m:sSubPr>
                      <m:e>
                        <m:r>
                          <a:rPr lang="fa-IR" b="1" i="1"/>
                          <m:t>𝑹</m:t>
                        </m:r>
                      </m:e>
                      <m:sub>
                        <m:r>
                          <a:rPr lang="fa-IR" b="1" i="1"/>
                          <m:t>𝒕</m:t>
                        </m:r>
                      </m:sub>
                    </m:sSub>
                    <m:r>
                      <a:rPr lang="fa-IR" b="1" i="1"/>
                      <m:t>= </m:t>
                    </m:r>
                    <m:f>
                      <m:fPr>
                        <m:ctrlPr>
                          <a:rPr lang="fa-IR" b="1" i="1"/>
                        </m:ctrlPr>
                      </m:fPr>
                      <m:num>
                        <m:sSub>
                          <m:sSubPr>
                            <m:ctrlPr>
                              <a:rPr lang="fa-IR" b="1" i="1"/>
                            </m:ctrlPr>
                          </m:sSubPr>
                          <m:e>
                            <m:r>
                              <a:rPr lang="fa-IR" b="1" i="1"/>
                              <m:t>𝑷</m:t>
                            </m:r>
                          </m:e>
                          <m:sub>
                            <m:r>
                              <a:rPr lang="fa-IR" b="1" i="1"/>
                              <m:t>𝒕</m:t>
                            </m:r>
                          </m:sub>
                        </m:sSub>
                        <m:r>
                          <a:rPr lang="fa-IR" b="1" i="1"/>
                          <m:t>+</m:t>
                        </m:r>
                        <m:sSub>
                          <m:sSubPr>
                            <m:ctrlPr>
                              <a:rPr lang="fa-IR" b="1" i="1"/>
                            </m:ctrlPr>
                          </m:sSubPr>
                          <m:e>
                            <m:r>
                              <a:rPr lang="fa-IR" b="1" i="1"/>
                              <m:t>𝑫</m:t>
                            </m:r>
                          </m:e>
                          <m:sub>
                            <m:r>
                              <a:rPr lang="fa-IR" b="1" i="1"/>
                              <m:t>𝒕</m:t>
                            </m:r>
                          </m:sub>
                        </m:sSub>
                        <m:r>
                          <a:rPr lang="fa-IR" b="1" i="1"/>
                          <m:t>+</m:t>
                        </m:r>
                        <m:sSub>
                          <m:sSubPr>
                            <m:ctrlPr>
                              <a:rPr lang="fa-IR" b="1" i="1"/>
                            </m:ctrlPr>
                          </m:sSubPr>
                          <m:e>
                            <m:r>
                              <a:rPr lang="fa-IR" b="1" i="1"/>
                              <m:t>𝑷</m:t>
                            </m:r>
                          </m:e>
                          <m:sub>
                            <m:r>
                              <a:rPr lang="fa-IR" b="1" i="1"/>
                              <m:t>𝒕</m:t>
                            </m:r>
                            <m:r>
                              <a:rPr lang="fa-IR" b="1" i="1"/>
                              <m:t>−</m:t>
                            </m:r>
                            <m:r>
                              <a:rPr lang="fa-IR" b="1" i="1"/>
                              <m:t>𝟏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fa-IR" b="1" i="1"/>
                            </m:ctrlPr>
                          </m:sSubPr>
                          <m:e>
                            <m:r>
                              <a:rPr lang="fa-IR" b="1" i="1"/>
                              <m:t>𝑷</m:t>
                            </m:r>
                          </m:e>
                          <m:sub>
                            <m:r>
                              <a:rPr lang="fa-IR" b="1" i="1"/>
                              <m:t>𝒕</m:t>
                            </m:r>
                            <m:r>
                              <a:rPr lang="fa-IR" b="1" i="1"/>
                              <m:t>−</m:t>
                            </m:r>
                            <m:r>
                              <a:rPr lang="fa-IR" b="1" i="1"/>
                              <m:t>𝟏</m:t>
                            </m:r>
                          </m:sub>
                        </m:sSub>
                      </m:den>
                    </m:f>
                  </m:oMath>
                </a14:m>
                <a:endParaRPr lang="fa-IR" dirty="0"/>
              </a:p>
              <a:p>
                <a:pPr marL="0" lvl="0" indent="0">
                  <a:buNone/>
                </a:pPr>
                <a:r>
                  <a:rPr lang="fa-IR" b="1" dirty="0"/>
                  <a:t>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a-IR" b="1" i="1"/>
                        </m:ctrlPr>
                      </m:sSubPr>
                      <m:e>
                        <m:r>
                          <a:rPr lang="fa-IR" b="1" i="1"/>
                          <m:t>𝑷</m:t>
                        </m:r>
                      </m:e>
                      <m:sub>
                        <m:r>
                          <a:rPr lang="fa-IR" b="1" i="1"/>
                          <m:t>𝒕</m:t>
                        </m:r>
                      </m:sub>
                    </m:sSub>
                  </m:oMath>
                </a14:m>
                <a:r>
                  <a:rPr lang="fa-IR" b="1" dirty="0"/>
                  <a:t> </a:t>
                </a:r>
                <a:r>
                  <a:rPr lang="fa-IR" dirty="0"/>
                  <a:t>= </a:t>
                </a:r>
                <a:r>
                  <a:rPr lang="en-CA" dirty="0"/>
                  <a:t>Ex-dividend price at time t (price after the dividend is paid)</a:t>
                </a:r>
                <a:br>
                  <a:rPr lang="en-CA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fa-IR" b="1" i="1"/>
                        </m:ctrlPr>
                      </m:sSubPr>
                      <m:e>
                        <m:r>
                          <a:rPr lang="fa-IR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             </m:t>
                        </m:r>
                        <m:r>
                          <a:rPr lang="fa-IR" b="1" i="1"/>
                          <m:t>𝑫</m:t>
                        </m:r>
                      </m:e>
                      <m:sub>
                        <m:r>
                          <a:rPr lang="fa-IR" b="1" i="1"/>
                          <m:t>𝒕</m:t>
                        </m:r>
                      </m:sub>
                    </m:sSub>
                  </m:oMath>
                </a14:m>
                <a:r>
                  <a:rPr lang="fa-IR" b="1" dirty="0"/>
                  <a:t> </a:t>
                </a:r>
                <a:r>
                  <a:rPr lang="fa-IR" dirty="0"/>
                  <a:t>= </a:t>
                </a:r>
                <a:r>
                  <a:rPr lang="en-CA" dirty="0"/>
                  <a:t>Dividend payment at time t</a:t>
                </a:r>
                <a:br>
                  <a:rPr lang="en-CA" dirty="0"/>
                </a:br>
                <a:r>
                  <a:rPr lang="en-CA" dirty="0"/>
                  <a:t>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a-IR" b="1" i="1"/>
                        </m:ctrlPr>
                      </m:sSubPr>
                      <m:e>
                        <m:r>
                          <a:rPr lang="fa-IR" b="1" i="1"/>
                          <m:t>𝑷</m:t>
                        </m:r>
                      </m:e>
                      <m:sub>
                        <m:r>
                          <a:rPr lang="fa-IR" b="1" i="1"/>
                          <m:t>𝒕</m:t>
                        </m:r>
                        <m:r>
                          <a:rPr lang="fa-IR" b="1" i="1"/>
                          <m:t>−</m:t>
                        </m:r>
                        <m:r>
                          <a:rPr lang="fa-IR" b="1" i="1"/>
                          <m:t>𝟏</m:t>
                        </m:r>
                      </m:sub>
                    </m:sSub>
                  </m:oMath>
                </a14:m>
                <a:r>
                  <a:rPr lang="fa-IR" b="1" dirty="0"/>
                  <a:t> </a:t>
                </a:r>
                <a:r>
                  <a:rPr lang="fa-IR" dirty="0"/>
                  <a:t>= </a:t>
                </a:r>
                <a:r>
                  <a:rPr lang="en-CA" dirty="0"/>
                  <a:t>Price at time t −1 </a:t>
                </a:r>
              </a:p>
              <a:p>
                <a:pPr>
                  <a:defRPr sz="1800">
                    <a:solidFill>
                      <a:srgbClr val="000000"/>
                    </a:solidFill>
                  </a:defRPr>
                </a:pPr>
                <a:r>
                  <a:rPr lang="en-CA" dirty="0"/>
                  <a:t>Gives fuller view of investment return.</a:t>
                </a:r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20" r="-111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diagram of a line with letters and numbers&#10;&#10;Description automatically generated">
            <a:extLst>
              <a:ext uri="{FF2B5EF4-FFF2-40B4-BE49-F238E27FC236}">
                <a16:creationId xmlns:a16="http://schemas.microsoft.com/office/drawing/2014/main" id="{D64FAA71-ABC4-2D7A-58C0-41EA78817F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491" y="5628324"/>
            <a:ext cx="5943600" cy="146240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Continuous Return with Dividends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>
                  <a:defRPr sz="1800">
                    <a:solidFill>
                      <a:srgbClr val="000000"/>
                    </a:solidFill>
                  </a:defRPr>
                </a:pPr>
                <a:r>
                  <a:rPr dirty="0"/>
                  <a:t>Uses natural logarithm to incorporate dividend income.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b="1" i="1"/>
                        </m:ctrlPr>
                      </m:sSubPr>
                      <m:e>
                        <m:r>
                          <a:rPr lang="en-CA" b="1" i="1"/>
                          <m:t>𝒓</m:t>
                        </m:r>
                      </m:e>
                      <m:sub>
                        <m:r>
                          <a:rPr lang="en-CA" b="1" i="1"/>
                          <m:t>𝒕</m:t>
                        </m:r>
                      </m:sub>
                    </m:sSub>
                    <m:r>
                      <a:rPr lang="en-CA" b="1" i="1"/>
                      <m:t>= </m:t>
                    </m:r>
                    <m:func>
                      <m:funcPr>
                        <m:ctrlPr>
                          <a:rPr lang="en-CA" b="1" i="1"/>
                        </m:ctrlPr>
                      </m:funcPr>
                      <m:fName>
                        <m:r>
                          <a:rPr lang="en-CA" b="1" i="1"/>
                          <m:t>𝐥𝐨𝐠</m:t>
                        </m:r>
                      </m:fName>
                      <m:e>
                        <m:f>
                          <m:fPr>
                            <m:ctrlPr>
                              <a:rPr lang="en-CA" b="1" i="1"/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CA" b="1" i="1"/>
                                </m:ctrlPr>
                              </m:sSubPr>
                              <m:e>
                                <m:r>
                                  <a:rPr lang="en-CA" b="1" i="1"/>
                                  <m:t>𝑷</m:t>
                                </m:r>
                              </m:e>
                              <m:sub>
                                <m:r>
                                  <a:rPr lang="en-CA" b="1" i="1"/>
                                  <m:t>𝒕</m:t>
                                </m:r>
                              </m:sub>
                            </m:sSub>
                            <m:r>
                              <a:rPr lang="en-CA" b="1" i="1"/>
                              <m:t>+</m:t>
                            </m:r>
                            <m:sSub>
                              <m:sSubPr>
                                <m:ctrlPr>
                                  <a:rPr lang="en-CA" b="1" i="1"/>
                                </m:ctrlPr>
                              </m:sSubPr>
                              <m:e>
                                <m:r>
                                  <a:rPr lang="en-CA" b="1" i="1"/>
                                  <m:t>𝑫</m:t>
                                </m:r>
                              </m:e>
                              <m:sub>
                                <m:r>
                                  <a:rPr lang="en-CA" b="1" i="1"/>
                                  <m:t>𝒕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CA" b="1" i="1"/>
                                </m:ctrlPr>
                              </m:sSubPr>
                              <m:e>
                                <m:r>
                                  <a:rPr lang="en-CA" b="1" i="1"/>
                                  <m:t>𝑷</m:t>
                                </m:r>
                              </m:e>
                              <m:sub>
                                <m:r>
                                  <a:rPr lang="en-CA" b="1" i="1"/>
                                  <m:t>𝒕</m:t>
                                </m:r>
                                <m:r>
                                  <a:rPr lang="en-CA" b="1" i="1"/>
                                  <m:t>−</m:t>
                                </m:r>
                                <m:r>
                                  <a:rPr lang="en-CA" b="1" i="1"/>
                                  <m:t>𝟏</m:t>
                                </m:r>
                              </m:sub>
                            </m:sSub>
                          </m:den>
                        </m:f>
                      </m:e>
                    </m:func>
                  </m:oMath>
                </a14:m>
                <a:endParaRPr lang="en-CA" dirty="0"/>
              </a:p>
              <a:p>
                <a:r>
                  <a:rPr lang="en-CA" dirty="0"/>
                  <a:t>Simplified to: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b="1" i="1"/>
                        </m:ctrlPr>
                      </m:sSubPr>
                      <m:e>
                        <m:r>
                          <a:rPr lang="en-CA" b="1" i="1"/>
                          <m:t>𝒓</m:t>
                        </m:r>
                      </m:e>
                      <m:sub>
                        <m:r>
                          <a:rPr lang="en-CA" b="1" i="1"/>
                          <m:t>𝒕</m:t>
                        </m:r>
                      </m:sub>
                    </m:sSub>
                    <m:r>
                      <a:rPr lang="en-CA" b="1" i="1"/>
                      <m:t>= </m:t>
                    </m:r>
                    <m:func>
                      <m:funcPr>
                        <m:ctrlPr>
                          <a:rPr lang="en-CA" b="1" i="1"/>
                        </m:ctrlPr>
                      </m:funcPr>
                      <m:fName>
                        <m:r>
                          <a:rPr lang="en-CA" b="1"/>
                          <m:t>(</m:t>
                        </m:r>
                        <m:r>
                          <a:rPr lang="en-CA" b="1" i="1"/>
                          <m:t>𝐥𝐨𝐠</m:t>
                        </m:r>
                      </m:fName>
                      <m:e>
                        <m:sSub>
                          <m:sSubPr>
                            <m:ctrlPr>
                              <a:rPr lang="en-CA" b="1" i="1"/>
                            </m:ctrlPr>
                          </m:sSubPr>
                          <m:e>
                            <m:r>
                              <a:rPr lang="en-CA" b="1" i="1"/>
                              <m:t>𝑷</m:t>
                            </m:r>
                          </m:e>
                          <m:sub>
                            <m:r>
                              <a:rPr lang="en-CA" b="1" i="1"/>
                              <m:t>𝒕</m:t>
                            </m:r>
                          </m:sub>
                        </m:sSub>
                      </m:e>
                    </m:func>
                    <m:r>
                      <a:rPr lang="en-CA" b="1" i="1"/>
                      <m:t>+</m:t>
                    </m:r>
                    <m:sSub>
                      <m:sSubPr>
                        <m:ctrlPr>
                          <a:rPr lang="en-CA" b="1" i="1"/>
                        </m:ctrlPr>
                      </m:sSubPr>
                      <m:e>
                        <m:r>
                          <a:rPr lang="en-CA" b="1" i="1"/>
                          <m:t>𝑫</m:t>
                        </m:r>
                      </m:e>
                      <m:sub>
                        <m:r>
                          <a:rPr lang="en-CA" b="1" i="1"/>
                          <m:t>𝒕</m:t>
                        </m:r>
                      </m:sub>
                    </m:sSub>
                    <m:r>
                      <a:rPr lang="en-CA" b="1" i="1"/>
                      <m:t>)− </m:t>
                    </m:r>
                    <m:func>
                      <m:funcPr>
                        <m:ctrlPr>
                          <a:rPr lang="en-CA" b="1" i="1"/>
                        </m:ctrlPr>
                      </m:funcPr>
                      <m:fName>
                        <m:r>
                          <a:rPr lang="en-CA" b="1"/>
                          <m:t>(</m:t>
                        </m:r>
                        <m:r>
                          <a:rPr lang="en-CA" b="1" i="1"/>
                          <m:t>𝐥𝐨𝐠</m:t>
                        </m:r>
                      </m:fName>
                      <m:e>
                        <m:sSub>
                          <m:sSubPr>
                            <m:ctrlPr>
                              <a:rPr lang="en-CA" b="1" i="1"/>
                            </m:ctrlPr>
                          </m:sSubPr>
                          <m:e>
                            <m:r>
                              <a:rPr lang="en-CA" b="1" i="1"/>
                              <m:t>𝑷</m:t>
                            </m:r>
                          </m:e>
                          <m:sub>
                            <m:r>
                              <a:rPr lang="en-CA" b="1" i="1"/>
                              <m:t>𝒕</m:t>
                            </m:r>
                            <m:r>
                              <a:rPr lang="en-CA" b="1" i="1"/>
                              <m:t>−</m:t>
                            </m:r>
                            <m:r>
                              <a:rPr lang="en-CA" b="1" i="1"/>
                              <m:t>𝟏</m:t>
                            </m:r>
                          </m:sub>
                        </m:sSub>
                      </m:e>
                    </m:func>
                    <m:r>
                      <a:rPr lang="en-CA" b="1" i="1"/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CA" b="1" i="1"/>
                      <m:t>𝒍𝒐𝒈</m:t>
                    </m:r>
                  </m:oMath>
                </a14:m>
                <a:r>
                  <a:rPr lang="en-CA" dirty="0"/>
                  <a:t> denotes the natural logarithm</a:t>
                </a:r>
                <a:br>
                  <a:rPr lang="en-CA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CA" b="1" i="1"/>
                        </m:ctrlPr>
                      </m:sSubPr>
                      <m:e>
                        <m:r>
                          <a:rPr lang="en-CA" b="1" i="1"/>
                          <m:t>𝑷</m:t>
                        </m:r>
                      </m:e>
                      <m:sub>
                        <m:r>
                          <a:rPr lang="en-CA" b="1" i="1"/>
                          <m:t>𝒕</m:t>
                        </m:r>
                      </m:sub>
                    </m:sSub>
                  </m:oMath>
                </a14:m>
                <a:r>
                  <a:rPr lang="en-CA" dirty="0"/>
                  <a:t>= Ex-dividend price at time t</a:t>
                </a:r>
                <a:br>
                  <a:rPr lang="en-CA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CA" b="1" i="1"/>
                        </m:ctrlPr>
                      </m:sSubPr>
                      <m:e>
                        <m:r>
                          <a:rPr lang="en-CA" b="1" i="1"/>
                          <m:t>𝑫</m:t>
                        </m:r>
                      </m:e>
                      <m:sub>
                        <m:r>
                          <a:rPr lang="en-CA" b="1" i="1"/>
                          <m:t>𝒕</m:t>
                        </m:r>
                      </m:sub>
                    </m:sSub>
                  </m:oMath>
                </a14:m>
                <a:r>
                  <a:rPr lang="en-CA" dirty="0"/>
                  <a:t>= Dividend payment at time t</a:t>
                </a:r>
                <a:br>
                  <a:rPr lang="en-CA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CA" b="1" i="1"/>
                        </m:ctrlPr>
                      </m:sSubPr>
                      <m:e>
                        <m:r>
                          <a:rPr lang="en-CA" b="1" i="1"/>
                          <m:t>𝑷</m:t>
                        </m:r>
                      </m:e>
                      <m:sub>
                        <m:r>
                          <a:rPr lang="en-CA" b="1" i="1"/>
                          <m:t>𝒕</m:t>
                        </m:r>
                        <m:r>
                          <a:rPr lang="en-CA" b="1" i="1"/>
                          <m:t>−</m:t>
                        </m:r>
                        <m:r>
                          <a:rPr lang="en-CA" b="1" i="1"/>
                          <m:t>𝟏</m:t>
                        </m:r>
                      </m:sub>
                    </m:sSub>
                  </m:oMath>
                </a14:m>
                <a:r>
                  <a:rPr lang="en-CA" b="1" dirty="0"/>
                  <a:t> </a:t>
                </a:r>
                <a:r>
                  <a:rPr lang="en-CA" dirty="0"/>
                  <a:t>= Price at time t −1   callout</a:t>
                </a:r>
              </a:p>
              <a:p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2" t="-53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Understanding Excess Returns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>
                <a:solidFill>
                  <a:srgbClr val="000000"/>
                </a:solidFill>
              </a:defRPr>
            </a:pPr>
            <a:r>
              <a:t>Difference between asset return and risk-free rate.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Evaluates investment performance above market average.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Used in both simple and continuous formats.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Simple vs. Log Excess Return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43491" y="2015733"/>
                <a:ext cx="7167109" cy="3450613"/>
              </a:xfrm>
            </p:spPr>
            <p:txBody>
              <a:bodyPr>
                <a:normAutofit fontScale="92500" lnSpcReduction="20000"/>
              </a:bodyPr>
              <a:lstStyle/>
              <a:p>
                <a:endParaRPr lang="en-CA" dirty="0"/>
              </a:p>
              <a:p>
                <a:r>
                  <a:rPr lang="en-CA" dirty="0"/>
                  <a:t>Simple: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a-IR" b="1" i="1"/>
                        </m:ctrlPr>
                      </m:sSubPr>
                      <m:e>
                        <m:r>
                          <a:rPr lang="fa-IR" b="1" i="1"/>
                          <m:t>𝒁</m:t>
                        </m:r>
                      </m:e>
                      <m:sub>
                        <m:r>
                          <a:rPr lang="fa-IR" b="1" i="1"/>
                          <m:t>𝒊𝒕</m:t>
                        </m:r>
                      </m:sub>
                    </m:sSub>
                    <m:r>
                      <a:rPr lang="fa-IR" b="1" i="1"/>
                      <m:t>= </m:t>
                    </m:r>
                    <m:sSub>
                      <m:sSubPr>
                        <m:ctrlPr>
                          <a:rPr lang="fa-IR" b="1" i="1"/>
                        </m:ctrlPr>
                      </m:sSubPr>
                      <m:e>
                        <m:r>
                          <a:rPr lang="fa-IR" b="1" i="1"/>
                          <m:t>𝑹</m:t>
                        </m:r>
                      </m:e>
                      <m:sub>
                        <m:r>
                          <a:rPr lang="fa-IR" b="1" i="1"/>
                          <m:t>𝒊𝒕</m:t>
                        </m:r>
                      </m:sub>
                    </m:sSub>
                    <m:r>
                      <a:rPr lang="fa-IR" b="1" i="1"/>
                      <m:t>−</m:t>
                    </m:r>
                    <m:sSub>
                      <m:sSubPr>
                        <m:ctrlPr>
                          <a:rPr lang="fa-IR" b="1" i="1"/>
                        </m:ctrlPr>
                      </m:sSubPr>
                      <m:e>
                        <m:r>
                          <a:rPr lang="fa-IR" b="1" i="1"/>
                          <m:t>𝑹</m:t>
                        </m:r>
                      </m:e>
                      <m:sub>
                        <m:r>
                          <a:rPr lang="fa-IR" b="1" i="1"/>
                          <m:t>𝟎</m:t>
                        </m:r>
                        <m:r>
                          <a:rPr lang="fa-IR" b="1" i="1"/>
                          <m:t>𝒕</m:t>
                        </m:r>
                      </m:sub>
                    </m:sSub>
                  </m:oMath>
                </a14:m>
                <a:endParaRPr lang="fa-I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a-IR" b="1" i="1"/>
                        </m:ctrlPr>
                      </m:sSubPr>
                      <m:e>
                        <m:r>
                          <a:rPr lang="fa-IR" b="1" i="1"/>
                          <m:t>𝑹</m:t>
                        </m:r>
                      </m:e>
                      <m:sub>
                        <m:r>
                          <a:rPr lang="fa-IR" b="1" i="1"/>
                          <m:t>𝒊𝒕</m:t>
                        </m:r>
                        <m:r>
                          <a:rPr lang="fa-IR" b="1" i="1"/>
                          <m:t> </m:t>
                        </m:r>
                      </m:sub>
                    </m:sSub>
                  </m:oMath>
                </a14:m>
                <a:r>
                  <a:rPr lang="fa-IR" dirty="0"/>
                  <a:t>= </a:t>
                </a:r>
                <a:r>
                  <a:rPr lang="en-CA" dirty="0"/>
                  <a:t>Simple return on asset iii at time t.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a-IR" b="1" i="1"/>
                        </m:ctrlPr>
                      </m:sSubPr>
                      <m:e>
                        <m:r>
                          <a:rPr lang="fa-IR" b="1" i="1"/>
                          <m:t>𝑹</m:t>
                        </m:r>
                      </m:e>
                      <m:sub>
                        <m:r>
                          <a:rPr lang="fa-IR" b="1" i="1"/>
                          <m:t>𝟎</m:t>
                        </m:r>
                        <m:r>
                          <a:rPr lang="fa-IR" b="1" i="1"/>
                          <m:t>𝒕</m:t>
                        </m:r>
                      </m:sub>
                    </m:sSub>
                    <m:r>
                      <a:rPr lang="fa-IR" b="1" i="1"/>
                      <m:t> </m:t>
                    </m:r>
                  </m:oMath>
                </a14:m>
                <a:r>
                  <a:rPr lang="fa-IR" dirty="0"/>
                  <a:t>= </a:t>
                </a:r>
                <a:r>
                  <a:rPr lang="en-CA" dirty="0"/>
                  <a:t>Simple return on the reference asset at time t.</a:t>
                </a:r>
              </a:p>
              <a:p>
                <a:r>
                  <a:rPr lang="en-CA" dirty="0"/>
                  <a:t>Log: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a-IR" b="1" i="1"/>
                        </m:ctrlPr>
                      </m:sSubPr>
                      <m:e>
                        <m:r>
                          <a:rPr lang="fa-IR" b="1" i="1"/>
                          <m:t>𝒛</m:t>
                        </m:r>
                      </m:e>
                      <m:sub>
                        <m:r>
                          <a:rPr lang="fa-IR" b="1" i="1"/>
                          <m:t>𝒊𝒕</m:t>
                        </m:r>
                      </m:sub>
                    </m:sSub>
                    <m:r>
                      <a:rPr lang="fa-IR" b="1" i="1"/>
                      <m:t>= </m:t>
                    </m:r>
                    <m:sSub>
                      <m:sSubPr>
                        <m:ctrlPr>
                          <a:rPr lang="fa-IR" b="1" i="1"/>
                        </m:ctrlPr>
                      </m:sSubPr>
                      <m:e>
                        <m:r>
                          <a:rPr lang="fa-IR" b="1" i="1"/>
                          <m:t>𝒓</m:t>
                        </m:r>
                      </m:e>
                      <m:sub>
                        <m:r>
                          <a:rPr lang="fa-IR" b="1" i="1"/>
                          <m:t>𝒊𝒕</m:t>
                        </m:r>
                      </m:sub>
                    </m:sSub>
                    <m:r>
                      <a:rPr lang="fa-IR" b="1" i="1"/>
                      <m:t>−</m:t>
                    </m:r>
                    <m:sSub>
                      <m:sSubPr>
                        <m:ctrlPr>
                          <a:rPr lang="fa-IR" b="1" i="1"/>
                        </m:ctrlPr>
                      </m:sSubPr>
                      <m:e>
                        <m:r>
                          <a:rPr lang="fa-IR" b="1" i="1"/>
                          <m:t>𝒓</m:t>
                        </m:r>
                      </m:e>
                      <m:sub>
                        <m:r>
                          <a:rPr lang="fa-IR" b="1" i="1"/>
                          <m:t>𝟎</m:t>
                        </m:r>
                        <m:r>
                          <a:rPr lang="fa-IR" b="1" i="1"/>
                          <m:t>𝒕</m:t>
                        </m:r>
                      </m:sub>
                    </m:sSub>
                  </m:oMath>
                </a14:m>
                <a:endParaRPr lang="en-US" dirty="0"/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en-CA" b="1" i="1"/>
                        </m:ctrlPr>
                      </m:sSubPr>
                      <m:e>
                        <m:r>
                          <a:rPr lang="en-CA" b="1" i="1"/>
                          <m:t>𝒓</m:t>
                        </m:r>
                      </m:e>
                      <m:sub>
                        <m:r>
                          <a:rPr lang="en-CA" b="1" i="1"/>
                          <m:t>𝒊𝒕</m:t>
                        </m:r>
                      </m:sub>
                    </m:sSub>
                  </m:oMath>
                </a14:m>
                <a:r>
                  <a:rPr lang="en-CA" b="1" dirty="0"/>
                  <a:t> </a:t>
                </a:r>
                <a:r>
                  <a:rPr lang="en-CA" dirty="0"/>
                  <a:t>= Continuously compounded return on asset iii at time t.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b="1" i="1"/>
                        </m:ctrlPr>
                      </m:sSubPr>
                      <m:e>
                        <m:r>
                          <a:rPr lang="en-CA" b="1" i="1"/>
                          <m:t>𝒓</m:t>
                        </m:r>
                      </m:e>
                      <m:sub>
                        <m:r>
                          <a:rPr lang="en-CA" b="1" i="1"/>
                          <m:t>𝟎</m:t>
                        </m:r>
                        <m:r>
                          <a:rPr lang="en-CA" b="1" i="1"/>
                          <m:t>𝒕</m:t>
                        </m:r>
                      </m:sub>
                    </m:sSub>
                  </m:oMath>
                </a14:m>
                <a:r>
                  <a:rPr lang="en-CA" dirty="0"/>
                  <a:t> = Continuously compounded return on the reference asset at time </a:t>
                </a:r>
                <a:r>
                  <a:rPr lang="en-CA" u="sng" dirty="0"/>
                  <a:t>t</a:t>
                </a:r>
                <a:r>
                  <a:rPr lang="en-CA" dirty="0"/>
                  <a:t>.</a:t>
                </a:r>
              </a:p>
              <a:p>
                <a:pPr>
                  <a:defRPr sz="1800">
                    <a:solidFill>
                      <a:srgbClr val="000000"/>
                    </a:solidFill>
                  </a:defRPr>
                </a:pPr>
                <a:r>
                  <a:rPr lang="en-CA" dirty="0"/>
                  <a:t>Log preferred for long horizons and volatility.</a:t>
                </a:r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43491" y="2015733"/>
                <a:ext cx="7167109" cy="3450613"/>
              </a:xfrm>
              <a:blipFill>
                <a:blip r:embed="rId2"/>
                <a:stretch>
                  <a:fillRect l="-68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01DBC-909E-61F5-D13A-61D2D228F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b="1" dirty="0"/>
              <a:t>Simple Excess Return</a:t>
            </a:r>
            <a:r>
              <a:rPr lang="en-US" sz="1800" dirty="0"/>
              <a:t> and </a:t>
            </a:r>
            <a:r>
              <a:rPr lang="en-US" sz="1800" b="1" dirty="0"/>
              <a:t>Log Excess Return </a:t>
            </a:r>
            <a:endParaRPr lang="en-CA" sz="18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FB99056-E570-9CFF-2EFB-04CE757E09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6272442"/>
              </p:ext>
            </p:extLst>
          </p:nvPr>
        </p:nvGraphicFramePr>
        <p:xfrm>
          <a:off x="1443491" y="2206942"/>
          <a:ext cx="6694669" cy="24323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31974">
                  <a:extLst>
                    <a:ext uri="{9D8B030D-6E8A-4147-A177-3AD203B41FA5}">
                      <a16:colId xmlns:a16="http://schemas.microsoft.com/office/drawing/2014/main" val="3056134831"/>
                    </a:ext>
                  </a:extLst>
                </a:gridCol>
                <a:gridCol w="3462695">
                  <a:extLst>
                    <a:ext uri="{9D8B030D-6E8A-4147-A177-3AD203B41FA5}">
                      <a16:colId xmlns:a16="http://schemas.microsoft.com/office/drawing/2014/main" val="3899288968"/>
                    </a:ext>
                  </a:extLst>
                </a:gridCol>
              </a:tblGrid>
              <a:tr h="230409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0" u="none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Simple excess return is calculated by subtracting the reference asset's return from the asset's simple return, and it's straightforward for short-term or discrete periods. </a:t>
                      </a:r>
                      <a:endParaRPr lang="en-CA" sz="1600" b="0" u="none" kern="1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0" u="none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600" b="0" u="none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0" u="none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 contrast, log excess return is used when dealing with continuously compounded returns, providing a more accurate measure for long-term investments. Log excess returns are preferred for better handling of compound growth, especially in volatile markets or for longer time horizons.</a:t>
                      </a:r>
                      <a:r>
                        <a:rPr lang="en-CA" sz="1600" b="0" u="none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0" u="none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600" b="0" u="none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89046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0449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Course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3491" y="2015733"/>
            <a:ext cx="7307219" cy="3450613"/>
          </a:xfrm>
        </p:spPr>
        <p:txBody>
          <a:bodyPr/>
          <a:lstStyle/>
          <a:p>
            <a:endParaRPr dirty="0"/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This module </a:t>
            </a:r>
            <a:r>
              <a:rPr lang="en-US" dirty="0"/>
              <a:t>uses</a:t>
            </a:r>
            <a:r>
              <a:rPr dirty="0"/>
              <a:t> Python and Tableau.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Focuses on fundamental financial concepts such as returns and dividends.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Lays the groundwork for practical case studies in financial analysis.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Module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>
                <a:solidFill>
                  <a:srgbClr val="000000"/>
                </a:solidFill>
              </a:defRPr>
            </a:pPr>
            <a:r>
              <a:t>Set up tools and reviewed sample datasets.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Explored returns: simple, compound, continuous.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Analyzed dividends and excess return concepts.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Prepared for practical financial analysis.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Practice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>
                <a:solidFill>
                  <a:srgbClr val="000000"/>
                </a:solidFill>
              </a:defRPr>
            </a:pPr>
            <a:r>
              <a:t>Calculate simple, compound, and continuous return: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Investment: $2,000 → $2,640 in 4 years.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Try including a $50 dividend in the final year.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What’s Next – Module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>
                <a:solidFill>
                  <a:srgbClr val="000000"/>
                </a:solidFill>
              </a:defRPr>
            </a:pPr>
            <a:r>
              <a:t>Explore Python syntax and financial programming.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Manipulate data using Pandas DataFrames.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Visualize financial trends with Matplotlib.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Build your first trading strategy.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>
                <a:solidFill>
                  <a:srgbClr val="000000"/>
                </a:solidFill>
              </a:defRPr>
            </a:pPr>
            <a:r>
              <a:t>Set up Python and Tableau environments.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Understand simple, annualized, and compound returns.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Analyze continuous compounding and dividend effects.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Interpret excess returns for investment evaluation.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>
                <a:solidFill>
                  <a:srgbClr val="000000"/>
                </a:solidFill>
              </a:defRPr>
            </a:pPr>
            <a:r>
              <a:t>Install Python: Refer to CPSC 610 documentation.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Install Tableau: Refer to CPSC 600 documentation.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Verify tools before proceeding with analysis.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Financial Data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>
                <a:solidFill>
                  <a:srgbClr val="000000"/>
                </a:solidFill>
              </a:defRPr>
            </a:pPr>
            <a:r>
              <a:t>Includes Apple, Facebook, IBM, Microsoft, Tesla stock data.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Key features: Open, Close, High, Low, Adjusted Close, Volume.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Used throughout course for real-world case studies.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are Prices?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>
                <a:solidFill>
                  <a:srgbClr val="000000"/>
                </a:solidFill>
              </a:defRPr>
            </a:pPr>
            <a:r>
              <a:t>Prices represent market value of an asset.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Determined by supply and demand.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Essential for return and performance calculation.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Use Returns?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>
                <a:solidFill>
                  <a:srgbClr val="000000"/>
                </a:solidFill>
              </a:defRPr>
            </a:pPr>
            <a:r>
              <a:t>Returns are scale-free performance indicators.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Statistically more stable than price data.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Enable comparison across different assets.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Simple Net Return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dirty="0"/>
              </a:p>
              <a:p>
                <a:pPr>
                  <a:defRPr sz="1800">
                    <a:solidFill>
                      <a:srgbClr val="000000"/>
                    </a:solidFill>
                  </a:defRPr>
                </a:pPr>
                <a:r>
                  <a:rPr dirty="0"/>
                  <a:t>Measures percentage gain or loss on investment.</a:t>
                </a:r>
              </a:p>
              <a:p>
                <a14:m>
                  <m:oMath xmlns:m="http://schemas.openxmlformats.org/officeDocument/2006/math">
                    <m:r>
                      <a:rPr lang="en-CA" b="1" i="1"/>
                      <m:t>𝑺𝒊𝒎𝒑𝒍𝒆</m:t>
                    </m:r>
                    <m:r>
                      <a:rPr lang="en-CA" b="1" i="1"/>
                      <m:t> </m:t>
                    </m:r>
                    <m:r>
                      <a:rPr lang="en-CA" b="1" i="1"/>
                      <m:t>𝑵𝒆𝒕</m:t>
                    </m:r>
                    <m:r>
                      <a:rPr lang="en-CA" b="1" i="1"/>
                      <m:t> </m:t>
                    </m:r>
                    <m:r>
                      <a:rPr lang="en-CA" b="1" i="1"/>
                      <m:t>𝑹𝒆𝒕𝒖𝒓𝒏</m:t>
                    </m:r>
                    <m:r>
                      <a:rPr lang="en-CA" b="1" i="1"/>
                      <m:t> = </m:t>
                    </m:r>
                    <m:f>
                      <m:fPr>
                        <m:ctrlPr>
                          <a:rPr lang="en-CA" b="1" i="1"/>
                        </m:ctrlPr>
                      </m:fPr>
                      <m:num>
                        <m:r>
                          <a:rPr lang="en-CA" b="1" i="1"/>
                          <m:t>𝑭𝒊𝒏𝒂𝒍</m:t>
                        </m:r>
                        <m:r>
                          <a:rPr lang="en-CA" b="1" i="1"/>
                          <m:t> </m:t>
                        </m:r>
                        <m:r>
                          <a:rPr lang="en-CA" b="1" i="1"/>
                          <m:t>𝑽𝒂𝒍𝒖𝒆</m:t>
                        </m:r>
                        <m:r>
                          <a:rPr lang="en-CA" b="1" i="1"/>
                          <m:t>−</m:t>
                        </m:r>
                        <m:r>
                          <a:rPr lang="en-CA" b="1" i="1"/>
                          <m:t>𝑰𝒏𝒊𝒕𝒊𝒂𝒍</m:t>
                        </m:r>
                        <m:r>
                          <a:rPr lang="en-CA" b="1" i="1"/>
                          <m:t> </m:t>
                        </m:r>
                        <m:r>
                          <a:rPr lang="en-CA" b="1" i="1"/>
                          <m:t>𝑽𝒂𝒍𝒖𝒆</m:t>
                        </m:r>
                      </m:num>
                      <m:den>
                        <m:r>
                          <a:rPr lang="en-CA" b="1" i="1"/>
                          <m:t>𝑰𝒏𝒊𝒕𝒊𝒂𝒍</m:t>
                        </m:r>
                        <m:r>
                          <a:rPr lang="en-CA" b="1" i="1"/>
                          <m:t> </m:t>
                        </m:r>
                        <m:r>
                          <a:rPr lang="en-CA" b="1" i="1"/>
                          <m:t>𝑽𝒂𝒍𝒖𝒆</m:t>
                        </m:r>
                      </m:den>
                    </m:f>
                    <m:r>
                      <a:rPr lang="en-CA" b="1" i="1"/>
                      <m:t> </m:t>
                    </m:r>
                    <m:r>
                      <a:rPr lang="en-CA" b="1" i="1"/>
                      <m:t>𝑿</m:t>
                    </m:r>
                    <m:r>
                      <a:rPr lang="en-CA" b="1" i="1"/>
                      <m:t> </m:t>
                    </m:r>
                    <m:r>
                      <a:rPr lang="en-CA" b="1" i="1"/>
                      <m:t>𝟏𝟎𝟎</m:t>
                    </m:r>
                  </m:oMath>
                </a14:m>
                <a:r>
                  <a:rPr lang="en-CA" dirty="0"/>
                  <a:t> </a:t>
                </a:r>
              </a:p>
              <a:p>
                <a:r>
                  <a:rPr lang="en-CA" dirty="0"/>
                  <a:t> </a:t>
                </a:r>
                <a:r>
                  <a:rPr dirty="0"/>
                  <a:t>Does not include dividends or fees.</a:t>
                </a:r>
                <a:endParaRPr lang="en-US" dirty="0"/>
              </a:p>
              <a:p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3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5">
            <a:extLst>
              <a:ext uri="{FF2B5EF4-FFF2-40B4-BE49-F238E27FC236}">
                <a16:creationId xmlns:a16="http://schemas.microsoft.com/office/drawing/2014/main" id="{04739082-5629-48D1-4AF5-B9E17D565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3837" y="4087482"/>
            <a:ext cx="605667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 the value is positive → the asset appreciated (profit)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dirty="0"/>
              <a:t>If the value is negative → the asset depreciated (loss)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Example: Simple Net Return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>
                <a:solidFill>
                  <a:srgbClr val="000000"/>
                </a:solidFill>
              </a:defRPr>
            </a:pPr>
            <a:r>
              <a:t>Investment grows from $1,000 to $1,350 in 3 years.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Simple Return = (1350 - 1000) / 1000 = 35%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Provides total gain but not per-year growth.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31</TotalTime>
  <Words>958</Words>
  <Application>Microsoft Office PowerPoint</Application>
  <PresentationFormat>On-screen Show (4:3)</PresentationFormat>
  <Paragraphs>145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Cambria Math</vt:lpstr>
      <vt:lpstr>Gill Sans MT</vt:lpstr>
      <vt:lpstr>Symbol</vt:lpstr>
      <vt:lpstr>Times New Roman</vt:lpstr>
      <vt:lpstr>Gallery</vt:lpstr>
      <vt:lpstr>Case study 3  Module 1: Foundations of Course</vt:lpstr>
      <vt:lpstr>Course Overview</vt:lpstr>
      <vt:lpstr>Learning Objectives</vt:lpstr>
      <vt:lpstr>Tool Setup</vt:lpstr>
      <vt:lpstr>Financial Data Overview</vt:lpstr>
      <vt:lpstr>What are Prices?</vt:lpstr>
      <vt:lpstr>Why Use Returns?</vt:lpstr>
      <vt:lpstr>Simple Net Return</vt:lpstr>
      <vt:lpstr>Example: Simple Net Return</vt:lpstr>
      <vt:lpstr>Compound Return</vt:lpstr>
      <vt:lpstr>Example: Compound Return</vt:lpstr>
      <vt:lpstr>Continuous Compounding</vt:lpstr>
      <vt:lpstr>Example: Continuous Compounding</vt:lpstr>
      <vt:lpstr>PowerPoint Presentation</vt:lpstr>
      <vt:lpstr>Simple Return with Dividends</vt:lpstr>
      <vt:lpstr>Continuous Return with Dividends</vt:lpstr>
      <vt:lpstr>Understanding Excess Returns</vt:lpstr>
      <vt:lpstr>Simple vs. Log Excess Return</vt:lpstr>
      <vt:lpstr>Simple Excess Return and Log Excess Return </vt:lpstr>
      <vt:lpstr>Module Summary</vt:lpstr>
      <vt:lpstr>Practice Exercise</vt:lpstr>
      <vt:lpstr>What’s Next – Module 2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Touraj BaniRostam</dc:creator>
  <cp:keywords/>
  <dc:description>generated using python-pptx</dc:description>
  <cp:lastModifiedBy>Touraj Banirostam</cp:lastModifiedBy>
  <cp:revision>3</cp:revision>
  <dcterms:created xsi:type="dcterms:W3CDTF">2013-01-27T09:14:16Z</dcterms:created>
  <dcterms:modified xsi:type="dcterms:W3CDTF">2025-07-06T19:21:39Z</dcterms:modified>
  <cp:category/>
</cp:coreProperties>
</file>