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0" r:id="rId3"/>
    <p:sldId id="275" r:id="rId4"/>
    <p:sldId id="271" r:id="rId5"/>
    <p:sldId id="257" r:id="rId6"/>
    <p:sldId id="258" r:id="rId7"/>
    <p:sldId id="259" r:id="rId8"/>
    <p:sldId id="260" r:id="rId9"/>
    <p:sldId id="261" r:id="rId10"/>
    <p:sldId id="281" r:id="rId11"/>
    <p:sldId id="277" r:id="rId12"/>
    <p:sldId id="262" r:id="rId13"/>
    <p:sldId id="280" r:id="rId14"/>
    <p:sldId id="263" r:id="rId15"/>
    <p:sldId id="264" r:id="rId16"/>
    <p:sldId id="265" r:id="rId17"/>
    <p:sldId id="266" r:id="rId18"/>
    <p:sldId id="278" r:id="rId19"/>
    <p:sldId id="267" r:id="rId20"/>
    <p:sldId id="268" r:id="rId21"/>
    <p:sldId id="279" r:id="rId22"/>
    <p:sldId id="282" r:id="rId23"/>
    <p:sldId id="273" r:id="rId24"/>
    <p:sldId id="269" r:id="rId25"/>
    <p:sldId id="272" r:id="rId26"/>
    <p:sldId id="274"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0638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36831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61983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060494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11/2/2023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119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03733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0802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122928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87052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64DE79-268F-4C1A-8933-263129D2AF90}" type="datetimeFigureOut">
              <a:rPr lang="en-US" smtClean="0"/>
              <a:t>11/2/2023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07815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C764DE79-268F-4C1A-8933-263129D2AF90}"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13531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764DE79-268F-4C1A-8933-263129D2AF90}" type="datetimeFigureOut">
              <a:rPr lang="en-US" smtClean="0"/>
              <a:t>11/2/2023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8F63A3B-78C7-47BE-AE5E-E10140E04643}" type="slidenum">
              <a:rPr lang="en-US" smtClean="0"/>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612072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static.nhtsa.gov/odi/ffdd/cmpl/Import_Instructions_Access.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851579" y="3429000"/>
            <a:ext cx="10684151" cy="1991979"/>
          </a:xfrm>
        </p:spPr>
        <p:txBody>
          <a:bodyPr anchor="b">
            <a:normAutofit/>
          </a:bodyPr>
          <a:lstStyle/>
          <a:p>
            <a:pPr algn="ctr"/>
            <a:r>
              <a:rPr lang="pt-PT" sz="5200" dirty="0">
                <a:solidFill>
                  <a:schemeClr val="bg2"/>
                </a:solidFill>
                <a:ea typeface="Calibri Light"/>
                <a:cs typeface="Calibri Light"/>
              </a:rPr>
              <a:t>Bruno Simões  - Data </a:t>
            </a:r>
            <a:r>
              <a:rPr lang="en-US" sz="5200" dirty="0">
                <a:solidFill>
                  <a:schemeClr val="bg2"/>
                </a:solidFill>
                <a:ea typeface="Calibri Light"/>
                <a:cs typeface="Calibri Light"/>
              </a:rPr>
              <a:t>Engineer</a:t>
            </a:r>
            <a:r>
              <a:rPr lang="pt-PT" sz="5200" dirty="0">
                <a:solidFill>
                  <a:schemeClr val="bg2"/>
                </a:solidFill>
                <a:ea typeface="Calibri Light"/>
                <a:cs typeface="Calibri Light"/>
              </a:rPr>
              <a:t> Bosch </a:t>
            </a:r>
            <a:r>
              <a:rPr lang="pt-PT" sz="5200" dirty="0" err="1">
                <a:solidFill>
                  <a:schemeClr val="bg2"/>
                </a:solidFill>
                <a:ea typeface="Calibri Light"/>
                <a:cs typeface="Calibri Light"/>
              </a:rPr>
              <a:t>Challenge</a:t>
            </a:r>
            <a:endParaRPr lang="pt-PT" sz="5200" dirty="0">
              <a:solidFill>
                <a:schemeClr val="bg2"/>
              </a:solidFill>
              <a:ea typeface="Calibri Light"/>
              <a:cs typeface="Calibri Light"/>
            </a:endParaRPr>
          </a:p>
        </p:txBody>
      </p:sp>
      <p:pic>
        <p:nvPicPr>
          <p:cNvPr id="4" name="Imagem 3">
            <a:extLst>
              <a:ext uri="{FF2B5EF4-FFF2-40B4-BE49-F238E27FC236}">
                <a16:creationId xmlns:a16="http://schemas.microsoft.com/office/drawing/2014/main" id="{7702734C-17A4-CFBF-86B3-EC6305213DC9}"/>
              </a:ext>
            </a:extLst>
          </p:cNvPr>
          <p:cNvPicPr>
            <a:picLocks noChangeAspect="1"/>
          </p:cNvPicPr>
          <p:nvPr/>
        </p:nvPicPr>
        <p:blipFill>
          <a:blip r:embed="rId2"/>
          <a:stretch>
            <a:fillRect/>
          </a:stretch>
        </p:blipFill>
        <p:spPr>
          <a:xfrm>
            <a:off x="4481915" y="1322008"/>
            <a:ext cx="3931327" cy="1394559"/>
          </a:xfrm>
          <a:prstGeom prst="rect">
            <a:avLst/>
          </a:prstGeom>
        </p:spPr>
      </p:pic>
    </p:spTree>
    <p:extLst>
      <p:ext uri="{BB962C8B-B14F-4D97-AF65-F5344CB8AC3E}">
        <p14:creationId xmlns:p14="http://schemas.microsoft.com/office/powerpoint/2010/main" val="98897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a:xfrm>
            <a:off x="581192" y="714272"/>
            <a:ext cx="11029616" cy="1013800"/>
          </a:xfrm>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92D050"/>
                </a:solidFill>
                <a:ea typeface="Calibri Light"/>
                <a:cs typeface="Calibri Light"/>
              </a:rPr>
              <a:t>Alternative</a:t>
            </a:r>
            <a:r>
              <a:rPr lang="pt-PT" sz="3200" dirty="0">
                <a:solidFill>
                  <a:srgbClr val="92D050"/>
                </a:solidFill>
                <a:ea typeface="Calibri Light"/>
                <a:cs typeface="Calibri Light"/>
              </a:rPr>
              <a:t> Fuel Stations</a:t>
            </a:r>
            <a:endParaRPr lang="pt-PT" sz="3200" dirty="0">
              <a:solidFill>
                <a:srgbClr val="92D050"/>
              </a:solidFill>
            </a:endParaRPr>
          </a:p>
        </p:txBody>
      </p:sp>
      <p:sp>
        <p:nvSpPr>
          <p:cNvPr id="14" name="CaixaDeTexto 13">
            <a:extLst>
              <a:ext uri="{FF2B5EF4-FFF2-40B4-BE49-F238E27FC236}">
                <a16:creationId xmlns:a16="http://schemas.microsoft.com/office/drawing/2014/main" id="{CBA7BF3B-E3B1-C2BC-0001-FC58B9EC282F}"/>
              </a:ext>
            </a:extLst>
          </p:cNvPr>
          <p:cNvSpPr txBox="1"/>
          <p:nvPr/>
        </p:nvSpPr>
        <p:spPr>
          <a:xfrm>
            <a:off x="581192" y="2197456"/>
            <a:ext cx="3794043" cy="369332"/>
          </a:xfrm>
          <a:prstGeom prst="rect">
            <a:avLst/>
          </a:prstGeom>
          <a:noFill/>
        </p:spPr>
        <p:txBody>
          <a:bodyPr wrap="square" rtlCol="0">
            <a:spAutoFit/>
          </a:bodyPr>
          <a:lstStyle/>
          <a:p>
            <a:r>
              <a:rPr lang="pt-PT" b="1" dirty="0" err="1">
                <a:solidFill>
                  <a:srgbClr val="0070C0"/>
                </a:solidFill>
                <a:latin typeface="Calibri" panose="020F0502020204030204" pitchFamily="34" charset="0"/>
                <a:cs typeface="Calibri" panose="020F0502020204030204" pitchFamily="34" charset="0"/>
              </a:rPr>
              <a:t>Outliers</a:t>
            </a:r>
            <a:r>
              <a:rPr lang="pt-PT" b="1" dirty="0">
                <a:solidFill>
                  <a:srgbClr val="0070C0"/>
                </a:solidFill>
                <a:latin typeface="Calibri" panose="020F0502020204030204" pitchFamily="34" charset="0"/>
                <a:cs typeface="Calibri" panose="020F0502020204030204" pitchFamily="34" charset="0"/>
              </a:rPr>
              <a:t>:</a:t>
            </a:r>
          </a:p>
        </p:txBody>
      </p:sp>
      <p:pic>
        <p:nvPicPr>
          <p:cNvPr id="4" name="Imagem 3">
            <a:extLst>
              <a:ext uri="{FF2B5EF4-FFF2-40B4-BE49-F238E27FC236}">
                <a16:creationId xmlns:a16="http://schemas.microsoft.com/office/drawing/2014/main" id="{99F33CAA-43A7-E9F5-7CD6-B7E19DE40DB0}"/>
              </a:ext>
            </a:extLst>
          </p:cNvPr>
          <p:cNvPicPr>
            <a:picLocks noChangeAspect="1"/>
          </p:cNvPicPr>
          <p:nvPr/>
        </p:nvPicPr>
        <p:blipFill>
          <a:blip r:embed="rId2"/>
          <a:stretch>
            <a:fillRect/>
          </a:stretch>
        </p:blipFill>
        <p:spPr>
          <a:xfrm>
            <a:off x="581192" y="2811929"/>
            <a:ext cx="9354856" cy="895475"/>
          </a:xfrm>
          <a:prstGeom prst="rect">
            <a:avLst/>
          </a:prstGeom>
        </p:spPr>
      </p:pic>
      <p:sp>
        <p:nvSpPr>
          <p:cNvPr id="5" name="CaixaDeTexto 4">
            <a:extLst>
              <a:ext uri="{FF2B5EF4-FFF2-40B4-BE49-F238E27FC236}">
                <a16:creationId xmlns:a16="http://schemas.microsoft.com/office/drawing/2014/main" id="{D874D63D-E09E-D765-4BC7-24CB415AF1A6}"/>
              </a:ext>
            </a:extLst>
          </p:cNvPr>
          <p:cNvSpPr txBox="1"/>
          <p:nvPr/>
        </p:nvSpPr>
        <p:spPr>
          <a:xfrm>
            <a:off x="431800" y="4206485"/>
            <a:ext cx="7289800" cy="1169551"/>
          </a:xfrm>
          <a:prstGeom prst="rect">
            <a:avLst/>
          </a:prstGeom>
          <a:noFill/>
        </p:spPr>
        <p:txBody>
          <a:bodyPr wrap="square" rtlCol="0">
            <a:spAutoFit/>
          </a:bodyPr>
          <a:lstStyle/>
          <a:p>
            <a:pPr>
              <a:spcBef>
                <a:spcPts val="0"/>
              </a:spcBef>
              <a:spcAft>
                <a:spcPts val="0"/>
              </a:spcAft>
            </a:pPr>
            <a:r>
              <a:rPr lang="en-US" sz="1400" b="1" dirty="0">
                <a:solidFill>
                  <a:srgbClr val="0E101A"/>
                </a:solidFill>
                <a:effectLst/>
                <a:latin typeface="Calibri" panose="020F0502020204030204" pitchFamily="34" charset="0"/>
                <a:cs typeface="Calibri" panose="020F0502020204030204" pitchFamily="34" charset="0"/>
              </a:rPr>
              <a:t>For the Alternative Fuel Stations dataset, my approach to find outliers was the following: </a:t>
            </a:r>
          </a:p>
          <a:p>
            <a:pPr>
              <a:spcBef>
                <a:spcPts val="0"/>
              </a:spcBef>
              <a:spcAft>
                <a:spcPts val="0"/>
              </a:spcAft>
            </a:pPr>
            <a:endParaRPr lang="en-US" sz="1400"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sz="1400" dirty="0">
                <a:solidFill>
                  <a:srgbClr val="0E101A"/>
                </a:solidFill>
                <a:effectLst/>
                <a:latin typeface="Calibri" panose="020F0502020204030204" pitchFamily="34" charset="0"/>
                <a:cs typeface="Calibri" panose="020F0502020204030204" pitchFamily="34" charset="0"/>
              </a:rPr>
              <a:t>We know, from the dataset documentation that the list of countries that the column “Country” can be set to is US and CA. So, to potentially remove outliers we can drop all the entries where the country is neither the United States nor Canada</a:t>
            </a:r>
          </a:p>
        </p:txBody>
      </p:sp>
    </p:spTree>
    <p:extLst>
      <p:ext uri="{BB962C8B-B14F-4D97-AF65-F5344CB8AC3E}">
        <p14:creationId xmlns:p14="http://schemas.microsoft.com/office/powerpoint/2010/main" val="69449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a:xfrm>
            <a:off x="581192" y="714272"/>
            <a:ext cx="11029616" cy="1013800"/>
          </a:xfrm>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0000"/>
                </a:solidFill>
                <a:ea typeface="Calibri Light"/>
                <a:cs typeface="Calibri Light"/>
              </a:rPr>
              <a:t>Vehicle</a:t>
            </a:r>
            <a:r>
              <a:rPr lang="pt-PT" sz="3200" dirty="0">
                <a:solidFill>
                  <a:srgbClr val="FF0000"/>
                </a:solidFill>
                <a:ea typeface="Calibri Light"/>
                <a:cs typeface="Calibri Light"/>
              </a:rPr>
              <a:t> Fuel ECONOMY </a:t>
            </a:r>
            <a:r>
              <a:rPr lang="pt-PT" sz="3200" dirty="0" err="1">
                <a:solidFill>
                  <a:srgbClr val="FF0000"/>
                </a:solidFill>
                <a:ea typeface="Calibri Light"/>
                <a:cs typeface="Calibri Light"/>
              </a:rPr>
              <a:t>Info</a:t>
            </a:r>
            <a:endParaRPr lang="pt-PT" sz="3200" dirty="0">
              <a:solidFill>
                <a:srgbClr val="FFC000"/>
              </a:solidFill>
            </a:endParaRPr>
          </a:p>
        </p:txBody>
      </p:sp>
      <p:sp>
        <p:nvSpPr>
          <p:cNvPr id="14" name="CaixaDeTexto 13">
            <a:extLst>
              <a:ext uri="{FF2B5EF4-FFF2-40B4-BE49-F238E27FC236}">
                <a16:creationId xmlns:a16="http://schemas.microsoft.com/office/drawing/2014/main" id="{CBA7BF3B-E3B1-C2BC-0001-FC58B9EC282F}"/>
              </a:ext>
            </a:extLst>
          </p:cNvPr>
          <p:cNvSpPr txBox="1"/>
          <p:nvPr/>
        </p:nvSpPr>
        <p:spPr>
          <a:xfrm>
            <a:off x="581192" y="2197456"/>
            <a:ext cx="3794043" cy="369332"/>
          </a:xfrm>
          <a:prstGeom prst="rect">
            <a:avLst/>
          </a:prstGeom>
          <a:noFill/>
        </p:spPr>
        <p:txBody>
          <a:bodyPr wrap="square" rtlCol="0">
            <a:spAutoFit/>
          </a:bodyPr>
          <a:lstStyle/>
          <a:p>
            <a:r>
              <a:rPr lang="pt-PT" b="1" dirty="0" err="1">
                <a:solidFill>
                  <a:srgbClr val="0070C0"/>
                </a:solidFill>
                <a:latin typeface="Calibri" panose="020F0502020204030204" pitchFamily="34" charset="0"/>
                <a:cs typeface="Calibri" panose="020F0502020204030204" pitchFamily="34" charset="0"/>
              </a:rPr>
              <a:t>Outliers</a:t>
            </a:r>
            <a:r>
              <a:rPr lang="pt-PT" b="1" dirty="0">
                <a:solidFill>
                  <a:srgbClr val="0070C0"/>
                </a:solidFill>
                <a:latin typeface="Calibri" panose="020F0502020204030204" pitchFamily="34" charset="0"/>
                <a:cs typeface="Calibri" panose="020F0502020204030204" pitchFamily="34" charset="0"/>
              </a:rPr>
              <a:t>:</a:t>
            </a:r>
          </a:p>
        </p:txBody>
      </p:sp>
      <p:pic>
        <p:nvPicPr>
          <p:cNvPr id="4" name="Imagem 3">
            <a:extLst>
              <a:ext uri="{FF2B5EF4-FFF2-40B4-BE49-F238E27FC236}">
                <a16:creationId xmlns:a16="http://schemas.microsoft.com/office/drawing/2014/main" id="{66E21535-4DE9-0F4D-65B7-D1518DB7F8D7}"/>
              </a:ext>
            </a:extLst>
          </p:cNvPr>
          <p:cNvPicPr>
            <a:picLocks noChangeAspect="1"/>
          </p:cNvPicPr>
          <p:nvPr/>
        </p:nvPicPr>
        <p:blipFill>
          <a:blip r:embed="rId2"/>
          <a:stretch>
            <a:fillRect/>
          </a:stretch>
        </p:blipFill>
        <p:spPr>
          <a:xfrm>
            <a:off x="5748868" y="1946818"/>
            <a:ext cx="6136464" cy="1871650"/>
          </a:xfrm>
          <a:prstGeom prst="rect">
            <a:avLst/>
          </a:prstGeom>
        </p:spPr>
      </p:pic>
      <p:sp>
        <p:nvSpPr>
          <p:cNvPr id="5" name="CaixaDeTexto 4">
            <a:extLst>
              <a:ext uri="{FF2B5EF4-FFF2-40B4-BE49-F238E27FC236}">
                <a16:creationId xmlns:a16="http://schemas.microsoft.com/office/drawing/2014/main" id="{17EAD7E5-C916-490B-4159-9962DC9B2B4D}"/>
              </a:ext>
            </a:extLst>
          </p:cNvPr>
          <p:cNvSpPr txBox="1"/>
          <p:nvPr/>
        </p:nvSpPr>
        <p:spPr>
          <a:xfrm>
            <a:off x="504992" y="2762086"/>
            <a:ext cx="4922141" cy="2308324"/>
          </a:xfrm>
          <a:prstGeom prst="rect">
            <a:avLst/>
          </a:prstGeom>
          <a:noFill/>
        </p:spPr>
        <p:txBody>
          <a:bodyPr wrap="square" rtlCol="0">
            <a:spAutoFit/>
          </a:bodyPr>
          <a:lstStyle/>
          <a:p>
            <a:r>
              <a:rPr lang="en-US" sz="1600" dirty="0"/>
              <a:t>In the Vehicle Fuel Economy dataset, my approach to finding outliers was a bit different. I selected only the EVs (electric vehicles) and then I used their Energy consumption in the city (</a:t>
            </a:r>
            <a:r>
              <a:rPr lang="en-US" sz="1600" dirty="0" err="1"/>
              <a:t>cityE</a:t>
            </a:r>
            <a:r>
              <a:rPr lang="en-US" sz="1600" dirty="0"/>
              <a:t>) to determine what rows could have outliers. We don’t want the rows with very low or very high numbers of city consumption… That probably means their data were wrongly introduced in the dataset.. So we are removing them. The way to do this was to apply the Z-Scores method</a:t>
            </a:r>
          </a:p>
        </p:txBody>
      </p:sp>
      <p:pic>
        <p:nvPicPr>
          <p:cNvPr id="8" name="Imagem 7">
            <a:extLst>
              <a:ext uri="{FF2B5EF4-FFF2-40B4-BE49-F238E27FC236}">
                <a16:creationId xmlns:a16="http://schemas.microsoft.com/office/drawing/2014/main" id="{81F7614D-EE53-F920-488F-5C8FE9FEB0A7}"/>
              </a:ext>
            </a:extLst>
          </p:cNvPr>
          <p:cNvPicPr>
            <a:picLocks noChangeAspect="1"/>
          </p:cNvPicPr>
          <p:nvPr/>
        </p:nvPicPr>
        <p:blipFill>
          <a:blip r:embed="rId3"/>
          <a:stretch>
            <a:fillRect/>
          </a:stretch>
        </p:blipFill>
        <p:spPr>
          <a:xfrm>
            <a:off x="6637867" y="4037214"/>
            <a:ext cx="3588126" cy="2337045"/>
          </a:xfrm>
          <a:prstGeom prst="rect">
            <a:avLst/>
          </a:prstGeom>
        </p:spPr>
      </p:pic>
    </p:spTree>
    <p:extLst>
      <p:ext uri="{BB962C8B-B14F-4D97-AF65-F5344CB8AC3E}">
        <p14:creationId xmlns:p14="http://schemas.microsoft.com/office/powerpoint/2010/main" val="253636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a:xfrm>
            <a:off x="581192" y="708291"/>
            <a:ext cx="11029616" cy="1013800"/>
          </a:xfrm>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C000"/>
                </a:solidFill>
                <a:ea typeface="Calibri Light"/>
                <a:cs typeface="Calibri Light"/>
              </a:rPr>
              <a:t>Vehicle</a:t>
            </a:r>
            <a:r>
              <a:rPr lang="pt-PT" sz="3200" dirty="0">
                <a:solidFill>
                  <a:srgbClr val="FFC000"/>
                </a:solidFill>
                <a:ea typeface="Calibri Light"/>
                <a:cs typeface="Calibri Light"/>
              </a:rPr>
              <a:t> </a:t>
            </a:r>
            <a:r>
              <a:rPr lang="pt-PT" sz="3200" dirty="0" err="1">
                <a:solidFill>
                  <a:srgbClr val="FFC000"/>
                </a:solidFill>
                <a:ea typeface="Calibri Light"/>
                <a:cs typeface="Calibri Light"/>
              </a:rPr>
              <a:t>complaints</a:t>
            </a:r>
            <a:endParaRPr lang="pt-PT" sz="3200" dirty="0"/>
          </a:p>
        </p:txBody>
      </p:sp>
      <p:sp>
        <p:nvSpPr>
          <p:cNvPr id="6" name="CaixaDeTexto 5">
            <a:extLst>
              <a:ext uri="{FF2B5EF4-FFF2-40B4-BE49-F238E27FC236}">
                <a16:creationId xmlns:a16="http://schemas.microsoft.com/office/drawing/2014/main" id="{62FA038C-931C-BA4F-4D9B-7E64FCD73C1E}"/>
              </a:ext>
            </a:extLst>
          </p:cNvPr>
          <p:cNvSpPr txBox="1"/>
          <p:nvPr/>
        </p:nvSpPr>
        <p:spPr>
          <a:xfrm>
            <a:off x="785283" y="2795682"/>
            <a:ext cx="4286250" cy="2585323"/>
          </a:xfrm>
          <a:prstGeom prst="rect">
            <a:avLst/>
          </a:prstGeom>
          <a:noFill/>
        </p:spPr>
        <p:txBody>
          <a:bodyPr wrap="square" rtlCol="0">
            <a:spAutoFit/>
          </a:bodyPr>
          <a:lstStyle/>
          <a:p>
            <a:endParaRPr lang="pt-PT" dirty="0"/>
          </a:p>
          <a:p>
            <a:r>
              <a:rPr lang="pt-PT" sz="1600" dirty="0" err="1">
                <a:latin typeface="Calibri" panose="020F0502020204030204" pitchFamily="34" charset="0"/>
                <a:cs typeface="Calibri" panose="020F0502020204030204" pitchFamily="34" charset="0"/>
              </a:rPr>
              <a:t>We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used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the</a:t>
            </a:r>
            <a:r>
              <a:rPr lang="pt-PT" sz="1600" dirty="0">
                <a:latin typeface="Calibri" panose="020F0502020204030204" pitchFamily="34" charset="0"/>
                <a:cs typeface="Calibri" panose="020F0502020204030204" pitchFamily="34" charset="0"/>
              </a:rPr>
              <a:t> Pandas </a:t>
            </a:r>
            <a:r>
              <a:rPr lang="pt-PT" sz="1600" dirty="0" err="1">
                <a:latin typeface="Calibri" panose="020F0502020204030204" pitchFamily="34" charset="0"/>
                <a:cs typeface="Calibri" panose="020F0502020204030204" pitchFamily="34" charset="0"/>
              </a:rPr>
              <a:t>function</a:t>
            </a:r>
            <a:r>
              <a:rPr lang="pt-PT" sz="1600" dirty="0">
                <a:latin typeface="Calibri" panose="020F0502020204030204" pitchFamily="34" charset="0"/>
                <a:cs typeface="Calibri" panose="020F0502020204030204" pitchFamily="34" charset="0"/>
              </a:rPr>
              <a:t> </a:t>
            </a:r>
            <a:r>
              <a:rPr lang="pt-PT" sz="1600" b="1" dirty="0" err="1">
                <a:latin typeface="Calibri" panose="020F0502020204030204" pitchFamily="34" charset="0"/>
                <a:cs typeface="Calibri" panose="020F0502020204030204" pitchFamily="34" charset="0"/>
              </a:rPr>
              <a:t>duplicated</a:t>
            </a:r>
            <a:r>
              <a:rPr lang="pt-PT" sz="1600" b="1" dirty="0">
                <a:latin typeface="Calibri" panose="020F0502020204030204" pitchFamily="34" charset="0"/>
                <a:cs typeface="Calibri" panose="020F0502020204030204" pitchFamily="34" charset="0"/>
              </a:rPr>
              <a:t>() </a:t>
            </a:r>
            <a:r>
              <a:rPr lang="pt-PT" sz="1600" dirty="0">
                <a:latin typeface="Calibri" panose="020F0502020204030204" pitchFamily="34" charset="0"/>
                <a:cs typeface="Calibri" panose="020F0502020204030204" pitchFamily="34" charset="0"/>
              </a:rPr>
              <a:t>to </a:t>
            </a:r>
            <a:r>
              <a:rPr lang="pt-PT" sz="1600" dirty="0" err="1">
                <a:latin typeface="Calibri" panose="020F0502020204030204" pitchFamily="34" charset="0"/>
                <a:cs typeface="Calibri" panose="020F0502020204030204" pitchFamily="34" charset="0"/>
              </a:rPr>
              <a:t>check</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if</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there</a:t>
            </a:r>
            <a:r>
              <a:rPr lang="pt-PT" sz="1600" dirty="0">
                <a:latin typeface="Calibri" panose="020F0502020204030204" pitchFamily="34" charset="0"/>
                <a:cs typeface="Calibri" panose="020F0502020204030204" pitchFamily="34" charset="0"/>
              </a:rPr>
              <a:t> are </a:t>
            </a:r>
            <a:r>
              <a:rPr lang="pt-PT" sz="1600" dirty="0" err="1">
                <a:latin typeface="Calibri" panose="020F0502020204030204" pitchFamily="34" charset="0"/>
                <a:cs typeface="Calibri" panose="020F0502020204030204" pitchFamily="34" charset="0"/>
              </a:rPr>
              <a:t>duplicates</a:t>
            </a:r>
            <a:r>
              <a:rPr lang="pt-PT" sz="1600" dirty="0">
                <a:latin typeface="Calibri" panose="020F0502020204030204" pitchFamily="34" charset="0"/>
                <a:cs typeface="Calibri" panose="020F0502020204030204" pitchFamily="34" charset="0"/>
              </a:rPr>
              <a:t> in </a:t>
            </a:r>
            <a:r>
              <a:rPr lang="pt-PT" sz="1600" dirty="0" err="1">
                <a:latin typeface="Calibri" panose="020F0502020204030204" pitchFamily="34" charset="0"/>
                <a:cs typeface="Calibri" panose="020F0502020204030204" pitchFamily="34" charset="0"/>
              </a:rPr>
              <a:t>our</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dataset</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There</a:t>
            </a:r>
            <a:r>
              <a:rPr lang="pt-PT" sz="1600" dirty="0">
                <a:latin typeface="Calibri" panose="020F0502020204030204" pitchFamily="34" charset="0"/>
                <a:cs typeface="Calibri" panose="020F0502020204030204" pitchFamily="34" charset="0"/>
              </a:rPr>
              <a:t> are no </a:t>
            </a:r>
            <a:r>
              <a:rPr lang="pt-PT" sz="1600" dirty="0" err="1">
                <a:latin typeface="Calibri" panose="020F0502020204030204" pitchFamily="34" charset="0"/>
                <a:cs typeface="Calibri" panose="020F0502020204030204" pitchFamily="34" charset="0"/>
              </a:rPr>
              <a:t>duplicates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found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with</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this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method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But</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since</a:t>
            </a:r>
            <a:r>
              <a:rPr lang="pt-PT" sz="1600" dirty="0">
                <a:latin typeface="Calibri" panose="020F0502020204030204" pitchFamily="34" charset="0"/>
                <a:cs typeface="Calibri" panose="020F0502020204030204" pitchFamily="34" charset="0"/>
              </a:rPr>
              <a:t> </a:t>
            </a:r>
            <a:r>
              <a:rPr lang="pt-PT" sz="1600" b="1" dirty="0" err="1">
                <a:latin typeface="Calibri" panose="020F0502020204030204" pitchFamily="34" charset="0"/>
                <a:cs typeface="Calibri" panose="020F0502020204030204" pitchFamily="34" charset="0"/>
              </a:rPr>
              <a:t>NaN</a:t>
            </a:r>
            <a:r>
              <a:rPr lang="pt-PT" sz="1600" b="1" dirty="0">
                <a:latin typeface="Calibri" panose="020F0502020204030204" pitchFamily="34" charset="0"/>
                <a:cs typeface="Calibri" panose="020F0502020204030204" pitchFamily="34" charset="0"/>
              </a:rPr>
              <a:t> == </a:t>
            </a:r>
            <a:r>
              <a:rPr lang="pt-PT" sz="1600" b="1" dirty="0" err="1">
                <a:latin typeface="Calibri" panose="020F0502020204030204" pitchFamily="34" charset="0"/>
                <a:cs typeface="Calibri" panose="020F0502020204030204" pitchFamily="34" charset="0"/>
              </a:rPr>
              <a:t>NaN</a:t>
            </a:r>
            <a:r>
              <a:rPr lang="pt-PT" sz="1600" b="1" dirty="0">
                <a:latin typeface="Calibri" panose="020F0502020204030204" pitchFamily="34" charset="0"/>
                <a:cs typeface="Calibri" panose="020F0502020204030204" pitchFamily="34" charset="0"/>
              </a:rPr>
              <a:t> </a:t>
            </a:r>
            <a:r>
              <a:rPr lang="pt-PT" sz="1600" b="1" dirty="0" err="1">
                <a:latin typeface="Calibri" panose="020F0502020204030204" pitchFamily="34" charset="0"/>
                <a:cs typeface="Calibri" panose="020F0502020204030204" pitchFamily="34" charset="0"/>
              </a:rPr>
              <a:t>returns</a:t>
            </a:r>
            <a:r>
              <a:rPr lang="pt-PT" sz="1600" b="1" dirty="0">
                <a:latin typeface="Calibri" panose="020F0502020204030204" pitchFamily="34" charset="0"/>
                <a:cs typeface="Calibri" panose="020F0502020204030204" pitchFamily="34" charset="0"/>
              </a:rPr>
              <a:t> false, </a:t>
            </a:r>
            <a:r>
              <a:rPr lang="pt-PT" sz="1600" dirty="0" err="1">
                <a:latin typeface="Calibri" panose="020F0502020204030204" pitchFamily="34" charset="0"/>
                <a:cs typeface="Calibri" panose="020F0502020204030204" pitchFamily="34" charset="0"/>
              </a:rPr>
              <a:t>we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transformed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the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NULLs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values</a:t>
            </a:r>
            <a:r>
              <a:rPr lang="pt-PT" sz="1600" dirty="0">
                <a:latin typeface="Calibri" panose="020F0502020204030204" pitchFamily="34" charset="0"/>
                <a:cs typeface="Calibri" panose="020F0502020204030204" pitchFamily="34" charset="0"/>
              </a:rPr>
              <a:t> to ‘</a:t>
            </a:r>
            <a:r>
              <a:rPr lang="pt-PT" sz="1600" dirty="0" err="1">
                <a:latin typeface="Calibri" panose="020F0502020204030204" pitchFamily="34" charset="0"/>
                <a:cs typeface="Calibri" panose="020F0502020204030204" pitchFamily="34" charset="0"/>
              </a:rPr>
              <a:t>temporary</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and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checked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the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duplicates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again</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But</a:t>
            </a:r>
            <a:r>
              <a:rPr lang="pt-PT" sz="1600" dirty="0">
                <a:latin typeface="Calibri" panose="020F0502020204030204" pitchFamily="34" charset="0"/>
                <a:cs typeface="Calibri" panose="020F0502020204030204" pitchFamily="34" charset="0"/>
              </a:rPr>
              <a:t> no </a:t>
            </a:r>
            <a:r>
              <a:rPr lang="pt-PT" sz="1600" dirty="0" err="1">
                <a:latin typeface="Calibri" panose="020F0502020204030204" pitchFamily="34" charset="0"/>
                <a:cs typeface="Calibri" panose="020F0502020204030204" pitchFamily="34" charset="0"/>
              </a:rPr>
              <a:t>duplicates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were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found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once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again</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so</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we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returned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the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dataset</a:t>
            </a:r>
            <a:r>
              <a:rPr lang="pt-PT" sz="1600" dirty="0">
                <a:latin typeface="Calibri" panose="020F0502020204030204" pitchFamily="34" charset="0"/>
                <a:cs typeface="Calibri" panose="020F0502020204030204" pitchFamily="34" charset="0"/>
              </a:rPr>
              <a:t> to </a:t>
            </a:r>
            <a:r>
              <a:rPr lang="pt-PT" sz="1600" dirty="0" err="1">
                <a:latin typeface="Calibri" panose="020F0502020204030204" pitchFamily="34" charset="0"/>
                <a:cs typeface="Calibri" panose="020F0502020204030204" pitchFamily="34" charset="0"/>
              </a:rPr>
              <a:t>its</a:t>
            </a:r>
            <a:r>
              <a:rPr lang="pt-PT" sz="1600" dirty="0">
                <a:latin typeface="Calibri" panose="020F0502020204030204" pitchFamily="34" charset="0"/>
                <a:cs typeface="Calibri" panose="020F0502020204030204" pitchFamily="34" charset="0"/>
              </a:rPr>
              <a:t> original </a:t>
            </a:r>
            <a:r>
              <a:rPr lang="pt-PT" sz="1600" dirty="0" err="1">
                <a:latin typeface="Calibri" panose="020F0502020204030204" pitchFamily="34" charset="0"/>
                <a:cs typeface="Calibri" panose="020F0502020204030204" pitchFamily="34" charset="0"/>
              </a:rPr>
              <a:t>state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replacing</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temporary</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with</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NaN</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value</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again</a:t>
            </a:r>
            <a:r>
              <a:rPr lang="pt-PT" sz="1600" dirty="0">
                <a:latin typeface="Calibri" panose="020F0502020204030204" pitchFamily="34" charset="0"/>
                <a:cs typeface="Calibri" panose="020F0502020204030204" pitchFamily="34" charset="0"/>
              </a:rPr>
              <a:t>.</a:t>
            </a:r>
          </a:p>
        </p:txBody>
      </p:sp>
      <p:pic>
        <p:nvPicPr>
          <p:cNvPr id="16" name="Imagem 15">
            <a:extLst>
              <a:ext uri="{FF2B5EF4-FFF2-40B4-BE49-F238E27FC236}">
                <a16:creationId xmlns:a16="http://schemas.microsoft.com/office/drawing/2014/main" id="{92A54020-8E4C-9E82-FD6F-1AD0C2AD634B}"/>
              </a:ext>
            </a:extLst>
          </p:cNvPr>
          <p:cNvPicPr>
            <a:picLocks noChangeAspect="1"/>
          </p:cNvPicPr>
          <p:nvPr/>
        </p:nvPicPr>
        <p:blipFill>
          <a:blip r:embed="rId2"/>
          <a:stretch>
            <a:fillRect/>
          </a:stretch>
        </p:blipFill>
        <p:spPr>
          <a:xfrm>
            <a:off x="5985933" y="3429000"/>
            <a:ext cx="4791744" cy="1705213"/>
          </a:xfrm>
          <a:prstGeom prst="rect">
            <a:avLst/>
          </a:prstGeom>
        </p:spPr>
      </p:pic>
      <p:sp>
        <p:nvSpPr>
          <p:cNvPr id="17" name="CaixaDeTexto 16">
            <a:extLst>
              <a:ext uri="{FF2B5EF4-FFF2-40B4-BE49-F238E27FC236}">
                <a16:creationId xmlns:a16="http://schemas.microsoft.com/office/drawing/2014/main" id="{6DA6CC03-A462-5402-D344-C33D0524BCDD}"/>
              </a:ext>
            </a:extLst>
          </p:cNvPr>
          <p:cNvSpPr txBox="1"/>
          <p:nvPr/>
        </p:nvSpPr>
        <p:spPr>
          <a:xfrm>
            <a:off x="1098550" y="2426350"/>
            <a:ext cx="3794043" cy="369332"/>
          </a:xfrm>
          <a:prstGeom prst="rect">
            <a:avLst/>
          </a:prstGeom>
          <a:noFill/>
        </p:spPr>
        <p:txBody>
          <a:bodyPr wrap="square" rtlCol="0">
            <a:spAutoFit/>
          </a:bodyPr>
          <a:lstStyle/>
          <a:p>
            <a:r>
              <a:rPr lang="pt-PT" b="1" dirty="0" err="1">
                <a:solidFill>
                  <a:srgbClr val="0070C0"/>
                </a:solidFill>
                <a:latin typeface="Calibri" panose="020F0502020204030204" pitchFamily="34" charset="0"/>
                <a:cs typeface="Calibri" panose="020F0502020204030204" pitchFamily="34" charset="0"/>
              </a:rPr>
              <a:t>Duplicates</a:t>
            </a:r>
            <a:r>
              <a:rPr lang="pt-PT" b="1" dirty="0">
                <a:solidFill>
                  <a:srgbClr val="0070C0"/>
                </a:solidFill>
                <a:latin typeface="Calibri" panose="020F0502020204030204" pitchFamily="34" charset="0"/>
                <a:cs typeface="Calibri" panose="020F0502020204030204" pitchFamily="34" charset="0"/>
              </a:rPr>
              <a:t>:</a:t>
            </a:r>
          </a:p>
        </p:txBody>
      </p:sp>
      <p:sp>
        <p:nvSpPr>
          <p:cNvPr id="18" name="CaixaDeTexto 17">
            <a:extLst>
              <a:ext uri="{FF2B5EF4-FFF2-40B4-BE49-F238E27FC236}">
                <a16:creationId xmlns:a16="http://schemas.microsoft.com/office/drawing/2014/main" id="{13E65F33-59B6-9F20-94D9-4BDF6962169C}"/>
              </a:ext>
            </a:extLst>
          </p:cNvPr>
          <p:cNvSpPr txBox="1"/>
          <p:nvPr/>
        </p:nvSpPr>
        <p:spPr>
          <a:xfrm>
            <a:off x="1098550" y="5994400"/>
            <a:ext cx="8782050" cy="584775"/>
          </a:xfrm>
          <a:prstGeom prst="rect">
            <a:avLst/>
          </a:prstGeom>
          <a:noFill/>
        </p:spPr>
        <p:txBody>
          <a:bodyPr wrap="square" rtlCol="0">
            <a:spAutoFit/>
          </a:bodyPr>
          <a:lstStyle/>
          <a:p>
            <a:r>
              <a:rPr lang="pt-PT" sz="1600" b="1" dirty="0">
                <a:latin typeface="Calibri" panose="020F0502020204030204" pitchFamily="34" charset="0"/>
                <a:cs typeface="Calibri" panose="020F0502020204030204" pitchFamily="34" charset="0"/>
              </a:rPr>
              <a:t>Note:  </a:t>
            </a:r>
            <a:r>
              <a:rPr lang="pt-PT" sz="1600" dirty="0" err="1">
                <a:latin typeface="Calibri" panose="020F0502020204030204" pitchFamily="34" charset="0"/>
                <a:cs typeface="Calibri" panose="020F0502020204030204" pitchFamily="34" charset="0"/>
              </a:rPr>
              <a:t>This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verification</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was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done</a:t>
            </a:r>
            <a:r>
              <a:rPr lang="pt-PT" sz="1600" dirty="0">
                <a:latin typeface="Calibri" panose="020F0502020204030204" pitchFamily="34" charset="0"/>
                <a:cs typeface="Calibri" panose="020F0502020204030204" pitchFamily="34" charset="0"/>
              </a:rPr>
              <a:t> for </a:t>
            </a:r>
            <a:r>
              <a:rPr lang="pt-PT" sz="1600" dirty="0" err="1">
                <a:latin typeface="Calibri" panose="020F0502020204030204" pitchFamily="34" charset="0"/>
                <a:cs typeface="Calibri" panose="020F0502020204030204" pitchFamily="34" charset="0"/>
              </a:rPr>
              <a:t>all</a:t>
            </a:r>
            <a:r>
              <a:rPr lang="pt-PT" sz="1600" dirty="0">
                <a:latin typeface="Calibri" panose="020F0502020204030204" pitchFamily="34" charset="0"/>
                <a:cs typeface="Calibri" panose="020F0502020204030204" pitchFamily="34" charset="0"/>
              </a:rPr>
              <a:t> 3 </a:t>
            </a:r>
            <a:r>
              <a:rPr lang="pt-PT" sz="1600" dirty="0" err="1">
                <a:latin typeface="Calibri" panose="020F0502020204030204" pitchFamily="34" charset="0"/>
                <a:cs typeface="Calibri" panose="020F0502020204030204" pitchFamily="34" charset="0"/>
              </a:rPr>
              <a:t>datasets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Other</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techiques</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tested</a:t>
            </a:r>
            <a:r>
              <a:rPr lang="pt-PT" sz="1600" dirty="0">
                <a:latin typeface="Calibri" panose="020F0502020204030204" pitchFamily="34" charset="0"/>
                <a:cs typeface="Calibri" panose="020F0502020204030204" pitchFamily="34" charset="0"/>
              </a:rPr>
              <a:t> to remove </a:t>
            </a:r>
            <a:r>
              <a:rPr lang="pt-PT" sz="1600" dirty="0" err="1">
                <a:latin typeface="Calibri" panose="020F0502020204030204" pitchFamily="34" charset="0"/>
                <a:cs typeface="Calibri" panose="020F0502020204030204" pitchFamily="34" charset="0"/>
              </a:rPr>
              <a:t>duplicates</a:t>
            </a:r>
            <a:r>
              <a:rPr lang="pt-PT" sz="1600" dirty="0">
                <a:latin typeface="Calibri" panose="020F0502020204030204" pitchFamily="34" charset="0"/>
                <a:cs typeface="Calibri" panose="020F0502020204030204" pitchFamily="34" charset="0"/>
              </a:rPr>
              <a:t> are </a:t>
            </a:r>
            <a:r>
              <a:rPr lang="pt-PT" sz="1600" dirty="0" err="1">
                <a:latin typeface="Calibri" panose="020F0502020204030204" pitchFamily="34" charset="0"/>
                <a:cs typeface="Calibri" panose="020F0502020204030204" pitchFamily="34" charset="0"/>
              </a:rPr>
              <a:t>presented</a:t>
            </a:r>
            <a:r>
              <a:rPr lang="pt-PT" sz="1600" dirty="0">
                <a:latin typeface="Calibri" panose="020F0502020204030204" pitchFamily="34" charset="0"/>
                <a:cs typeface="Calibri" panose="020F0502020204030204" pitchFamily="34" charset="0"/>
              </a:rPr>
              <a:t> </a:t>
            </a:r>
            <a:r>
              <a:rPr lang="pt-PT" sz="1600" dirty="0" err="1">
                <a:latin typeface="Calibri" panose="020F0502020204030204" pitchFamily="34" charset="0"/>
                <a:cs typeface="Calibri" panose="020F0502020204030204" pitchFamily="34" charset="0"/>
              </a:rPr>
              <a:t>next</a:t>
            </a:r>
            <a:r>
              <a:rPr lang="pt-PT" sz="1600" dirty="0">
                <a:latin typeface="Calibri" panose="020F0502020204030204" pitchFamily="34" charset="0"/>
                <a:cs typeface="Calibri" panose="020F0502020204030204" pitchFamily="34" charset="0"/>
              </a:rPr>
              <a:t>.</a:t>
            </a:r>
            <a:endParaRPr lang="pt-PT"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74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a:xfrm>
            <a:off x="581192" y="714272"/>
            <a:ext cx="11029616" cy="1013800"/>
          </a:xfrm>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92D050"/>
                </a:solidFill>
                <a:ea typeface="Calibri Light"/>
                <a:cs typeface="Calibri Light"/>
              </a:rPr>
              <a:t>Alternative</a:t>
            </a:r>
            <a:r>
              <a:rPr lang="pt-PT" sz="3200" dirty="0">
                <a:solidFill>
                  <a:srgbClr val="92D050"/>
                </a:solidFill>
                <a:ea typeface="Calibri Light"/>
                <a:cs typeface="Calibri Light"/>
              </a:rPr>
              <a:t> Fuel Stations</a:t>
            </a:r>
            <a:endParaRPr lang="pt-PT" sz="3200" dirty="0">
              <a:solidFill>
                <a:srgbClr val="92D050"/>
              </a:solidFill>
            </a:endParaRPr>
          </a:p>
        </p:txBody>
      </p:sp>
      <p:sp>
        <p:nvSpPr>
          <p:cNvPr id="14" name="CaixaDeTexto 13">
            <a:extLst>
              <a:ext uri="{FF2B5EF4-FFF2-40B4-BE49-F238E27FC236}">
                <a16:creationId xmlns:a16="http://schemas.microsoft.com/office/drawing/2014/main" id="{CBA7BF3B-E3B1-C2BC-0001-FC58B9EC282F}"/>
              </a:ext>
            </a:extLst>
          </p:cNvPr>
          <p:cNvSpPr txBox="1"/>
          <p:nvPr/>
        </p:nvSpPr>
        <p:spPr>
          <a:xfrm>
            <a:off x="581192" y="2197456"/>
            <a:ext cx="3794043" cy="369332"/>
          </a:xfrm>
          <a:prstGeom prst="rect">
            <a:avLst/>
          </a:prstGeom>
          <a:noFill/>
        </p:spPr>
        <p:txBody>
          <a:bodyPr wrap="square" rtlCol="0">
            <a:spAutoFit/>
          </a:bodyPr>
          <a:lstStyle/>
          <a:p>
            <a:r>
              <a:rPr lang="pt-PT" b="1" dirty="0" err="1">
                <a:solidFill>
                  <a:srgbClr val="0070C0"/>
                </a:solidFill>
                <a:latin typeface="Calibri" panose="020F0502020204030204" pitchFamily="34" charset="0"/>
                <a:cs typeface="Calibri" panose="020F0502020204030204" pitchFamily="34" charset="0"/>
              </a:rPr>
              <a:t>Duplicates</a:t>
            </a:r>
            <a:r>
              <a:rPr lang="pt-PT" b="1" dirty="0">
                <a:solidFill>
                  <a:srgbClr val="0070C0"/>
                </a:solidFill>
                <a:latin typeface="Calibri" panose="020F0502020204030204" pitchFamily="34" charset="0"/>
                <a:cs typeface="Calibri" panose="020F0502020204030204" pitchFamily="34" charset="0"/>
              </a:rPr>
              <a:t>:</a:t>
            </a:r>
          </a:p>
        </p:txBody>
      </p:sp>
      <p:pic>
        <p:nvPicPr>
          <p:cNvPr id="6" name="Imagem 5">
            <a:extLst>
              <a:ext uri="{FF2B5EF4-FFF2-40B4-BE49-F238E27FC236}">
                <a16:creationId xmlns:a16="http://schemas.microsoft.com/office/drawing/2014/main" id="{CAA8D489-CD71-AF26-075B-03374183715C}"/>
              </a:ext>
            </a:extLst>
          </p:cNvPr>
          <p:cNvPicPr>
            <a:picLocks noChangeAspect="1"/>
          </p:cNvPicPr>
          <p:nvPr/>
        </p:nvPicPr>
        <p:blipFill>
          <a:blip r:embed="rId2"/>
          <a:stretch>
            <a:fillRect/>
          </a:stretch>
        </p:blipFill>
        <p:spPr>
          <a:xfrm>
            <a:off x="5455918" y="3429000"/>
            <a:ext cx="6405882" cy="3053802"/>
          </a:xfrm>
          <a:prstGeom prst="rect">
            <a:avLst/>
          </a:prstGeom>
        </p:spPr>
      </p:pic>
      <p:sp>
        <p:nvSpPr>
          <p:cNvPr id="7" name="CaixaDeTexto 6">
            <a:extLst>
              <a:ext uri="{FF2B5EF4-FFF2-40B4-BE49-F238E27FC236}">
                <a16:creationId xmlns:a16="http://schemas.microsoft.com/office/drawing/2014/main" id="{EB5E1F30-9E48-21A9-61E7-E366C7D2B11F}"/>
              </a:ext>
            </a:extLst>
          </p:cNvPr>
          <p:cNvSpPr txBox="1"/>
          <p:nvPr/>
        </p:nvSpPr>
        <p:spPr>
          <a:xfrm>
            <a:off x="423333" y="2878667"/>
            <a:ext cx="4656667" cy="3785652"/>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In the Alternative Fuel Stations Dataset, my approach to finding duplicates was the following:</a:t>
            </a:r>
          </a:p>
          <a:p>
            <a:endParaRPr lang="en-US" sz="1600" dirty="0">
              <a:latin typeface="Calibri" panose="020F0502020204030204" pitchFamily="34" charset="0"/>
              <a:cs typeface="Calibri" panose="020F0502020204030204" pitchFamily="34" charset="0"/>
            </a:endParaRPr>
          </a:p>
          <a:p>
            <a:r>
              <a:rPr lang="en-US" sz="1600" dirty="0">
                <a:solidFill>
                  <a:srgbClr val="92D050"/>
                </a:solidFill>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The duplicated() Pandas function was not finding any duplicates</a:t>
            </a:r>
          </a:p>
          <a:p>
            <a:endParaRPr lang="en-US" sz="1600" dirty="0">
              <a:latin typeface="Calibri" panose="020F0502020204030204" pitchFamily="34" charset="0"/>
              <a:cs typeface="Calibri" panose="020F0502020204030204" pitchFamily="34" charset="0"/>
            </a:endParaRPr>
          </a:p>
          <a:p>
            <a:r>
              <a:rPr lang="en-US" sz="1600" dirty="0">
                <a:solidFill>
                  <a:srgbClr val="92D05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But we know that it is physically impossible for 2 Fuel Stations to be in the exact same spot</a:t>
            </a:r>
          </a:p>
          <a:p>
            <a:endParaRPr lang="en-US" sz="1600" dirty="0">
              <a:latin typeface="Calibri" panose="020F0502020204030204" pitchFamily="34" charset="0"/>
              <a:cs typeface="Calibri" panose="020F0502020204030204" pitchFamily="34" charset="0"/>
            </a:endParaRPr>
          </a:p>
          <a:p>
            <a:r>
              <a:rPr lang="en-US" sz="1600" dirty="0">
                <a:solidFill>
                  <a:srgbClr val="92D05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This location is given by the Latitude and Longitude columns of the dataset </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So, if there are multiple entries where the key pair (Latitude, Longitude) is equal, I will consider it as a duplicate and remove the repeated entries.</a:t>
            </a:r>
          </a:p>
        </p:txBody>
      </p:sp>
    </p:spTree>
    <p:extLst>
      <p:ext uri="{BB962C8B-B14F-4D97-AF65-F5344CB8AC3E}">
        <p14:creationId xmlns:p14="http://schemas.microsoft.com/office/powerpoint/2010/main" val="292953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p:txBody>
          <a:bodyPr>
            <a:normAutofit fontScale="90000"/>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a:t>
            </a:r>
            <a:br>
              <a:rPr lang="pt-PT" sz="3200" dirty="0">
                <a:ea typeface="Calibri Light"/>
                <a:cs typeface="Calibri Light"/>
              </a:rPr>
            </a:br>
            <a:r>
              <a:rPr lang="pt-PT" sz="3200" dirty="0">
                <a:solidFill>
                  <a:srgbClr val="7030A0"/>
                </a:solidFill>
                <a:ea typeface="Calibri Light"/>
                <a:cs typeface="Calibri Light"/>
              </a:rPr>
              <a:t>(in general)</a:t>
            </a:r>
            <a:endParaRPr lang="pt-PT" sz="3200" dirty="0">
              <a:solidFill>
                <a:srgbClr val="7030A0"/>
              </a:solidFill>
            </a:endParaRPr>
          </a:p>
        </p:txBody>
      </p:sp>
      <p:sp>
        <p:nvSpPr>
          <p:cNvPr id="3" name="Marcador de Posição de Conteúdo 2">
            <a:extLst>
              <a:ext uri="{FF2B5EF4-FFF2-40B4-BE49-F238E27FC236}">
                <a16:creationId xmlns:a16="http://schemas.microsoft.com/office/drawing/2014/main" id="{39761381-4CB3-98CA-B6B8-4AC284B682EE}"/>
              </a:ext>
            </a:extLst>
          </p:cNvPr>
          <p:cNvSpPr>
            <a:spLocks noGrp="1"/>
          </p:cNvSpPr>
          <p:nvPr>
            <p:ph idx="1"/>
          </p:nvPr>
        </p:nvSpPr>
        <p:spPr/>
        <p:txBody>
          <a:bodyPr>
            <a:normAutofit fontScale="92500"/>
          </a:bodyPr>
          <a:lstStyle/>
          <a:p>
            <a:pPr marL="0" indent="0">
              <a:buNone/>
            </a:pPr>
            <a:r>
              <a:rPr lang="pt-PT" sz="1600" b="1" dirty="0">
                <a:solidFill>
                  <a:srgbClr val="0070C0"/>
                </a:solidFill>
                <a:latin typeface="Calibri" panose="020F0502020204030204" pitchFamily="34" charset="0"/>
                <a:cs typeface="Calibri" panose="020F0502020204030204" pitchFamily="34" charset="0"/>
              </a:rPr>
              <a:t>Handling NULL </a:t>
            </a:r>
            <a:r>
              <a:rPr lang="pt-PT" sz="1600" b="1" dirty="0" err="1">
                <a:solidFill>
                  <a:srgbClr val="0070C0"/>
                </a:solidFill>
                <a:latin typeface="Calibri" panose="020F0502020204030204" pitchFamily="34" charset="0"/>
                <a:cs typeface="Calibri" panose="020F0502020204030204" pitchFamily="34" charset="0"/>
              </a:rPr>
              <a:t>values</a:t>
            </a:r>
            <a:endParaRPr lang="pt-PT" sz="1600" b="1" dirty="0">
              <a:solidFill>
                <a:srgbClr val="0070C0"/>
              </a:solidFill>
              <a:latin typeface="Calibri" panose="020F0502020204030204" pitchFamily="34" charset="0"/>
              <a:cs typeface="Calibri" panose="020F0502020204030204" pitchFamily="34" charset="0"/>
            </a:endParaRPr>
          </a:p>
          <a:p>
            <a:pPr marL="0" indent="0">
              <a:buNone/>
            </a:pPr>
            <a:endParaRPr lang="pt-PT" sz="1600" dirty="0">
              <a:latin typeface="Calibri" panose="020F0502020204030204" pitchFamily="34" charset="0"/>
              <a:cs typeface="Calibri" panose="020F0502020204030204" pitchFamily="34" charset="0"/>
            </a:endParaRP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The Python Pandas library is treating our NULL values as </a:t>
            </a:r>
            <a:r>
              <a:rPr lang="en-US" sz="1600" dirty="0" err="1">
                <a:solidFill>
                  <a:srgbClr val="0E101A"/>
                </a:solidFill>
                <a:effectLst/>
                <a:latin typeface="Calibri" panose="020F0502020204030204" pitchFamily="34" charset="0"/>
                <a:cs typeface="Calibri" panose="020F0502020204030204" pitchFamily="34" charset="0"/>
              </a:rPr>
              <a:t>NaNs</a:t>
            </a:r>
            <a:r>
              <a:rPr lang="en-US" sz="1600" dirty="0">
                <a:solidFill>
                  <a:srgbClr val="0E101A"/>
                </a:solidFill>
                <a:effectLst/>
                <a:latin typeface="Calibri" panose="020F0502020204030204" pitchFamily="34" charset="0"/>
                <a:cs typeface="Calibri" panose="020F0502020204030204" pitchFamily="34" charset="0"/>
              </a:rPr>
              <a:t> (Not a Number). </a:t>
            </a:r>
            <a:r>
              <a:rPr lang="en-US" sz="1600" b="1" dirty="0">
                <a:solidFill>
                  <a:srgbClr val="0E101A"/>
                </a:solidFill>
                <a:effectLst/>
                <a:latin typeface="Calibri" panose="020F0502020204030204" pitchFamily="34" charset="0"/>
                <a:cs typeface="Calibri" panose="020F0502020204030204" pitchFamily="34" charset="0"/>
              </a:rPr>
              <a:t>This allows mathematical operations </a:t>
            </a:r>
            <a:r>
              <a:rPr lang="en-US" sz="1600" dirty="0">
                <a:solidFill>
                  <a:srgbClr val="0E101A"/>
                </a:solidFill>
                <a:effectLst/>
                <a:latin typeface="Calibri" panose="020F0502020204030204" pitchFamily="34" charset="0"/>
                <a:cs typeface="Calibri" panose="020F0502020204030204" pitchFamily="34" charset="0"/>
              </a:rPr>
              <a:t>such as mean() in a given column with a mix of Numbers (integers, floats,..) and NULL values. </a:t>
            </a:r>
            <a:r>
              <a:rPr lang="en-US" sz="1600" b="1" dirty="0">
                <a:solidFill>
                  <a:srgbClr val="0E101A"/>
                </a:solidFill>
                <a:effectLst/>
                <a:latin typeface="Calibri" panose="020F0502020204030204" pitchFamily="34" charset="0"/>
                <a:cs typeface="Calibri" panose="020F0502020204030204" pitchFamily="34" charset="0"/>
              </a:rPr>
              <a:t>So I decided we would keep them as they are. </a:t>
            </a:r>
          </a:p>
          <a:p>
            <a:pPr marL="0" indent="0">
              <a:spcBef>
                <a:spcPts val="0"/>
              </a:spcBef>
              <a:spcAft>
                <a:spcPts val="0"/>
              </a:spcAft>
              <a:buNone/>
            </a:pPr>
            <a:endParaRPr lang="en-US" sz="1600"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Another option could be to replace the </a:t>
            </a:r>
            <a:r>
              <a:rPr lang="en-US" sz="1600" dirty="0" err="1">
                <a:solidFill>
                  <a:srgbClr val="0E101A"/>
                </a:solidFill>
                <a:effectLst/>
                <a:latin typeface="Calibri" panose="020F0502020204030204" pitchFamily="34" charset="0"/>
                <a:cs typeface="Calibri" panose="020F0502020204030204" pitchFamily="34" charset="0"/>
              </a:rPr>
              <a:t>NaNs</a:t>
            </a:r>
            <a:r>
              <a:rPr lang="en-US" sz="1600" dirty="0">
                <a:solidFill>
                  <a:srgbClr val="0E101A"/>
                </a:solidFill>
                <a:effectLst/>
                <a:latin typeface="Calibri" panose="020F0502020204030204" pitchFamily="34" charset="0"/>
                <a:cs typeface="Calibri" panose="020F0502020204030204" pitchFamily="34" charset="0"/>
              </a:rPr>
              <a:t> with None datatype in Pandas, only for the columns that are not Integers or Floats, such as the “object” data type.</a:t>
            </a:r>
          </a:p>
          <a:p>
            <a:pPr marL="0" indent="0">
              <a:spcBef>
                <a:spcPts val="0"/>
              </a:spcBef>
              <a:spcAft>
                <a:spcPts val="0"/>
              </a:spcAft>
              <a:buNone/>
            </a:pPr>
            <a:endParaRPr lang="en-US" sz="1600"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sz="1600" b="1" dirty="0">
                <a:solidFill>
                  <a:srgbClr val="0E101A"/>
                </a:solidFill>
                <a:effectLst/>
                <a:latin typeface="Calibri" panose="020F0502020204030204" pitchFamily="34" charset="0"/>
                <a:cs typeface="Calibri" panose="020F0502020204030204" pitchFamily="34" charset="0"/>
              </a:rPr>
              <a:t>What else could be done?  </a:t>
            </a:r>
            <a:r>
              <a:rPr lang="en-US" sz="1600" dirty="0">
                <a:solidFill>
                  <a:srgbClr val="0E101A"/>
                </a:solidFill>
                <a:effectLst/>
                <a:latin typeface="Calibri" panose="020F0502020204030204" pitchFamily="34" charset="0"/>
                <a:cs typeface="Calibri" panose="020F0502020204030204" pitchFamily="34" charset="0"/>
              </a:rPr>
              <a:t>We could, for example, replace the NULL values with zero (0), but this would contaminate data on columns where we need to perform metrics such as the mean. So I didn’t take this approach. This could be done if we evaluated each column 1 by 1 to see if it was possible. But some datasets have 50 columns and it would take too long.</a:t>
            </a: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Also, a more drastic solution would be to drop all rows that contain NULL values.</a:t>
            </a:r>
          </a:p>
          <a:p>
            <a:endParaRPr lang="pt-PT" sz="1500" dirty="0">
              <a:latin typeface="Calibri" panose="020F0502020204030204" pitchFamily="34" charset="0"/>
              <a:cs typeface="Calibri" panose="020F0502020204030204" pitchFamily="34" charset="0"/>
            </a:endParaRPr>
          </a:p>
          <a:p>
            <a:pPr marL="0" indent="0">
              <a:buNone/>
            </a:pPr>
            <a:r>
              <a:rPr lang="en-US" sz="1600" b="1" dirty="0">
                <a:solidFill>
                  <a:srgbClr val="0E101A"/>
                </a:solidFill>
                <a:effectLst/>
              </a:rPr>
              <a:t>Note: </a:t>
            </a:r>
            <a:r>
              <a:rPr lang="en-US" sz="1600" dirty="0"/>
              <a:t>this applies to the 3 datasets we are working on</a:t>
            </a:r>
            <a:endParaRPr lang="pt-PT" sz="15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888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C000"/>
                </a:solidFill>
                <a:ea typeface="Calibri Light"/>
                <a:cs typeface="Calibri Light"/>
              </a:rPr>
              <a:t>Vehicle</a:t>
            </a:r>
            <a:r>
              <a:rPr lang="pt-PT" sz="3200" dirty="0">
                <a:solidFill>
                  <a:srgbClr val="FFC000"/>
                </a:solidFill>
                <a:ea typeface="Calibri Light"/>
                <a:cs typeface="Calibri Light"/>
              </a:rPr>
              <a:t> </a:t>
            </a:r>
            <a:r>
              <a:rPr lang="pt-PT" sz="3200" dirty="0" err="1">
                <a:solidFill>
                  <a:srgbClr val="FFC000"/>
                </a:solidFill>
                <a:ea typeface="Calibri Light"/>
                <a:cs typeface="Calibri Light"/>
              </a:rPr>
              <a:t>complaints</a:t>
            </a:r>
            <a:endParaRPr lang="pt-PT" sz="3200" dirty="0"/>
          </a:p>
        </p:txBody>
      </p:sp>
      <p:pic>
        <p:nvPicPr>
          <p:cNvPr id="11" name="Marcador de Posição de Conteúdo 10">
            <a:extLst>
              <a:ext uri="{FF2B5EF4-FFF2-40B4-BE49-F238E27FC236}">
                <a16:creationId xmlns:a16="http://schemas.microsoft.com/office/drawing/2014/main" id="{F62DCE25-BF13-0423-DCD9-62B683C1E2C9}"/>
              </a:ext>
            </a:extLst>
          </p:cNvPr>
          <p:cNvPicPr>
            <a:picLocks noGrp="1" noChangeAspect="1"/>
          </p:cNvPicPr>
          <p:nvPr>
            <p:ph idx="1"/>
          </p:nvPr>
        </p:nvPicPr>
        <p:blipFill>
          <a:blip r:embed="rId2"/>
          <a:stretch>
            <a:fillRect/>
          </a:stretch>
        </p:blipFill>
        <p:spPr>
          <a:xfrm>
            <a:off x="581192" y="4674826"/>
            <a:ext cx="8821381" cy="1400370"/>
          </a:xfrm>
        </p:spPr>
      </p:pic>
      <p:pic>
        <p:nvPicPr>
          <p:cNvPr id="13" name="Imagem 12">
            <a:extLst>
              <a:ext uri="{FF2B5EF4-FFF2-40B4-BE49-F238E27FC236}">
                <a16:creationId xmlns:a16="http://schemas.microsoft.com/office/drawing/2014/main" id="{9A534FD4-8C7D-7C7E-471B-B6F43DE9A076}"/>
              </a:ext>
            </a:extLst>
          </p:cNvPr>
          <p:cNvPicPr>
            <a:picLocks noChangeAspect="1"/>
          </p:cNvPicPr>
          <p:nvPr/>
        </p:nvPicPr>
        <p:blipFill>
          <a:blip r:embed="rId3"/>
          <a:stretch>
            <a:fillRect/>
          </a:stretch>
        </p:blipFill>
        <p:spPr>
          <a:xfrm>
            <a:off x="8521387" y="2523057"/>
            <a:ext cx="1762371" cy="1609950"/>
          </a:xfrm>
          <a:prstGeom prst="rect">
            <a:avLst/>
          </a:prstGeom>
        </p:spPr>
      </p:pic>
      <p:sp>
        <p:nvSpPr>
          <p:cNvPr id="18" name="Rectangle 4">
            <a:extLst>
              <a:ext uri="{FF2B5EF4-FFF2-40B4-BE49-F238E27FC236}">
                <a16:creationId xmlns:a16="http://schemas.microsoft.com/office/drawing/2014/main" id="{5F8C6C9F-BE3E-8A7D-8265-61C4E363468F}"/>
              </a:ext>
            </a:extLst>
          </p:cNvPr>
          <p:cNvSpPr>
            <a:spLocks noChangeArrowheads="1"/>
          </p:cNvSpPr>
          <p:nvPr/>
        </p:nvSpPr>
        <p:spPr bwMode="auto">
          <a:xfrm>
            <a:off x="694267" y="2156807"/>
            <a:ext cx="57586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Vehicle</a:t>
            </a:r>
            <a:r>
              <a:rPr kumimoji="0" lang="pt-PT" altLang="pt-PT"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lang="pt-PT" altLang="pt-PT" b="1" dirty="0" err="1">
                <a:solidFill>
                  <a:srgbClr val="0070C0"/>
                </a:solidFill>
                <a:latin typeface="Calibri" panose="020F0502020204030204" pitchFamily="34" charset="0"/>
                <a:cs typeface="Calibri" panose="020F0502020204030204" pitchFamily="34" charset="0"/>
              </a:rPr>
              <a:t>M</a:t>
            </a:r>
            <a:r>
              <a:rPr kumimoji="0" lang="pt-PT" altLang="pt-PT"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anufacturers</a:t>
            </a:r>
            <a:r>
              <a:rPr kumimoji="0" lang="pt-PT" altLang="pt-PT"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kumimoji="0" lang="pt-PT" altLang="pt-PT"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with</a:t>
            </a:r>
            <a:r>
              <a:rPr kumimoji="0" lang="pt-PT" altLang="pt-PT"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kumimoji="0" lang="pt-PT" altLang="pt-PT"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the</a:t>
            </a:r>
            <a:r>
              <a:rPr kumimoji="0" lang="pt-PT" altLang="pt-PT"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kumimoji="0" lang="pt-PT" altLang="pt-PT"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most</a:t>
            </a:r>
            <a:r>
              <a:rPr kumimoji="0" lang="pt-PT" altLang="pt-PT"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kumimoji="0" lang="pt-PT" altLang="pt-PT"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complaints</a:t>
            </a:r>
            <a:r>
              <a:rPr kumimoji="0" lang="pt-PT" altLang="pt-PT"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r>
              <a:rPr kumimoji="0" lang="pt-PT" altLang="pt-PT" b="1" i="0" u="none" strike="noStrike" cap="none" normalizeH="0" baseline="0" dirty="0" err="1">
                <a:ln>
                  <a:noFill/>
                </a:ln>
                <a:solidFill>
                  <a:srgbClr val="0070C0"/>
                </a:solidFill>
                <a:effectLst/>
                <a:latin typeface="Calibri" panose="020F0502020204030204" pitchFamily="34" charset="0"/>
                <a:cs typeface="Calibri" panose="020F0502020204030204" pitchFamily="34" charset="0"/>
              </a:rPr>
              <a:t>recorded</a:t>
            </a:r>
            <a:r>
              <a:rPr kumimoji="0" lang="pt-PT" altLang="pt-PT" sz="1400" b="1" i="0" u="none" strike="noStrike" cap="none" normalizeH="0" baseline="0" dirty="0">
                <a:ln>
                  <a:noFill/>
                </a:ln>
                <a:solidFill>
                  <a:srgbClr val="0070C0"/>
                </a:solidFill>
                <a:effectLst/>
                <a:latin typeface="Calibri" panose="020F0502020204030204" pitchFamily="34" charset="0"/>
                <a:cs typeface="Calibri" panose="020F0502020204030204" pitchFamily="34" charset="0"/>
              </a:rPr>
              <a:t> </a:t>
            </a:r>
            <a:endParaRPr kumimoji="0" lang="pt-PT" altLang="pt-PT" sz="4000" b="1" i="0" u="none" strike="noStrike" cap="none" normalizeH="0" baseline="0" dirty="0">
              <a:ln>
                <a:noFill/>
              </a:ln>
              <a:solidFill>
                <a:srgbClr val="0070C0"/>
              </a:solidFill>
              <a:effectLst/>
              <a:latin typeface="Calibri" panose="020F0502020204030204" pitchFamily="34" charset="0"/>
              <a:cs typeface="Calibri" panose="020F0502020204030204" pitchFamily="34" charset="0"/>
            </a:endParaRPr>
          </a:p>
        </p:txBody>
      </p:sp>
      <p:sp>
        <p:nvSpPr>
          <p:cNvPr id="19" name="CaixaDeTexto 18">
            <a:extLst>
              <a:ext uri="{FF2B5EF4-FFF2-40B4-BE49-F238E27FC236}">
                <a16:creationId xmlns:a16="http://schemas.microsoft.com/office/drawing/2014/main" id="{0A3494E4-EA40-5BA4-4F3E-797CD30E2A2E}"/>
              </a:ext>
            </a:extLst>
          </p:cNvPr>
          <p:cNvSpPr txBox="1"/>
          <p:nvPr/>
        </p:nvSpPr>
        <p:spPr>
          <a:xfrm>
            <a:off x="694267" y="2723320"/>
            <a:ext cx="6968067"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Since we are trying to understand the trends in the automotive industry it will help us if we recognize </a:t>
            </a:r>
            <a:r>
              <a:rPr lang="en-US" sz="1600" b="1" dirty="0">
                <a:latin typeface="Calibri" panose="020F0502020204030204" pitchFamily="34" charset="0"/>
                <a:cs typeface="Calibri" panose="020F0502020204030204" pitchFamily="34" charset="0"/>
              </a:rPr>
              <a:t>which manufacturers have the most complaints</a:t>
            </a:r>
            <a:endParaRPr lang="pt-PT"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26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C000"/>
                </a:solidFill>
                <a:ea typeface="Calibri Light"/>
                <a:cs typeface="Calibri Light"/>
              </a:rPr>
              <a:t>Vehicle</a:t>
            </a:r>
            <a:r>
              <a:rPr lang="pt-PT" sz="3200" dirty="0">
                <a:solidFill>
                  <a:srgbClr val="FFC000"/>
                </a:solidFill>
                <a:ea typeface="Calibri Light"/>
                <a:cs typeface="Calibri Light"/>
              </a:rPr>
              <a:t> </a:t>
            </a:r>
            <a:r>
              <a:rPr lang="pt-PT" sz="3200" dirty="0" err="1">
                <a:solidFill>
                  <a:srgbClr val="FFC000"/>
                </a:solidFill>
                <a:ea typeface="Calibri Light"/>
                <a:cs typeface="Calibri Light"/>
              </a:rPr>
              <a:t>complaints</a:t>
            </a:r>
            <a:endParaRPr lang="pt-PT" sz="3200" dirty="0"/>
          </a:p>
        </p:txBody>
      </p:sp>
      <p:sp>
        <p:nvSpPr>
          <p:cNvPr id="6" name="CaixaDeTexto 5">
            <a:extLst>
              <a:ext uri="{FF2B5EF4-FFF2-40B4-BE49-F238E27FC236}">
                <a16:creationId xmlns:a16="http://schemas.microsoft.com/office/drawing/2014/main" id="{6A0BCA33-4AAF-D17F-B976-A7FD9B79DE3A}"/>
              </a:ext>
            </a:extLst>
          </p:cNvPr>
          <p:cNvSpPr txBox="1"/>
          <p:nvPr/>
        </p:nvSpPr>
        <p:spPr>
          <a:xfrm>
            <a:off x="686512" y="1813308"/>
            <a:ext cx="10515600" cy="1754326"/>
          </a:xfrm>
          <a:prstGeom prst="rect">
            <a:avLst/>
          </a:prstGeom>
          <a:noFill/>
        </p:spPr>
        <p:txBody>
          <a:bodyPr wrap="square" rtlCol="0">
            <a:spAutoFit/>
          </a:bodyPr>
          <a:lstStyle/>
          <a:p>
            <a:pPr>
              <a:spcBef>
                <a:spcPts val="0"/>
              </a:spcBef>
              <a:spcAft>
                <a:spcPts val="0"/>
              </a:spcAft>
            </a:pPr>
            <a:r>
              <a:rPr lang="en-US" b="1" dirty="0">
                <a:solidFill>
                  <a:srgbClr val="0070C0"/>
                </a:solidFill>
                <a:effectLst/>
                <a:latin typeface="Calibri" panose="020F0502020204030204" pitchFamily="34" charset="0"/>
                <a:cs typeface="Calibri" panose="020F0502020204030204" pitchFamily="34" charset="0"/>
              </a:rPr>
              <a:t>Dimensions and </a:t>
            </a:r>
            <a:r>
              <a:rPr lang="en-US" b="1" dirty="0" err="1">
                <a:solidFill>
                  <a:srgbClr val="0070C0"/>
                </a:solidFill>
                <a:effectLst/>
                <a:latin typeface="Calibri" panose="020F0502020204030204" pitchFamily="34" charset="0"/>
                <a:cs typeface="Calibri" panose="020F0502020204030204" pitchFamily="34" charset="0"/>
              </a:rPr>
              <a:t>Factuals</a:t>
            </a:r>
            <a:endParaRPr lang="en-US" b="1" dirty="0">
              <a:solidFill>
                <a:srgbClr val="0070C0"/>
              </a:solidFill>
              <a:effectLst/>
              <a:latin typeface="Calibri" panose="020F0502020204030204" pitchFamily="34" charset="0"/>
              <a:cs typeface="Calibri" panose="020F0502020204030204" pitchFamily="34" charset="0"/>
            </a:endParaRPr>
          </a:p>
          <a:p>
            <a:pPr>
              <a:spcBef>
                <a:spcPts val="0"/>
              </a:spcBef>
              <a:spcAft>
                <a:spcPts val="0"/>
              </a:spcAft>
            </a:pPr>
            <a:endParaRPr lang="en-US"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sz="1600" dirty="0">
                <a:solidFill>
                  <a:srgbClr val="0E101A"/>
                </a:solidFill>
                <a:effectLst/>
                <a:latin typeface="Calibri" panose="020F0502020204030204" pitchFamily="34" charset="0"/>
                <a:cs typeface="Calibri" panose="020F0502020204030204" pitchFamily="34" charset="0"/>
              </a:rPr>
              <a:t>As our goal should be to build a proper Data Warehouse, organizing the data in a structured way to be stored is critical. For this, we can create </a:t>
            </a:r>
            <a:r>
              <a:rPr lang="en-US" sz="1600" b="1" dirty="0">
                <a:solidFill>
                  <a:srgbClr val="0E101A"/>
                </a:solidFill>
                <a:effectLst/>
                <a:latin typeface="Calibri" panose="020F0502020204030204" pitchFamily="34" charset="0"/>
                <a:cs typeface="Calibri" panose="020F0502020204030204" pitchFamily="34" charset="0"/>
              </a:rPr>
              <a:t>Dimension and Factual tables </a:t>
            </a:r>
            <a:r>
              <a:rPr lang="en-US" sz="1600" dirty="0">
                <a:solidFill>
                  <a:srgbClr val="0E101A"/>
                </a:solidFill>
                <a:effectLst/>
                <a:latin typeface="Calibri" panose="020F0502020204030204" pitchFamily="34" charset="0"/>
                <a:cs typeface="Calibri" panose="020F0502020204030204" pitchFamily="34" charset="0"/>
              </a:rPr>
              <a:t>from our dataset, for example:</a:t>
            </a:r>
          </a:p>
          <a:p>
            <a:endParaRPr lang="pt-PT" dirty="0"/>
          </a:p>
          <a:p>
            <a:endParaRPr lang="pt-PT" dirty="0"/>
          </a:p>
        </p:txBody>
      </p:sp>
      <p:pic>
        <p:nvPicPr>
          <p:cNvPr id="8" name="Imagem 7">
            <a:extLst>
              <a:ext uri="{FF2B5EF4-FFF2-40B4-BE49-F238E27FC236}">
                <a16:creationId xmlns:a16="http://schemas.microsoft.com/office/drawing/2014/main" id="{03553DD6-9562-2060-EA0A-32F4B7A8FCE1}"/>
              </a:ext>
            </a:extLst>
          </p:cNvPr>
          <p:cNvPicPr>
            <a:picLocks noChangeAspect="1"/>
          </p:cNvPicPr>
          <p:nvPr/>
        </p:nvPicPr>
        <p:blipFill>
          <a:blip r:embed="rId2"/>
          <a:stretch>
            <a:fillRect/>
          </a:stretch>
        </p:blipFill>
        <p:spPr>
          <a:xfrm>
            <a:off x="686513" y="3100823"/>
            <a:ext cx="7560020" cy="987316"/>
          </a:xfrm>
          <a:prstGeom prst="rect">
            <a:avLst/>
          </a:prstGeom>
        </p:spPr>
      </p:pic>
      <p:pic>
        <p:nvPicPr>
          <p:cNvPr id="11" name="Imagem 10">
            <a:extLst>
              <a:ext uri="{FF2B5EF4-FFF2-40B4-BE49-F238E27FC236}">
                <a16:creationId xmlns:a16="http://schemas.microsoft.com/office/drawing/2014/main" id="{013FE974-31B5-3D62-46AA-D9E9465EF33E}"/>
              </a:ext>
            </a:extLst>
          </p:cNvPr>
          <p:cNvPicPr>
            <a:picLocks noChangeAspect="1"/>
          </p:cNvPicPr>
          <p:nvPr/>
        </p:nvPicPr>
        <p:blipFill>
          <a:blip r:embed="rId3"/>
          <a:stretch>
            <a:fillRect/>
          </a:stretch>
        </p:blipFill>
        <p:spPr>
          <a:xfrm>
            <a:off x="8102931" y="4254216"/>
            <a:ext cx="3344003" cy="2440878"/>
          </a:xfrm>
          <a:prstGeom prst="rect">
            <a:avLst/>
          </a:prstGeom>
        </p:spPr>
      </p:pic>
      <p:pic>
        <p:nvPicPr>
          <p:cNvPr id="13" name="Imagem 12">
            <a:extLst>
              <a:ext uri="{FF2B5EF4-FFF2-40B4-BE49-F238E27FC236}">
                <a16:creationId xmlns:a16="http://schemas.microsoft.com/office/drawing/2014/main" id="{8E2879B1-F275-EF3F-1D17-98CAF8EB1839}"/>
              </a:ext>
            </a:extLst>
          </p:cNvPr>
          <p:cNvPicPr>
            <a:picLocks noChangeAspect="1"/>
          </p:cNvPicPr>
          <p:nvPr/>
        </p:nvPicPr>
        <p:blipFill>
          <a:blip r:embed="rId4"/>
          <a:stretch>
            <a:fillRect/>
          </a:stretch>
        </p:blipFill>
        <p:spPr>
          <a:xfrm>
            <a:off x="936115" y="4656178"/>
            <a:ext cx="5444577" cy="2038916"/>
          </a:xfrm>
          <a:prstGeom prst="rect">
            <a:avLst/>
          </a:prstGeom>
        </p:spPr>
      </p:pic>
    </p:spTree>
    <p:extLst>
      <p:ext uri="{BB962C8B-B14F-4D97-AF65-F5344CB8AC3E}">
        <p14:creationId xmlns:p14="http://schemas.microsoft.com/office/powerpoint/2010/main" val="175462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666D1E34-5899-399E-B7EE-3716179ED71F}"/>
              </a:ext>
            </a:extLst>
          </p:cNvPr>
          <p:cNvSpPr txBox="1"/>
          <p:nvPr/>
        </p:nvSpPr>
        <p:spPr>
          <a:xfrm>
            <a:off x="881179" y="2146587"/>
            <a:ext cx="5883688" cy="3970318"/>
          </a:xfrm>
          <a:prstGeom prst="rect">
            <a:avLst/>
          </a:prstGeom>
          <a:noFill/>
        </p:spPr>
        <p:txBody>
          <a:bodyPr wrap="square" rtlCol="0">
            <a:spAutoFit/>
          </a:bodyPr>
          <a:lstStyle/>
          <a:p>
            <a:pPr>
              <a:spcBef>
                <a:spcPts val="0"/>
              </a:spcBef>
              <a:spcAft>
                <a:spcPts val="0"/>
              </a:spcAft>
            </a:pPr>
            <a:r>
              <a:rPr lang="en-US" b="1" dirty="0">
                <a:solidFill>
                  <a:srgbClr val="0070C0"/>
                </a:solidFill>
                <a:effectLst/>
              </a:rPr>
              <a:t>Creating a new column: </a:t>
            </a:r>
            <a:r>
              <a:rPr lang="en-US" b="1" dirty="0">
                <a:solidFill>
                  <a:srgbClr val="0E101A"/>
                </a:solidFill>
                <a:effectLst/>
              </a:rPr>
              <a:t>Crash Category</a:t>
            </a:r>
          </a:p>
          <a:p>
            <a:pPr>
              <a:spcBef>
                <a:spcPts val="0"/>
              </a:spcBef>
              <a:spcAft>
                <a:spcPts val="0"/>
              </a:spcAft>
            </a:pPr>
            <a:endParaRPr lang="en-US"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b="1" dirty="0">
                <a:solidFill>
                  <a:srgbClr val="0E101A"/>
                </a:solidFill>
                <a:effectLst/>
                <a:latin typeface="Calibri" panose="020F0502020204030204" pitchFamily="34" charset="0"/>
                <a:cs typeface="Calibri" panose="020F0502020204030204" pitchFamily="34" charset="0"/>
              </a:rPr>
              <a:t>When there is a crash</a:t>
            </a:r>
            <a:r>
              <a:rPr lang="en-US" dirty="0">
                <a:solidFill>
                  <a:srgbClr val="0E101A"/>
                </a:solidFill>
                <a:effectLst/>
                <a:latin typeface="Calibri" panose="020F0502020204030204" pitchFamily="34" charset="0"/>
                <a:cs typeface="Calibri" panose="020F0502020204030204" pitchFamily="34" charset="0"/>
              </a:rPr>
              <a:t>, it is </a:t>
            </a:r>
            <a:r>
              <a:rPr lang="en-US" b="1" dirty="0">
                <a:solidFill>
                  <a:srgbClr val="0E101A"/>
                </a:solidFill>
                <a:effectLst/>
                <a:latin typeface="Calibri" panose="020F0502020204030204" pitchFamily="34" charset="0"/>
                <a:cs typeface="Calibri" panose="020F0502020204030204" pitchFamily="34" charset="0"/>
              </a:rPr>
              <a:t>important to understand the severity of it</a:t>
            </a:r>
            <a:r>
              <a:rPr lang="en-US" dirty="0">
                <a:solidFill>
                  <a:srgbClr val="0E101A"/>
                </a:solidFill>
                <a:effectLst/>
                <a:latin typeface="Calibri" panose="020F0502020204030204" pitchFamily="34" charset="0"/>
                <a:cs typeface="Calibri" panose="020F0502020204030204" pitchFamily="34" charset="0"/>
              </a:rPr>
              <a:t> and think about what could be done to save lives in similar situations. With this in mind, I created 3 levels of Crash Severity, considering the number of Deaths:</a:t>
            </a:r>
          </a:p>
          <a:p>
            <a:pPr>
              <a:spcBef>
                <a:spcPts val="0"/>
              </a:spcBef>
              <a:spcAft>
                <a:spcPts val="0"/>
              </a:spcAft>
            </a:pPr>
            <a:endParaRPr lang="en-US"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dirty="0">
                <a:solidFill>
                  <a:srgbClr val="0E101A"/>
                </a:solidFill>
                <a:effectLst/>
                <a:latin typeface="Calibri" panose="020F0502020204030204" pitchFamily="34" charset="0"/>
                <a:cs typeface="Calibri" panose="020F0502020204030204" pitchFamily="34" charset="0"/>
              </a:rPr>
              <a:t>•if </a:t>
            </a:r>
            <a:r>
              <a:rPr lang="en-US" b="1" dirty="0">
                <a:solidFill>
                  <a:srgbClr val="0E101A"/>
                </a:solidFill>
                <a:effectLst/>
                <a:latin typeface="Calibri" panose="020F0502020204030204" pitchFamily="34" charset="0"/>
                <a:cs typeface="Calibri" panose="020F0502020204030204" pitchFamily="34" charset="0"/>
              </a:rPr>
              <a:t>#deaths </a:t>
            </a:r>
            <a:r>
              <a:rPr lang="en-US" dirty="0">
                <a:solidFill>
                  <a:srgbClr val="0E101A"/>
                </a:solidFill>
                <a:effectLst/>
                <a:latin typeface="Calibri" panose="020F0502020204030204" pitchFamily="34" charset="0"/>
                <a:cs typeface="Calibri" panose="020F0502020204030204" pitchFamily="34" charset="0"/>
              </a:rPr>
              <a:t>= 0 </a:t>
            </a:r>
            <a:r>
              <a:rPr lang="en-US" dirty="0">
                <a:solidFill>
                  <a:srgbClr val="0E101A"/>
                </a:solidFill>
                <a:effectLst/>
                <a:latin typeface="Calibri" panose="020F0502020204030204" pitchFamily="34" charset="0"/>
                <a:cs typeface="Calibri" panose="020F0502020204030204" pitchFamily="34" charset="0"/>
                <a:sym typeface="Wingdings" panose="05000000000000000000" pitchFamily="2" charset="2"/>
              </a:rPr>
              <a:t></a:t>
            </a:r>
            <a:r>
              <a:rPr lang="en-US" dirty="0">
                <a:solidFill>
                  <a:srgbClr val="0E101A"/>
                </a:solidFill>
                <a:effectLst/>
                <a:latin typeface="Calibri" panose="020F0502020204030204" pitchFamily="34" charset="0"/>
                <a:cs typeface="Calibri" panose="020F0502020204030204" pitchFamily="34" charset="0"/>
              </a:rPr>
              <a:t> SAFE</a:t>
            </a:r>
          </a:p>
          <a:p>
            <a:pPr>
              <a:spcBef>
                <a:spcPts val="0"/>
              </a:spcBef>
              <a:spcAft>
                <a:spcPts val="0"/>
              </a:spcAft>
            </a:pPr>
            <a:r>
              <a:rPr lang="en-US" dirty="0">
                <a:solidFill>
                  <a:srgbClr val="0E101A"/>
                </a:solidFill>
                <a:effectLst/>
                <a:latin typeface="Calibri" panose="020F0502020204030204" pitchFamily="34" charset="0"/>
                <a:cs typeface="Calibri" panose="020F0502020204030204" pitchFamily="34" charset="0"/>
              </a:rPr>
              <a:t>•if </a:t>
            </a:r>
            <a:r>
              <a:rPr lang="en-US" b="1" dirty="0">
                <a:solidFill>
                  <a:srgbClr val="0E101A"/>
                </a:solidFill>
                <a:effectLst/>
                <a:latin typeface="Calibri" panose="020F0502020204030204" pitchFamily="34" charset="0"/>
                <a:cs typeface="Calibri" panose="020F0502020204030204" pitchFamily="34" charset="0"/>
              </a:rPr>
              <a:t>#deaths </a:t>
            </a:r>
            <a:r>
              <a:rPr lang="en-US" dirty="0">
                <a:solidFill>
                  <a:srgbClr val="0E101A"/>
                </a:solidFill>
                <a:effectLst/>
                <a:latin typeface="Calibri" panose="020F0502020204030204" pitchFamily="34" charset="0"/>
                <a:cs typeface="Calibri" panose="020F0502020204030204" pitchFamily="34" charset="0"/>
              </a:rPr>
              <a:t>&gt;= 1 and &lt;=5 </a:t>
            </a:r>
            <a:r>
              <a:rPr lang="en-US" dirty="0">
                <a:solidFill>
                  <a:srgbClr val="0E101A"/>
                </a:solidFill>
                <a:effectLst/>
                <a:latin typeface="Calibri" panose="020F0502020204030204" pitchFamily="34" charset="0"/>
                <a:cs typeface="Calibri" panose="020F0502020204030204" pitchFamily="34" charset="0"/>
                <a:sym typeface="Wingdings" panose="05000000000000000000" pitchFamily="2" charset="2"/>
              </a:rPr>
              <a:t> </a:t>
            </a:r>
            <a:r>
              <a:rPr lang="en-US" dirty="0">
                <a:solidFill>
                  <a:srgbClr val="0E101A"/>
                </a:solidFill>
                <a:effectLst/>
                <a:latin typeface="Calibri" panose="020F0502020204030204" pitchFamily="34" charset="0"/>
                <a:cs typeface="Calibri" panose="020F0502020204030204" pitchFamily="34" charset="0"/>
              </a:rPr>
              <a:t>MEDIUM</a:t>
            </a:r>
          </a:p>
          <a:p>
            <a:pPr>
              <a:spcBef>
                <a:spcPts val="0"/>
              </a:spcBef>
              <a:spcAft>
                <a:spcPts val="0"/>
              </a:spcAft>
            </a:pPr>
            <a:r>
              <a:rPr lang="en-US" dirty="0">
                <a:solidFill>
                  <a:srgbClr val="0E101A"/>
                </a:solidFill>
                <a:effectLst/>
                <a:latin typeface="Calibri" panose="020F0502020204030204" pitchFamily="34" charset="0"/>
                <a:cs typeface="Calibri" panose="020F0502020204030204" pitchFamily="34" charset="0"/>
              </a:rPr>
              <a:t>•If #deaths &gt;5  </a:t>
            </a:r>
            <a:r>
              <a:rPr lang="en-US" dirty="0">
                <a:solidFill>
                  <a:srgbClr val="0E101A"/>
                </a:solidFill>
                <a:effectLst/>
                <a:latin typeface="Calibri" panose="020F0502020204030204" pitchFamily="34" charset="0"/>
                <a:cs typeface="Calibri" panose="020F0502020204030204" pitchFamily="34" charset="0"/>
                <a:sym typeface="Wingdings" panose="05000000000000000000" pitchFamily="2" charset="2"/>
              </a:rPr>
              <a:t></a:t>
            </a:r>
            <a:r>
              <a:rPr lang="en-US" dirty="0">
                <a:solidFill>
                  <a:srgbClr val="0E101A"/>
                </a:solidFill>
                <a:effectLst/>
                <a:latin typeface="Calibri" panose="020F0502020204030204" pitchFamily="34" charset="0"/>
                <a:cs typeface="Calibri" panose="020F0502020204030204" pitchFamily="34" charset="0"/>
              </a:rPr>
              <a:t>BIG</a:t>
            </a:r>
          </a:p>
          <a:p>
            <a:pPr>
              <a:spcBef>
                <a:spcPts val="0"/>
              </a:spcBef>
              <a:spcAft>
                <a:spcPts val="0"/>
              </a:spcAft>
            </a:pPr>
            <a:r>
              <a:rPr lang="en-US" dirty="0">
                <a:solidFill>
                  <a:srgbClr val="0E101A"/>
                </a:solidFill>
                <a:effectLst/>
                <a:latin typeface="Calibri" panose="020F0502020204030204" pitchFamily="34" charset="0"/>
                <a:cs typeface="Calibri" panose="020F0502020204030204" pitchFamily="34" charset="0"/>
              </a:rPr>
              <a:t> </a:t>
            </a:r>
          </a:p>
          <a:p>
            <a:pPr>
              <a:spcBef>
                <a:spcPts val="0"/>
              </a:spcBef>
              <a:spcAft>
                <a:spcPts val="0"/>
              </a:spcAft>
            </a:pPr>
            <a:r>
              <a:rPr lang="en-US" b="1" dirty="0">
                <a:solidFill>
                  <a:srgbClr val="0E101A"/>
                </a:solidFill>
                <a:effectLst/>
                <a:latin typeface="Calibri" panose="020F0502020204030204" pitchFamily="34" charset="0"/>
                <a:cs typeface="Calibri" panose="020F0502020204030204" pitchFamily="34" charset="0"/>
              </a:rPr>
              <a:t>Note: </a:t>
            </a:r>
            <a:r>
              <a:rPr lang="en-US" dirty="0">
                <a:solidFill>
                  <a:srgbClr val="0E101A"/>
                </a:solidFill>
                <a:effectLst/>
                <a:latin typeface="Calibri" panose="020F0502020204030204" pitchFamily="34" charset="0"/>
                <a:cs typeface="Calibri" panose="020F0502020204030204" pitchFamily="34" charset="0"/>
              </a:rPr>
              <a:t>these values are arbitrary        </a:t>
            </a:r>
          </a:p>
          <a:p>
            <a:endParaRPr lang="pt-PT" dirty="0"/>
          </a:p>
          <a:p>
            <a:endParaRPr lang="pt-PT" dirty="0"/>
          </a:p>
        </p:txBody>
      </p:sp>
      <p:sp>
        <p:nvSpPr>
          <p:cNvPr id="8" name="Título 7">
            <a:extLst>
              <a:ext uri="{FF2B5EF4-FFF2-40B4-BE49-F238E27FC236}">
                <a16:creationId xmlns:a16="http://schemas.microsoft.com/office/drawing/2014/main" id="{0D349CA6-01A4-3A19-2787-C3CD576FD65B}"/>
              </a:ext>
            </a:extLst>
          </p:cNvPr>
          <p:cNvSpPr>
            <a:spLocks noGrp="1"/>
          </p:cNvSpPr>
          <p:nvPr>
            <p:ph type="title"/>
          </p:nvPr>
        </p:nvSpPr>
        <p:spPr/>
        <p:txBody>
          <a:bodyPr/>
          <a:lstStyle/>
          <a:p>
            <a:pPr algn="ctr"/>
            <a:r>
              <a:rPr lang="pt-PT" sz="2800" dirty="0">
                <a:ea typeface="Calibri Light"/>
                <a:cs typeface="Calibri Light"/>
              </a:rPr>
              <a:t>2. &amp; 3. - Data </a:t>
            </a:r>
            <a:r>
              <a:rPr lang="pt-PT" sz="2800" dirty="0" err="1">
                <a:ea typeface="Calibri Light"/>
                <a:cs typeface="Calibri Light"/>
              </a:rPr>
              <a:t>Processing</a:t>
            </a:r>
            <a:r>
              <a:rPr lang="pt-PT" sz="2800" dirty="0">
                <a:ea typeface="Calibri Light"/>
                <a:cs typeface="Calibri Light"/>
              </a:rPr>
              <a:t> </a:t>
            </a:r>
            <a:r>
              <a:rPr lang="pt-PT" sz="2800" dirty="0" err="1">
                <a:ea typeface="Calibri Light"/>
                <a:cs typeface="Calibri Light"/>
              </a:rPr>
              <a:t>and</a:t>
            </a:r>
            <a:r>
              <a:rPr lang="pt-PT" sz="2800" dirty="0">
                <a:ea typeface="Calibri Light"/>
                <a:cs typeface="Calibri Light"/>
              </a:rPr>
              <a:t> Data </a:t>
            </a:r>
            <a:r>
              <a:rPr lang="pt-PT" sz="2800" dirty="0" err="1">
                <a:ea typeface="Calibri Light"/>
                <a:cs typeface="Calibri Light"/>
              </a:rPr>
              <a:t>Transformation</a:t>
            </a:r>
            <a:r>
              <a:rPr lang="pt-PT" sz="2800" dirty="0">
                <a:ea typeface="Calibri Light"/>
                <a:cs typeface="Calibri Light"/>
              </a:rPr>
              <a:t> – </a:t>
            </a:r>
            <a:r>
              <a:rPr lang="pt-PT" sz="2800" dirty="0" err="1">
                <a:solidFill>
                  <a:srgbClr val="FFC000"/>
                </a:solidFill>
                <a:ea typeface="Calibri Light"/>
                <a:cs typeface="Calibri Light"/>
              </a:rPr>
              <a:t>Vehicle</a:t>
            </a:r>
            <a:r>
              <a:rPr lang="pt-PT" sz="2800" dirty="0">
                <a:solidFill>
                  <a:srgbClr val="FFC000"/>
                </a:solidFill>
                <a:ea typeface="Calibri Light"/>
                <a:cs typeface="Calibri Light"/>
              </a:rPr>
              <a:t> </a:t>
            </a:r>
            <a:r>
              <a:rPr lang="pt-PT" sz="2800" dirty="0" err="1">
                <a:solidFill>
                  <a:srgbClr val="FFC000"/>
                </a:solidFill>
                <a:ea typeface="Calibri Light"/>
                <a:cs typeface="Calibri Light"/>
              </a:rPr>
              <a:t>complaints</a:t>
            </a:r>
            <a:endParaRPr lang="pt-PT" dirty="0"/>
          </a:p>
        </p:txBody>
      </p:sp>
      <p:pic>
        <p:nvPicPr>
          <p:cNvPr id="22" name="Imagem 21">
            <a:extLst>
              <a:ext uri="{FF2B5EF4-FFF2-40B4-BE49-F238E27FC236}">
                <a16:creationId xmlns:a16="http://schemas.microsoft.com/office/drawing/2014/main" id="{510F2265-12D1-C812-C982-722FD09E943E}"/>
              </a:ext>
            </a:extLst>
          </p:cNvPr>
          <p:cNvPicPr>
            <a:picLocks noChangeAspect="1"/>
          </p:cNvPicPr>
          <p:nvPr/>
        </p:nvPicPr>
        <p:blipFill>
          <a:blip r:embed="rId2"/>
          <a:stretch>
            <a:fillRect/>
          </a:stretch>
        </p:blipFill>
        <p:spPr>
          <a:xfrm>
            <a:off x="4894379" y="4824340"/>
            <a:ext cx="7001852" cy="1638529"/>
          </a:xfrm>
          <a:prstGeom prst="rect">
            <a:avLst/>
          </a:prstGeom>
        </p:spPr>
      </p:pic>
      <p:pic>
        <p:nvPicPr>
          <p:cNvPr id="24" name="Imagem 23">
            <a:extLst>
              <a:ext uri="{FF2B5EF4-FFF2-40B4-BE49-F238E27FC236}">
                <a16:creationId xmlns:a16="http://schemas.microsoft.com/office/drawing/2014/main" id="{1707EFA8-990A-40EB-F8A4-0EC37E991783}"/>
              </a:ext>
            </a:extLst>
          </p:cNvPr>
          <p:cNvPicPr>
            <a:picLocks noChangeAspect="1"/>
          </p:cNvPicPr>
          <p:nvPr/>
        </p:nvPicPr>
        <p:blipFill>
          <a:blip r:embed="rId3"/>
          <a:stretch>
            <a:fillRect/>
          </a:stretch>
        </p:blipFill>
        <p:spPr>
          <a:xfrm>
            <a:off x="7098720" y="2430797"/>
            <a:ext cx="3229426" cy="1162212"/>
          </a:xfrm>
          <a:prstGeom prst="rect">
            <a:avLst/>
          </a:prstGeom>
        </p:spPr>
      </p:pic>
    </p:spTree>
    <p:extLst>
      <p:ext uri="{BB962C8B-B14F-4D97-AF65-F5344CB8AC3E}">
        <p14:creationId xmlns:p14="http://schemas.microsoft.com/office/powerpoint/2010/main" val="404282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15219-4727-2D88-A294-79AC43454D63}"/>
              </a:ext>
            </a:extLst>
          </p:cNvPr>
          <p:cNvSpPr>
            <a:spLocks noGrp="1"/>
          </p:cNvSpPr>
          <p:nvPr>
            <p:ph type="title"/>
          </p:nvPr>
        </p:nvSpPr>
        <p:spPr/>
        <p:txBody>
          <a:bodyPr/>
          <a:lstStyle/>
          <a:p>
            <a:pPr algn="ctr"/>
            <a:r>
              <a:rPr lang="pt-PT" sz="2800" dirty="0">
                <a:ea typeface="Calibri Light"/>
                <a:cs typeface="Calibri Light"/>
              </a:rPr>
              <a:t>2. &amp; 3. - Data </a:t>
            </a:r>
            <a:r>
              <a:rPr lang="pt-PT" sz="2800" dirty="0" err="1">
                <a:ea typeface="Calibri Light"/>
                <a:cs typeface="Calibri Light"/>
              </a:rPr>
              <a:t>Processing</a:t>
            </a:r>
            <a:r>
              <a:rPr lang="pt-PT" sz="2800" dirty="0">
                <a:ea typeface="Calibri Light"/>
                <a:cs typeface="Calibri Light"/>
              </a:rPr>
              <a:t> </a:t>
            </a:r>
            <a:r>
              <a:rPr lang="pt-PT" sz="2800" dirty="0" err="1">
                <a:ea typeface="Calibri Light"/>
                <a:cs typeface="Calibri Light"/>
              </a:rPr>
              <a:t>and</a:t>
            </a:r>
            <a:r>
              <a:rPr lang="pt-PT" sz="2800" dirty="0">
                <a:ea typeface="Calibri Light"/>
                <a:cs typeface="Calibri Light"/>
              </a:rPr>
              <a:t> Data </a:t>
            </a:r>
            <a:r>
              <a:rPr lang="pt-PT" sz="2800" dirty="0" err="1">
                <a:ea typeface="Calibri Light"/>
                <a:cs typeface="Calibri Light"/>
              </a:rPr>
              <a:t>Transformation</a:t>
            </a:r>
            <a:r>
              <a:rPr lang="pt-PT" sz="2800" dirty="0">
                <a:ea typeface="Calibri Light"/>
                <a:cs typeface="Calibri Light"/>
              </a:rPr>
              <a:t> </a:t>
            </a:r>
            <a:br>
              <a:rPr lang="pt-PT" sz="2800" dirty="0">
                <a:ea typeface="Calibri Light"/>
                <a:cs typeface="Calibri Light"/>
              </a:rPr>
            </a:br>
            <a:r>
              <a:rPr lang="pt-PT" sz="2800" dirty="0">
                <a:ea typeface="Calibri Light"/>
                <a:cs typeface="Calibri Light"/>
              </a:rPr>
              <a:t> </a:t>
            </a:r>
            <a:r>
              <a:rPr lang="pt-PT" sz="2800" dirty="0" err="1">
                <a:solidFill>
                  <a:srgbClr val="FF0000"/>
                </a:solidFill>
                <a:ea typeface="Calibri Light"/>
                <a:cs typeface="Calibri Light"/>
              </a:rPr>
              <a:t>Vehicle</a:t>
            </a:r>
            <a:r>
              <a:rPr lang="pt-PT" sz="2800" dirty="0">
                <a:solidFill>
                  <a:srgbClr val="FF0000"/>
                </a:solidFill>
                <a:ea typeface="Calibri Light"/>
                <a:cs typeface="Calibri Light"/>
              </a:rPr>
              <a:t> Fuel ECONOMY </a:t>
            </a:r>
            <a:r>
              <a:rPr lang="pt-PT" sz="2800" dirty="0" err="1">
                <a:solidFill>
                  <a:srgbClr val="FF0000"/>
                </a:solidFill>
                <a:ea typeface="Calibri Light"/>
                <a:cs typeface="Calibri Light"/>
              </a:rPr>
              <a:t>Info</a:t>
            </a:r>
            <a:endParaRPr lang="en-US" dirty="0"/>
          </a:p>
        </p:txBody>
      </p:sp>
      <p:pic>
        <p:nvPicPr>
          <p:cNvPr id="5" name="Imagem 4">
            <a:extLst>
              <a:ext uri="{FF2B5EF4-FFF2-40B4-BE49-F238E27FC236}">
                <a16:creationId xmlns:a16="http://schemas.microsoft.com/office/drawing/2014/main" id="{5CBBAD3E-4235-33C6-ED4E-8039B3553295}"/>
              </a:ext>
            </a:extLst>
          </p:cNvPr>
          <p:cNvPicPr>
            <a:picLocks noChangeAspect="1"/>
          </p:cNvPicPr>
          <p:nvPr/>
        </p:nvPicPr>
        <p:blipFill>
          <a:blip r:embed="rId2"/>
          <a:stretch>
            <a:fillRect/>
          </a:stretch>
        </p:blipFill>
        <p:spPr>
          <a:xfrm>
            <a:off x="4296842" y="5059268"/>
            <a:ext cx="7107758" cy="1298096"/>
          </a:xfrm>
          <a:prstGeom prst="rect">
            <a:avLst/>
          </a:prstGeom>
        </p:spPr>
      </p:pic>
      <p:sp>
        <p:nvSpPr>
          <p:cNvPr id="7" name="CaixaDeTexto 6">
            <a:extLst>
              <a:ext uri="{FF2B5EF4-FFF2-40B4-BE49-F238E27FC236}">
                <a16:creationId xmlns:a16="http://schemas.microsoft.com/office/drawing/2014/main" id="{0C5449C9-7F48-9C28-E70B-07EBD2CFE0CE}"/>
              </a:ext>
            </a:extLst>
          </p:cNvPr>
          <p:cNvSpPr txBox="1"/>
          <p:nvPr/>
        </p:nvSpPr>
        <p:spPr>
          <a:xfrm>
            <a:off x="863600" y="2280904"/>
            <a:ext cx="5105400" cy="1877437"/>
          </a:xfrm>
          <a:prstGeom prst="rect">
            <a:avLst/>
          </a:prstGeom>
          <a:noFill/>
        </p:spPr>
        <p:txBody>
          <a:bodyPr wrap="square">
            <a:spAutoFit/>
          </a:bodyPr>
          <a:lstStyle/>
          <a:p>
            <a:pPr>
              <a:spcBef>
                <a:spcPts val="0"/>
              </a:spcBef>
              <a:spcAft>
                <a:spcPts val="0"/>
              </a:spcAft>
            </a:pPr>
            <a:r>
              <a:rPr lang="en-US" b="1" dirty="0">
                <a:solidFill>
                  <a:srgbClr val="0070C0"/>
                </a:solidFill>
                <a:effectLst/>
              </a:rPr>
              <a:t>Creating a new column: </a:t>
            </a:r>
            <a:r>
              <a:rPr lang="en-US" b="1" dirty="0">
                <a:solidFill>
                  <a:srgbClr val="0E101A"/>
                </a:solidFill>
                <a:effectLst/>
              </a:rPr>
              <a:t>Car Age</a:t>
            </a:r>
          </a:p>
          <a:p>
            <a:pPr>
              <a:spcBef>
                <a:spcPts val="0"/>
              </a:spcBef>
              <a:spcAft>
                <a:spcPts val="0"/>
              </a:spcAft>
            </a:pPr>
            <a:endParaRPr lang="en-US"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sz="1600" dirty="0">
                <a:solidFill>
                  <a:srgbClr val="0E101A"/>
                </a:solidFill>
                <a:effectLst/>
                <a:latin typeface="Calibri" panose="020F0502020204030204" pitchFamily="34" charset="0"/>
                <a:cs typeface="Calibri" panose="020F0502020204030204" pitchFamily="34" charset="0"/>
              </a:rPr>
              <a:t>Considering the </a:t>
            </a:r>
            <a:r>
              <a:rPr lang="en-US" sz="1600" b="1" dirty="0">
                <a:solidFill>
                  <a:srgbClr val="0E101A"/>
                </a:solidFill>
                <a:effectLst/>
                <a:latin typeface="Calibri" panose="020F0502020204030204" pitchFamily="34" charset="0"/>
                <a:cs typeface="Calibri" panose="020F0502020204030204" pitchFamily="34" charset="0"/>
              </a:rPr>
              <a:t>Current Year</a:t>
            </a:r>
            <a:r>
              <a:rPr lang="en-US" sz="1600" dirty="0">
                <a:solidFill>
                  <a:srgbClr val="0E101A"/>
                </a:solidFill>
                <a:effectLst/>
                <a:latin typeface="Calibri" panose="020F0502020204030204" pitchFamily="34" charset="0"/>
                <a:cs typeface="Calibri" panose="020F0502020204030204" pitchFamily="34" charset="0"/>
              </a:rPr>
              <a:t>, we can compute the Age of the Vehicle. This info can be important to further analysis as it simplifies the data understanding. For example, we might want to know the percentage of vehicles over 30 years old in the car fleet.</a:t>
            </a:r>
            <a:endParaRPr lang="en-US" sz="1600" dirty="0"/>
          </a:p>
        </p:txBody>
      </p:sp>
      <p:pic>
        <p:nvPicPr>
          <p:cNvPr id="9" name="Imagem 8">
            <a:extLst>
              <a:ext uri="{FF2B5EF4-FFF2-40B4-BE49-F238E27FC236}">
                <a16:creationId xmlns:a16="http://schemas.microsoft.com/office/drawing/2014/main" id="{0A509A36-781D-9255-9D6D-076301504761}"/>
              </a:ext>
            </a:extLst>
          </p:cNvPr>
          <p:cNvPicPr>
            <a:picLocks noChangeAspect="1"/>
          </p:cNvPicPr>
          <p:nvPr/>
        </p:nvPicPr>
        <p:blipFill>
          <a:blip r:embed="rId3"/>
          <a:stretch>
            <a:fillRect/>
          </a:stretch>
        </p:blipFill>
        <p:spPr>
          <a:xfrm>
            <a:off x="7288742" y="2456392"/>
            <a:ext cx="3328458" cy="2171682"/>
          </a:xfrm>
          <a:prstGeom prst="rect">
            <a:avLst/>
          </a:prstGeom>
        </p:spPr>
      </p:pic>
    </p:spTree>
    <p:extLst>
      <p:ext uri="{BB962C8B-B14F-4D97-AF65-F5344CB8AC3E}">
        <p14:creationId xmlns:p14="http://schemas.microsoft.com/office/powerpoint/2010/main" val="197069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2495F-B188-BBAB-12AE-D11F5881BAA5}"/>
              </a:ext>
            </a:extLst>
          </p:cNvPr>
          <p:cNvSpPr>
            <a:spLocks noGrp="1"/>
          </p:cNvSpPr>
          <p:nvPr>
            <p:ph type="title"/>
          </p:nvPr>
        </p:nvSpPr>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C000"/>
                </a:solidFill>
                <a:ea typeface="Calibri Light"/>
                <a:cs typeface="Calibri Light"/>
              </a:rPr>
              <a:t>Vehicle</a:t>
            </a:r>
            <a:r>
              <a:rPr lang="pt-PT" sz="3200" dirty="0">
                <a:solidFill>
                  <a:srgbClr val="FFC000"/>
                </a:solidFill>
                <a:ea typeface="Calibri Light"/>
                <a:cs typeface="Calibri Light"/>
              </a:rPr>
              <a:t> </a:t>
            </a:r>
            <a:r>
              <a:rPr lang="pt-PT" sz="3200" dirty="0" err="1">
                <a:solidFill>
                  <a:srgbClr val="FFC000"/>
                </a:solidFill>
                <a:ea typeface="Calibri Light"/>
                <a:cs typeface="Calibri Light"/>
              </a:rPr>
              <a:t>complaints</a:t>
            </a:r>
            <a:endParaRPr lang="pt-PT" sz="3200" dirty="0"/>
          </a:p>
        </p:txBody>
      </p:sp>
      <p:sp>
        <p:nvSpPr>
          <p:cNvPr id="6" name="CaixaDeTexto 5">
            <a:extLst>
              <a:ext uri="{FF2B5EF4-FFF2-40B4-BE49-F238E27FC236}">
                <a16:creationId xmlns:a16="http://schemas.microsoft.com/office/drawing/2014/main" id="{DB6BA490-93D7-BDDC-D43C-EDD57368746B}"/>
              </a:ext>
            </a:extLst>
          </p:cNvPr>
          <p:cNvSpPr txBox="1"/>
          <p:nvPr/>
        </p:nvSpPr>
        <p:spPr>
          <a:xfrm>
            <a:off x="347133" y="1938456"/>
            <a:ext cx="10346242" cy="2123658"/>
          </a:xfrm>
          <a:prstGeom prst="rect">
            <a:avLst/>
          </a:prstGeom>
          <a:noFill/>
        </p:spPr>
        <p:txBody>
          <a:bodyPr wrap="square" rtlCol="0">
            <a:spAutoFit/>
          </a:bodyPr>
          <a:lstStyle/>
          <a:p>
            <a:r>
              <a:rPr lang="en-US" b="1" dirty="0">
                <a:solidFill>
                  <a:srgbClr val="0070C0"/>
                </a:solidFill>
                <a:latin typeface="Calibri" panose="020F0502020204030204" pitchFamily="34" charset="0"/>
                <a:cs typeface="Calibri" panose="020F0502020204030204" pitchFamily="34" charset="0"/>
              </a:rPr>
              <a:t>Label encoding:</a:t>
            </a:r>
          </a:p>
          <a:p>
            <a:endParaRPr lang="en-US"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Converting categorical data into numerical values</a:t>
            </a:r>
            <a:r>
              <a:rPr lang="en-US" sz="1600" dirty="0">
                <a:latin typeface="Calibri" panose="020F0502020204030204" pitchFamily="34" charset="0"/>
                <a:cs typeface="Calibri" panose="020F0502020204030204" pitchFamily="34" charset="0"/>
              </a:rPr>
              <a:t>. Label encoding is used to represent categorical data as integers, allowing machine learning models to work with non-numeric data. Now we could run some machine learning model to make assumptions about the crash severity, for instance: which car should I buy, in Portugal, considering I want the safest car possible, from 2006 onwards, etc..?</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this case, since the crash category has 3 possibilities, the encoding will be 0, 1, or 2.</a:t>
            </a:r>
            <a:endParaRPr lang="pt-PT" sz="1600" dirty="0">
              <a:latin typeface="Calibri" panose="020F0502020204030204" pitchFamily="34" charset="0"/>
              <a:cs typeface="Calibri" panose="020F0502020204030204" pitchFamily="34" charset="0"/>
            </a:endParaRPr>
          </a:p>
        </p:txBody>
      </p:sp>
      <p:pic>
        <p:nvPicPr>
          <p:cNvPr id="8" name="Imagem 7">
            <a:extLst>
              <a:ext uri="{FF2B5EF4-FFF2-40B4-BE49-F238E27FC236}">
                <a16:creationId xmlns:a16="http://schemas.microsoft.com/office/drawing/2014/main" id="{38799F7A-80BB-BBEE-8A45-1B23C17F7C2D}"/>
              </a:ext>
            </a:extLst>
          </p:cNvPr>
          <p:cNvPicPr>
            <a:picLocks noChangeAspect="1"/>
          </p:cNvPicPr>
          <p:nvPr/>
        </p:nvPicPr>
        <p:blipFill>
          <a:blip r:embed="rId2"/>
          <a:stretch>
            <a:fillRect/>
          </a:stretch>
        </p:blipFill>
        <p:spPr>
          <a:xfrm>
            <a:off x="482624" y="4122757"/>
            <a:ext cx="5613376" cy="976239"/>
          </a:xfrm>
          <a:prstGeom prst="rect">
            <a:avLst/>
          </a:prstGeom>
        </p:spPr>
      </p:pic>
      <p:pic>
        <p:nvPicPr>
          <p:cNvPr id="10" name="Imagem 9">
            <a:extLst>
              <a:ext uri="{FF2B5EF4-FFF2-40B4-BE49-F238E27FC236}">
                <a16:creationId xmlns:a16="http://schemas.microsoft.com/office/drawing/2014/main" id="{6B02E7F6-ED87-235D-99FB-D35FCCF5A03A}"/>
              </a:ext>
            </a:extLst>
          </p:cNvPr>
          <p:cNvPicPr>
            <a:picLocks noChangeAspect="1"/>
          </p:cNvPicPr>
          <p:nvPr/>
        </p:nvPicPr>
        <p:blipFill>
          <a:blip r:embed="rId3"/>
          <a:stretch>
            <a:fillRect/>
          </a:stretch>
        </p:blipFill>
        <p:spPr>
          <a:xfrm>
            <a:off x="6845829" y="4122757"/>
            <a:ext cx="3381905" cy="2322695"/>
          </a:xfrm>
          <a:prstGeom prst="rect">
            <a:avLst/>
          </a:prstGeom>
        </p:spPr>
      </p:pic>
    </p:spTree>
    <p:extLst>
      <p:ext uri="{BB962C8B-B14F-4D97-AF65-F5344CB8AC3E}">
        <p14:creationId xmlns:p14="http://schemas.microsoft.com/office/powerpoint/2010/main" val="376543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853E6-D2EB-DFFB-933A-CA9673F8F5DD}"/>
              </a:ext>
            </a:extLst>
          </p:cNvPr>
          <p:cNvSpPr>
            <a:spLocks noGrp="1"/>
          </p:cNvSpPr>
          <p:nvPr>
            <p:ph type="title"/>
          </p:nvPr>
        </p:nvSpPr>
        <p:spPr/>
        <p:txBody>
          <a:bodyPr/>
          <a:lstStyle/>
          <a:p>
            <a:r>
              <a:rPr lang="pt-PT" dirty="0" err="1">
                <a:solidFill>
                  <a:srgbClr val="FF0000"/>
                </a:solidFill>
              </a:rPr>
              <a:t>Intro</a:t>
            </a:r>
            <a:r>
              <a:rPr lang="pt-PT" dirty="0"/>
              <a:t> – </a:t>
            </a:r>
            <a:r>
              <a:rPr lang="pt-PT" dirty="0" err="1"/>
              <a:t>How</a:t>
            </a:r>
            <a:r>
              <a:rPr lang="pt-PT" dirty="0"/>
              <a:t> to </a:t>
            </a:r>
            <a:r>
              <a:rPr lang="pt-PT" dirty="0" err="1"/>
              <a:t>run</a:t>
            </a:r>
            <a:r>
              <a:rPr lang="pt-PT" dirty="0"/>
              <a:t> </a:t>
            </a:r>
            <a:r>
              <a:rPr lang="pt-PT" dirty="0" err="1"/>
              <a:t>the</a:t>
            </a:r>
            <a:r>
              <a:rPr lang="pt-PT" dirty="0"/>
              <a:t> </a:t>
            </a:r>
            <a:r>
              <a:rPr lang="pt-PT" dirty="0" err="1"/>
              <a:t>python</a:t>
            </a:r>
            <a:r>
              <a:rPr lang="pt-PT" dirty="0"/>
              <a:t> scripts</a:t>
            </a:r>
          </a:p>
        </p:txBody>
      </p:sp>
      <p:sp>
        <p:nvSpPr>
          <p:cNvPr id="3" name="Marcador de Posição de Conteúdo 2">
            <a:extLst>
              <a:ext uri="{FF2B5EF4-FFF2-40B4-BE49-F238E27FC236}">
                <a16:creationId xmlns:a16="http://schemas.microsoft.com/office/drawing/2014/main" id="{8140528E-5ED8-55EA-158A-BB6C88128E6D}"/>
              </a:ext>
            </a:extLst>
          </p:cNvPr>
          <p:cNvSpPr>
            <a:spLocks noGrp="1"/>
          </p:cNvSpPr>
          <p:nvPr>
            <p:ph idx="1"/>
          </p:nvPr>
        </p:nvSpPr>
        <p:spPr>
          <a:xfrm>
            <a:off x="465667" y="2180496"/>
            <a:ext cx="11145141" cy="4254171"/>
          </a:xfrm>
        </p:spPr>
        <p:txBody>
          <a:bodyPr>
            <a:normAutofit fontScale="77500" lnSpcReduction="20000"/>
          </a:bodyPr>
          <a:lstStyle/>
          <a:p>
            <a:pPr marL="0" indent="0">
              <a:buNone/>
            </a:pPr>
            <a:r>
              <a:rPr lang="pt-PT" b="1" dirty="0" err="1">
                <a:solidFill>
                  <a:schemeClr val="tx1"/>
                </a:solidFill>
                <a:latin typeface="Calibri" panose="020F0502020204030204" pitchFamily="34" charset="0"/>
                <a:cs typeface="Calibri" panose="020F0502020204030204" pitchFamily="34" charset="0"/>
              </a:rPr>
              <a:t>List</a:t>
            </a:r>
            <a:r>
              <a:rPr lang="pt-PT" b="1" dirty="0">
                <a:solidFill>
                  <a:schemeClr val="tx1"/>
                </a:solidFill>
                <a:latin typeface="Calibri" panose="020F0502020204030204" pitchFamily="34" charset="0"/>
                <a:cs typeface="Calibri" panose="020F0502020204030204" pitchFamily="34" charset="0"/>
              </a:rPr>
              <a:t> </a:t>
            </a:r>
            <a:r>
              <a:rPr lang="pt-PT" b="1" dirty="0" err="1">
                <a:solidFill>
                  <a:schemeClr val="tx1"/>
                </a:solidFill>
                <a:latin typeface="Calibri" panose="020F0502020204030204" pitchFamily="34" charset="0"/>
                <a:cs typeface="Calibri" panose="020F0502020204030204" pitchFamily="34" charset="0"/>
              </a:rPr>
              <a:t>of</a:t>
            </a:r>
            <a:r>
              <a:rPr lang="pt-PT" b="1" dirty="0">
                <a:solidFill>
                  <a:schemeClr val="tx1"/>
                </a:solidFill>
                <a:latin typeface="Calibri" panose="020F0502020204030204" pitchFamily="34" charset="0"/>
                <a:cs typeface="Calibri" panose="020F0502020204030204" pitchFamily="34" charset="0"/>
              </a:rPr>
              <a:t> </a:t>
            </a:r>
            <a:r>
              <a:rPr lang="pt-PT" b="1" dirty="0" err="1">
                <a:solidFill>
                  <a:schemeClr val="tx1"/>
                </a:solidFill>
                <a:latin typeface="Calibri" panose="020F0502020204030204" pitchFamily="34" charset="0"/>
                <a:cs typeface="Calibri" panose="020F0502020204030204" pitchFamily="34" charset="0"/>
              </a:rPr>
              <a:t>Python</a:t>
            </a:r>
            <a:r>
              <a:rPr lang="pt-PT" b="1" dirty="0">
                <a:solidFill>
                  <a:schemeClr val="tx1"/>
                </a:solidFill>
                <a:latin typeface="Calibri" panose="020F0502020204030204" pitchFamily="34" charset="0"/>
                <a:cs typeface="Calibri" panose="020F0502020204030204" pitchFamily="34" charset="0"/>
              </a:rPr>
              <a:t> Scripts: </a:t>
            </a:r>
          </a:p>
          <a:p>
            <a:r>
              <a:rPr lang="pt-PT" dirty="0">
                <a:solidFill>
                  <a:schemeClr val="tx1"/>
                </a:solidFill>
                <a:latin typeface="Calibri" panose="020F0502020204030204" pitchFamily="34" charset="0"/>
                <a:cs typeface="Calibri" panose="020F0502020204030204" pitchFamily="34" charset="0"/>
              </a:rPr>
              <a:t>Script-</a:t>
            </a:r>
            <a:r>
              <a:rPr lang="pt-PT" dirty="0" err="1">
                <a:solidFill>
                  <a:schemeClr val="tx1"/>
                </a:solidFill>
                <a:latin typeface="Calibri" panose="020F0502020204030204" pitchFamily="34" charset="0"/>
                <a:cs typeface="Calibri" panose="020F0502020204030204" pitchFamily="34" charset="0"/>
              </a:rPr>
              <a:t>VehicleComplaints.ipynb</a:t>
            </a:r>
            <a:endParaRPr lang="pt-PT" dirty="0">
              <a:solidFill>
                <a:schemeClr val="tx1"/>
              </a:solidFill>
              <a:latin typeface="Calibri" panose="020F0502020204030204" pitchFamily="34" charset="0"/>
              <a:cs typeface="Calibri" panose="020F0502020204030204" pitchFamily="34" charset="0"/>
            </a:endParaRPr>
          </a:p>
          <a:p>
            <a:r>
              <a:rPr lang="pt-PT" dirty="0">
                <a:solidFill>
                  <a:schemeClr val="tx1"/>
                </a:solidFill>
                <a:latin typeface="Calibri" panose="020F0502020204030204" pitchFamily="34" charset="0"/>
                <a:cs typeface="Calibri" panose="020F0502020204030204" pitchFamily="34" charset="0"/>
              </a:rPr>
              <a:t>Script-</a:t>
            </a:r>
            <a:r>
              <a:rPr lang="pt-PT" dirty="0" err="1">
                <a:solidFill>
                  <a:schemeClr val="tx1"/>
                </a:solidFill>
                <a:latin typeface="Calibri" panose="020F0502020204030204" pitchFamily="34" charset="0"/>
                <a:cs typeface="Calibri" panose="020F0502020204030204" pitchFamily="34" charset="0"/>
              </a:rPr>
              <a:t>VehicleFuelEconomy.ipynb</a:t>
            </a:r>
            <a:endParaRPr lang="pt-PT" dirty="0">
              <a:solidFill>
                <a:schemeClr val="tx1"/>
              </a:solidFill>
              <a:latin typeface="Calibri" panose="020F0502020204030204" pitchFamily="34" charset="0"/>
              <a:cs typeface="Calibri" panose="020F0502020204030204" pitchFamily="34" charset="0"/>
            </a:endParaRPr>
          </a:p>
          <a:p>
            <a:r>
              <a:rPr lang="pt-PT" dirty="0">
                <a:solidFill>
                  <a:schemeClr val="tx1"/>
                </a:solidFill>
                <a:latin typeface="Calibri" panose="020F0502020204030204" pitchFamily="34" charset="0"/>
                <a:cs typeface="Calibri" panose="020F0502020204030204" pitchFamily="34" charset="0"/>
              </a:rPr>
              <a:t>Script-</a:t>
            </a:r>
            <a:r>
              <a:rPr lang="pt-PT" dirty="0" err="1">
                <a:solidFill>
                  <a:schemeClr val="tx1"/>
                </a:solidFill>
                <a:latin typeface="Calibri" panose="020F0502020204030204" pitchFamily="34" charset="0"/>
                <a:cs typeface="Calibri" panose="020F0502020204030204" pitchFamily="34" charset="0"/>
              </a:rPr>
              <a:t>AlternativeFuelStations.ipynb</a:t>
            </a:r>
            <a:endParaRPr lang="pt-PT" dirty="0">
              <a:solidFill>
                <a:schemeClr val="tx1"/>
              </a:solidFill>
              <a:latin typeface="Calibri" panose="020F0502020204030204" pitchFamily="34" charset="0"/>
              <a:cs typeface="Calibri" panose="020F0502020204030204" pitchFamily="34" charset="0"/>
            </a:endParaRPr>
          </a:p>
          <a:p>
            <a:r>
              <a:rPr lang="pt-PT" dirty="0">
                <a:solidFill>
                  <a:schemeClr val="tx1"/>
                </a:solidFill>
                <a:latin typeface="Calibri" panose="020F0502020204030204" pitchFamily="34" charset="0"/>
                <a:cs typeface="Calibri" panose="020F0502020204030204" pitchFamily="34" charset="0"/>
              </a:rPr>
              <a:t>Script-</a:t>
            </a:r>
            <a:r>
              <a:rPr lang="pt-PT" dirty="0" err="1">
                <a:solidFill>
                  <a:schemeClr val="tx1"/>
                </a:solidFill>
                <a:latin typeface="Calibri" panose="020F0502020204030204" pitchFamily="34" charset="0"/>
                <a:cs typeface="Calibri" panose="020F0502020204030204" pitchFamily="34" charset="0"/>
              </a:rPr>
              <a:t>LoadingDataintoHypotheticalDataStorageSystem</a:t>
            </a:r>
            <a:r>
              <a:rPr lang="pt-PT" dirty="0">
                <a:solidFill>
                  <a:schemeClr val="tx1"/>
                </a:solidFill>
                <a:latin typeface="Calibri" panose="020F0502020204030204" pitchFamily="34" charset="0"/>
                <a:cs typeface="Calibri" panose="020F0502020204030204" pitchFamily="34" charset="0"/>
              </a:rPr>
              <a:t> (*). </a:t>
            </a:r>
            <a:r>
              <a:rPr lang="pt-PT" dirty="0" err="1">
                <a:solidFill>
                  <a:schemeClr val="tx1"/>
                </a:solidFill>
                <a:latin typeface="Calibri" panose="020F0502020204030204" pitchFamily="34" charset="0"/>
                <a:cs typeface="Calibri" panose="020F0502020204030204" pitchFamily="34" charset="0"/>
              </a:rPr>
              <a:t>ipynb</a:t>
            </a:r>
            <a:endParaRPr lang="pt-PT" dirty="0">
              <a:solidFill>
                <a:schemeClr val="tx1"/>
              </a:solidFill>
              <a:latin typeface="Calibri" panose="020F0502020204030204" pitchFamily="34" charset="0"/>
              <a:cs typeface="Calibri" panose="020F0502020204030204" pitchFamily="34" charset="0"/>
            </a:endParaRPr>
          </a:p>
          <a:p>
            <a:pPr marL="0" indent="0">
              <a:buNone/>
            </a:pPr>
            <a:endParaRPr lang="pt-PT" dirty="0">
              <a:solidFill>
                <a:schemeClr val="tx1"/>
              </a:solidFill>
              <a:latin typeface="Calibri" panose="020F0502020204030204" pitchFamily="34" charset="0"/>
              <a:cs typeface="Calibri" panose="020F0502020204030204" pitchFamily="34" charset="0"/>
            </a:endParaRPr>
          </a:p>
          <a:p>
            <a:pPr marL="0" indent="0">
              <a:buNone/>
            </a:pPr>
            <a:endParaRPr lang="pt-PT" dirty="0">
              <a:solidFill>
                <a:schemeClr val="tx1"/>
              </a:solidFill>
              <a:latin typeface="Calibri" panose="020F0502020204030204" pitchFamily="34" charset="0"/>
              <a:cs typeface="Calibri" panose="020F0502020204030204" pitchFamily="34" charset="0"/>
            </a:endParaRPr>
          </a:p>
          <a:p>
            <a:pPr marL="0" indent="0">
              <a:buNone/>
            </a:pPr>
            <a:r>
              <a:rPr lang="pt-PT" b="1" dirty="0" err="1">
                <a:solidFill>
                  <a:schemeClr val="tx1"/>
                </a:solidFill>
                <a:latin typeface="Calibri" panose="020F0502020204030204" pitchFamily="34" charset="0"/>
                <a:cs typeface="Calibri" panose="020F0502020204030204" pitchFamily="34" charset="0"/>
              </a:rPr>
              <a:t>How</a:t>
            </a:r>
            <a:r>
              <a:rPr lang="pt-PT" b="1" dirty="0">
                <a:solidFill>
                  <a:schemeClr val="tx1"/>
                </a:solidFill>
                <a:latin typeface="Calibri" panose="020F0502020204030204" pitchFamily="34" charset="0"/>
                <a:cs typeface="Calibri" panose="020F0502020204030204" pitchFamily="34" charset="0"/>
              </a:rPr>
              <a:t> to </a:t>
            </a:r>
            <a:r>
              <a:rPr lang="pt-PT" b="1" dirty="0" err="1">
                <a:solidFill>
                  <a:schemeClr val="tx1"/>
                </a:solidFill>
                <a:latin typeface="Calibri" panose="020F0502020204030204" pitchFamily="34" charset="0"/>
                <a:cs typeface="Calibri" panose="020F0502020204030204" pitchFamily="34" charset="0"/>
              </a:rPr>
              <a:t>run</a:t>
            </a:r>
            <a:r>
              <a:rPr lang="pt-PT" b="1" dirty="0">
                <a:solidFill>
                  <a:schemeClr val="tx1"/>
                </a:solidFill>
                <a:latin typeface="Calibri" panose="020F0502020204030204" pitchFamily="34" charset="0"/>
                <a:cs typeface="Calibri" panose="020F0502020204030204" pitchFamily="34" charset="0"/>
              </a:rPr>
              <a:t> </a:t>
            </a:r>
            <a:r>
              <a:rPr lang="pt-PT" b="1" dirty="0" err="1">
                <a:solidFill>
                  <a:schemeClr val="tx1"/>
                </a:solidFill>
                <a:latin typeface="Calibri" panose="020F0502020204030204" pitchFamily="34" charset="0"/>
                <a:cs typeface="Calibri" panose="020F0502020204030204" pitchFamily="34" charset="0"/>
              </a:rPr>
              <a:t>them</a:t>
            </a:r>
            <a:r>
              <a:rPr lang="pt-PT" b="1" dirty="0">
                <a:solidFill>
                  <a:schemeClr val="tx1"/>
                </a:solidFill>
                <a:latin typeface="Calibri" panose="020F0502020204030204" pitchFamily="34" charset="0"/>
                <a:cs typeface="Calibri" panose="020F0502020204030204" pitchFamily="34" charset="0"/>
              </a:rPr>
              <a:t>: </a:t>
            </a:r>
          </a:p>
          <a:p>
            <a:pPr marL="0" indent="0">
              <a:spcBef>
                <a:spcPts val="0"/>
              </a:spcBef>
              <a:spcAft>
                <a:spcPts val="0"/>
              </a:spcAft>
              <a:buNone/>
            </a:pPr>
            <a:r>
              <a:rPr lang="en-US" dirty="0">
                <a:solidFill>
                  <a:srgbClr val="0E101A"/>
                </a:solidFill>
                <a:effectLst/>
                <a:latin typeface="Calibri" panose="020F0502020204030204" pitchFamily="34" charset="0"/>
                <a:cs typeface="Calibri" panose="020F0502020204030204" pitchFamily="34" charset="0"/>
              </a:rPr>
              <a:t>You will need an environment where you have Python (version 3.xx) installed to run these scripts. In my case, I have Python installed on my local computer and I use Anaconda to launch </a:t>
            </a:r>
            <a:r>
              <a:rPr lang="en-US" b="1" dirty="0" err="1">
                <a:solidFill>
                  <a:srgbClr val="0E101A"/>
                </a:solidFill>
                <a:effectLst/>
                <a:latin typeface="Calibri" panose="020F0502020204030204" pitchFamily="34" charset="0"/>
                <a:cs typeface="Calibri" panose="020F0502020204030204" pitchFamily="34" charset="0"/>
              </a:rPr>
              <a:t>JupyterNotebook</a:t>
            </a:r>
            <a:r>
              <a:rPr lang="en-US" dirty="0">
                <a:solidFill>
                  <a:srgbClr val="0E101A"/>
                </a:solidFill>
                <a:effectLst/>
                <a:latin typeface="Calibri" panose="020F0502020204030204" pitchFamily="34" charset="0"/>
                <a:cs typeface="Calibri" panose="020F0502020204030204" pitchFamily="34" charset="0"/>
              </a:rPr>
              <a:t> where I can run the code. But you can use your own way of running Python scripts of the </a:t>
            </a:r>
            <a:r>
              <a:rPr lang="en-US" b="1" dirty="0">
                <a:solidFill>
                  <a:srgbClr val="FF0000"/>
                </a:solidFill>
                <a:effectLst/>
                <a:latin typeface="Calibri" panose="020F0502020204030204" pitchFamily="34" charset="0"/>
                <a:cs typeface="Calibri" panose="020F0502020204030204" pitchFamily="34" charset="0"/>
              </a:rPr>
              <a:t>format . </a:t>
            </a:r>
            <a:r>
              <a:rPr lang="en-US" b="1" dirty="0" err="1">
                <a:solidFill>
                  <a:srgbClr val="FF0000"/>
                </a:solidFill>
                <a:effectLst/>
                <a:latin typeface="Calibri" panose="020F0502020204030204" pitchFamily="34" charset="0"/>
                <a:cs typeface="Calibri" panose="020F0502020204030204" pitchFamily="34" charset="0"/>
              </a:rPr>
              <a:t>ipynb</a:t>
            </a:r>
            <a:endParaRPr lang="en-US" b="1" dirty="0">
              <a:solidFill>
                <a:srgbClr val="FF0000"/>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dirty="0">
                <a:solidFill>
                  <a:srgbClr val="0E101A"/>
                </a:solidFill>
                <a:effectLst/>
                <a:latin typeface="Calibri" panose="020F0502020204030204" pitchFamily="34" charset="0"/>
                <a:cs typeface="Calibri" panose="020F0502020204030204" pitchFamily="34" charset="0"/>
              </a:rPr>
              <a:t>Since I used the “display” command to visualize the datasets multiple times (instead of the “print”) you should run it in </a:t>
            </a:r>
            <a:r>
              <a:rPr lang="en-US" dirty="0" err="1">
                <a:solidFill>
                  <a:srgbClr val="0E101A"/>
                </a:solidFill>
                <a:effectLst/>
                <a:latin typeface="Calibri" panose="020F0502020204030204" pitchFamily="34" charset="0"/>
                <a:cs typeface="Calibri" panose="020F0502020204030204" pitchFamily="34" charset="0"/>
              </a:rPr>
              <a:t>JupyterNotebook</a:t>
            </a:r>
            <a:r>
              <a:rPr lang="en-US" dirty="0">
                <a:solidFill>
                  <a:srgbClr val="0E101A"/>
                </a:solidFill>
                <a:effectLst/>
                <a:latin typeface="Calibri" panose="020F0502020204030204" pitchFamily="34" charset="0"/>
                <a:cs typeface="Calibri" panose="020F0502020204030204" pitchFamily="34" charset="0"/>
              </a:rPr>
              <a:t> or Databricks with Python, since this “display” command might not be supported in other environments. </a:t>
            </a:r>
          </a:p>
          <a:p>
            <a:pPr marL="0" indent="0">
              <a:spcBef>
                <a:spcPts val="0"/>
              </a:spcBef>
              <a:spcAft>
                <a:spcPts val="0"/>
              </a:spcAft>
              <a:buNone/>
            </a:pPr>
            <a:endParaRPr lang="en-US" b="1"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b="1" dirty="0">
                <a:solidFill>
                  <a:srgbClr val="0E101A"/>
                </a:solidFill>
                <a:effectLst/>
                <a:latin typeface="Calibri" panose="020F0502020204030204" pitchFamily="34" charset="0"/>
                <a:cs typeface="Calibri" panose="020F0502020204030204" pitchFamily="34" charset="0"/>
              </a:rPr>
              <a:t>What each Script does:</a:t>
            </a:r>
            <a:endParaRPr lang="en-US"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dirty="0">
                <a:solidFill>
                  <a:srgbClr val="0E101A"/>
                </a:solidFill>
                <a:effectLst/>
                <a:latin typeface="Calibri" panose="020F0502020204030204" pitchFamily="34" charset="0"/>
                <a:cs typeface="Calibri" panose="020F0502020204030204" pitchFamily="34" charset="0"/>
              </a:rPr>
              <a:t>Each one of these scripts has the full code for the Data Acquisition, Data Processing, and Data Transformation steps requested for each dataset. With exception to the “Script-</a:t>
            </a:r>
            <a:r>
              <a:rPr lang="en-US" dirty="0" err="1">
                <a:solidFill>
                  <a:srgbClr val="0E101A"/>
                </a:solidFill>
                <a:effectLst/>
                <a:latin typeface="Calibri" panose="020F0502020204030204" pitchFamily="34" charset="0"/>
                <a:cs typeface="Calibri" panose="020F0502020204030204" pitchFamily="34" charset="0"/>
              </a:rPr>
              <a:t>LoadingDataintoHypotheticalDataStorageSystem</a:t>
            </a:r>
            <a:r>
              <a:rPr lang="en-US" dirty="0">
                <a:solidFill>
                  <a:srgbClr val="0E101A"/>
                </a:solidFill>
                <a:effectLst/>
                <a:latin typeface="Calibri" panose="020F0502020204030204" pitchFamily="34" charset="0"/>
                <a:cs typeface="Calibri" panose="020F0502020204030204" pitchFamily="34" charset="0"/>
              </a:rPr>
              <a:t>”. This one is only a DEMO code as asked in Step 4 (Data Loading) of this Challenge         </a:t>
            </a:r>
          </a:p>
        </p:txBody>
      </p:sp>
      <p:pic>
        <p:nvPicPr>
          <p:cNvPr id="7" name="Imagem 6">
            <a:extLst>
              <a:ext uri="{FF2B5EF4-FFF2-40B4-BE49-F238E27FC236}">
                <a16:creationId xmlns:a16="http://schemas.microsoft.com/office/drawing/2014/main" id="{C2B6A6A5-6810-43FD-2A81-5E6C562E7512}"/>
              </a:ext>
            </a:extLst>
          </p:cNvPr>
          <p:cNvPicPr>
            <a:picLocks noChangeAspect="1"/>
          </p:cNvPicPr>
          <p:nvPr/>
        </p:nvPicPr>
        <p:blipFill>
          <a:blip r:embed="rId2"/>
          <a:stretch>
            <a:fillRect/>
          </a:stretch>
        </p:blipFill>
        <p:spPr>
          <a:xfrm>
            <a:off x="6300143" y="2180496"/>
            <a:ext cx="2643152" cy="1105170"/>
          </a:xfrm>
          <a:prstGeom prst="rect">
            <a:avLst/>
          </a:prstGeom>
        </p:spPr>
      </p:pic>
      <p:pic>
        <p:nvPicPr>
          <p:cNvPr id="9" name="Imagem 8">
            <a:extLst>
              <a:ext uri="{FF2B5EF4-FFF2-40B4-BE49-F238E27FC236}">
                <a16:creationId xmlns:a16="http://schemas.microsoft.com/office/drawing/2014/main" id="{3E69BFA9-99BC-267C-AFE8-D5A09F757AC6}"/>
              </a:ext>
            </a:extLst>
          </p:cNvPr>
          <p:cNvPicPr>
            <a:picLocks noChangeAspect="1"/>
          </p:cNvPicPr>
          <p:nvPr/>
        </p:nvPicPr>
        <p:blipFill>
          <a:blip r:embed="rId3"/>
          <a:stretch>
            <a:fillRect/>
          </a:stretch>
        </p:blipFill>
        <p:spPr>
          <a:xfrm>
            <a:off x="8538857" y="3528354"/>
            <a:ext cx="2319729" cy="695919"/>
          </a:xfrm>
          <a:prstGeom prst="rect">
            <a:avLst/>
          </a:prstGeom>
        </p:spPr>
      </p:pic>
    </p:spTree>
    <p:extLst>
      <p:ext uri="{BB962C8B-B14F-4D97-AF65-F5344CB8AC3E}">
        <p14:creationId xmlns:p14="http://schemas.microsoft.com/office/powerpoint/2010/main" val="697938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3FA64-C612-6F4F-FA30-B9F1039388F7}"/>
              </a:ext>
            </a:extLst>
          </p:cNvPr>
          <p:cNvSpPr>
            <a:spLocks noGrp="1"/>
          </p:cNvSpPr>
          <p:nvPr>
            <p:ph type="title"/>
          </p:nvPr>
        </p:nvSpPr>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0000"/>
                </a:solidFill>
                <a:ea typeface="Calibri Light"/>
                <a:cs typeface="Calibri Light"/>
              </a:rPr>
              <a:t>Vehicle</a:t>
            </a:r>
            <a:r>
              <a:rPr lang="pt-PT" sz="3200" dirty="0">
                <a:solidFill>
                  <a:srgbClr val="FF0000"/>
                </a:solidFill>
                <a:ea typeface="Calibri Light"/>
                <a:cs typeface="Calibri Light"/>
              </a:rPr>
              <a:t> Fuel ECONOMY </a:t>
            </a:r>
            <a:r>
              <a:rPr lang="pt-PT" sz="3200" dirty="0" err="1">
                <a:solidFill>
                  <a:srgbClr val="FF0000"/>
                </a:solidFill>
                <a:ea typeface="Calibri Light"/>
                <a:cs typeface="Calibri Light"/>
              </a:rPr>
              <a:t>Info</a:t>
            </a:r>
            <a:endParaRPr lang="pt-PT" sz="3200" dirty="0">
              <a:solidFill>
                <a:srgbClr val="FF0000"/>
              </a:solidFill>
            </a:endParaRPr>
          </a:p>
        </p:txBody>
      </p:sp>
      <p:sp>
        <p:nvSpPr>
          <p:cNvPr id="15" name="CaixaDeTexto 14">
            <a:extLst>
              <a:ext uri="{FF2B5EF4-FFF2-40B4-BE49-F238E27FC236}">
                <a16:creationId xmlns:a16="http://schemas.microsoft.com/office/drawing/2014/main" id="{3B79AC5B-8238-D575-C347-6C668E0C4AD4}"/>
              </a:ext>
            </a:extLst>
          </p:cNvPr>
          <p:cNvSpPr txBox="1"/>
          <p:nvPr/>
        </p:nvSpPr>
        <p:spPr>
          <a:xfrm>
            <a:off x="694267" y="2006600"/>
            <a:ext cx="3378200" cy="369332"/>
          </a:xfrm>
          <a:prstGeom prst="rect">
            <a:avLst/>
          </a:prstGeom>
          <a:noFill/>
        </p:spPr>
        <p:txBody>
          <a:bodyPr wrap="square" rtlCol="0">
            <a:spAutoFit/>
          </a:bodyPr>
          <a:lstStyle/>
          <a:p>
            <a:r>
              <a:rPr lang="en-US" b="1" dirty="0">
                <a:solidFill>
                  <a:srgbClr val="0070C0"/>
                </a:solidFill>
              </a:rPr>
              <a:t>Normalization</a:t>
            </a:r>
          </a:p>
        </p:txBody>
      </p:sp>
      <p:pic>
        <p:nvPicPr>
          <p:cNvPr id="17" name="Imagem 16">
            <a:extLst>
              <a:ext uri="{FF2B5EF4-FFF2-40B4-BE49-F238E27FC236}">
                <a16:creationId xmlns:a16="http://schemas.microsoft.com/office/drawing/2014/main" id="{E5D40522-15FC-DC3A-5D4D-5B7793B170F5}"/>
              </a:ext>
            </a:extLst>
          </p:cNvPr>
          <p:cNvPicPr>
            <a:picLocks noChangeAspect="1"/>
          </p:cNvPicPr>
          <p:nvPr/>
        </p:nvPicPr>
        <p:blipFill>
          <a:blip r:embed="rId2"/>
          <a:stretch>
            <a:fillRect/>
          </a:stretch>
        </p:blipFill>
        <p:spPr>
          <a:xfrm>
            <a:off x="3615090" y="4862474"/>
            <a:ext cx="7052910" cy="1333617"/>
          </a:xfrm>
          <a:prstGeom prst="rect">
            <a:avLst/>
          </a:prstGeom>
        </p:spPr>
      </p:pic>
      <p:sp>
        <p:nvSpPr>
          <p:cNvPr id="18" name="CaixaDeTexto 17">
            <a:extLst>
              <a:ext uri="{FF2B5EF4-FFF2-40B4-BE49-F238E27FC236}">
                <a16:creationId xmlns:a16="http://schemas.microsoft.com/office/drawing/2014/main" id="{EE42EAFA-2AEC-2C9B-FFC9-46F22DA77A49}"/>
              </a:ext>
            </a:extLst>
          </p:cNvPr>
          <p:cNvSpPr txBox="1"/>
          <p:nvPr/>
        </p:nvSpPr>
        <p:spPr>
          <a:xfrm>
            <a:off x="691259" y="2504385"/>
            <a:ext cx="5404741" cy="1569660"/>
          </a:xfrm>
          <a:prstGeom prst="rect">
            <a:avLst/>
          </a:prstGeom>
          <a:noFill/>
        </p:spPr>
        <p:txBody>
          <a:bodyPr wrap="square" rtlCol="0">
            <a:spAutoFit/>
          </a:bodyPr>
          <a:lstStyle/>
          <a:p>
            <a:r>
              <a:rPr lang="en-US" sz="1600" dirty="0"/>
              <a:t>Some vehicles will allow us to save money, compared to others, just by the costs of running them. This is an important measure if we are looking to buy a new car, for example. But am I really saving money compared to other drivers? By running a normalization algorithm on the “</a:t>
            </a:r>
            <a:r>
              <a:rPr lang="en-US" sz="1600" dirty="0" err="1"/>
              <a:t>youSaveSpend</a:t>
            </a:r>
            <a:r>
              <a:rPr lang="en-US" sz="1600" dirty="0"/>
              <a:t>” column we can have the answer to do.  That is what I tried to accomplish here.</a:t>
            </a:r>
          </a:p>
        </p:txBody>
      </p:sp>
      <p:pic>
        <p:nvPicPr>
          <p:cNvPr id="20" name="Imagem 19">
            <a:extLst>
              <a:ext uri="{FF2B5EF4-FFF2-40B4-BE49-F238E27FC236}">
                <a16:creationId xmlns:a16="http://schemas.microsoft.com/office/drawing/2014/main" id="{89D1029F-6E27-1FBF-8BAB-75CB382B57E3}"/>
              </a:ext>
            </a:extLst>
          </p:cNvPr>
          <p:cNvPicPr>
            <a:picLocks noChangeAspect="1"/>
          </p:cNvPicPr>
          <p:nvPr/>
        </p:nvPicPr>
        <p:blipFill>
          <a:blip r:embed="rId3"/>
          <a:stretch>
            <a:fillRect/>
          </a:stretch>
        </p:blipFill>
        <p:spPr>
          <a:xfrm>
            <a:off x="6792383" y="2392435"/>
            <a:ext cx="3875617" cy="2073130"/>
          </a:xfrm>
          <a:prstGeom prst="rect">
            <a:avLst/>
          </a:prstGeom>
        </p:spPr>
      </p:pic>
    </p:spTree>
    <p:extLst>
      <p:ext uri="{BB962C8B-B14F-4D97-AF65-F5344CB8AC3E}">
        <p14:creationId xmlns:p14="http://schemas.microsoft.com/office/powerpoint/2010/main" val="316044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3FA64-C612-6F4F-FA30-B9F1039388F7}"/>
              </a:ext>
            </a:extLst>
          </p:cNvPr>
          <p:cNvSpPr>
            <a:spLocks noGrp="1"/>
          </p:cNvSpPr>
          <p:nvPr>
            <p:ph type="title"/>
          </p:nvPr>
        </p:nvSpPr>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0000"/>
                </a:solidFill>
                <a:ea typeface="Calibri Light"/>
                <a:cs typeface="Calibri Light"/>
              </a:rPr>
              <a:t>Vehicle</a:t>
            </a:r>
            <a:r>
              <a:rPr lang="pt-PT" sz="3200" dirty="0">
                <a:solidFill>
                  <a:srgbClr val="FF0000"/>
                </a:solidFill>
                <a:ea typeface="Calibri Light"/>
                <a:cs typeface="Calibri Light"/>
              </a:rPr>
              <a:t> Fuel ECONOMY </a:t>
            </a:r>
            <a:r>
              <a:rPr lang="pt-PT" sz="3200" dirty="0" err="1">
                <a:solidFill>
                  <a:srgbClr val="FF0000"/>
                </a:solidFill>
                <a:ea typeface="Calibri Light"/>
                <a:cs typeface="Calibri Light"/>
              </a:rPr>
              <a:t>Info</a:t>
            </a:r>
            <a:endParaRPr lang="pt-PT" sz="3200" dirty="0">
              <a:solidFill>
                <a:srgbClr val="FF0000"/>
              </a:solidFill>
            </a:endParaRPr>
          </a:p>
        </p:txBody>
      </p:sp>
      <p:sp>
        <p:nvSpPr>
          <p:cNvPr id="15" name="CaixaDeTexto 14">
            <a:extLst>
              <a:ext uri="{FF2B5EF4-FFF2-40B4-BE49-F238E27FC236}">
                <a16:creationId xmlns:a16="http://schemas.microsoft.com/office/drawing/2014/main" id="{3B79AC5B-8238-D575-C347-6C668E0C4AD4}"/>
              </a:ext>
            </a:extLst>
          </p:cNvPr>
          <p:cNvSpPr txBox="1"/>
          <p:nvPr/>
        </p:nvSpPr>
        <p:spPr>
          <a:xfrm>
            <a:off x="694266" y="2006601"/>
            <a:ext cx="5655733" cy="369332"/>
          </a:xfrm>
          <a:prstGeom prst="rect">
            <a:avLst/>
          </a:prstGeom>
          <a:noFill/>
        </p:spPr>
        <p:txBody>
          <a:bodyPr wrap="square" rtlCol="0">
            <a:spAutoFit/>
          </a:bodyPr>
          <a:lstStyle/>
          <a:p>
            <a:r>
              <a:rPr lang="en-US" b="1" dirty="0">
                <a:solidFill>
                  <a:srgbClr val="0070C0"/>
                </a:solidFill>
                <a:latin typeface="Calibri" panose="020F0502020204030204" pitchFamily="34" charset="0"/>
                <a:cs typeface="Calibri" panose="020F0502020204030204" pitchFamily="34" charset="0"/>
              </a:rPr>
              <a:t>Removing rows that are we are uninterested</a:t>
            </a:r>
          </a:p>
        </p:txBody>
      </p:sp>
      <p:pic>
        <p:nvPicPr>
          <p:cNvPr id="4" name="Imagem 3">
            <a:extLst>
              <a:ext uri="{FF2B5EF4-FFF2-40B4-BE49-F238E27FC236}">
                <a16:creationId xmlns:a16="http://schemas.microsoft.com/office/drawing/2014/main" id="{26903C0D-2072-16DF-5168-6292EC3FDD7C}"/>
              </a:ext>
            </a:extLst>
          </p:cNvPr>
          <p:cNvPicPr>
            <a:picLocks noChangeAspect="1"/>
          </p:cNvPicPr>
          <p:nvPr/>
        </p:nvPicPr>
        <p:blipFill>
          <a:blip r:embed="rId2"/>
          <a:stretch>
            <a:fillRect/>
          </a:stretch>
        </p:blipFill>
        <p:spPr>
          <a:xfrm>
            <a:off x="3914814" y="4471936"/>
            <a:ext cx="6719320" cy="1340217"/>
          </a:xfrm>
          <a:prstGeom prst="rect">
            <a:avLst/>
          </a:prstGeom>
        </p:spPr>
      </p:pic>
      <p:sp>
        <p:nvSpPr>
          <p:cNvPr id="5" name="CaixaDeTexto 4">
            <a:extLst>
              <a:ext uri="{FF2B5EF4-FFF2-40B4-BE49-F238E27FC236}">
                <a16:creationId xmlns:a16="http://schemas.microsoft.com/office/drawing/2014/main" id="{75333189-3089-5EC4-80C9-EEF33B68DD90}"/>
              </a:ext>
            </a:extLst>
          </p:cNvPr>
          <p:cNvSpPr txBox="1"/>
          <p:nvPr/>
        </p:nvSpPr>
        <p:spPr>
          <a:xfrm>
            <a:off x="694266" y="2666578"/>
            <a:ext cx="5765801"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We might find some data useless for our interests. If we are a company, as said in this challenge, that wants to gather information about the trends in the automotive market</a:t>
            </a:r>
            <a:r>
              <a:rPr lang="en-US" sz="1600" b="1" dirty="0">
                <a:latin typeface="Calibri" panose="020F0502020204030204" pitchFamily="34" charset="0"/>
                <a:cs typeface="Calibri" panose="020F0502020204030204" pitchFamily="34" charset="0"/>
              </a:rPr>
              <a:t>, we are not interested in old cars. They are not “trendy” by any means</a:t>
            </a:r>
            <a:r>
              <a:rPr lang="en-US" sz="1600" dirty="0">
                <a:latin typeface="Calibri" panose="020F0502020204030204" pitchFamily="34" charset="0"/>
                <a:cs typeface="Calibri" panose="020F0502020204030204" pitchFamily="34" charset="0"/>
              </a:rPr>
              <a:t>. So we should discard them.</a:t>
            </a:r>
          </a:p>
        </p:txBody>
      </p:sp>
    </p:spTree>
    <p:extLst>
      <p:ext uri="{BB962C8B-B14F-4D97-AF65-F5344CB8AC3E}">
        <p14:creationId xmlns:p14="http://schemas.microsoft.com/office/powerpoint/2010/main" val="905216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a:xfrm>
            <a:off x="581192" y="714272"/>
            <a:ext cx="11029616" cy="1013800"/>
          </a:xfrm>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92D050"/>
                </a:solidFill>
                <a:ea typeface="Calibri Light"/>
                <a:cs typeface="Calibri Light"/>
              </a:rPr>
              <a:t>Alternative</a:t>
            </a:r>
            <a:r>
              <a:rPr lang="pt-PT" sz="3200" dirty="0">
                <a:solidFill>
                  <a:srgbClr val="92D050"/>
                </a:solidFill>
                <a:ea typeface="Calibri Light"/>
                <a:cs typeface="Calibri Light"/>
              </a:rPr>
              <a:t> Fuel Stations</a:t>
            </a:r>
            <a:endParaRPr lang="pt-PT" sz="3200" dirty="0">
              <a:solidFill>
                <a:srgbClr val="92D050"/>
              </a:solidFill>
            </a:endParaRPr>
          </a:p>
        </p:txBody>
      </p:sp>
      <p:pic>
        <p:nvPicPr>
          <p:cNvPr id="6" name="Imagem 5">
            <a:extLst>
              <a:ext uri="{FF2B5EF4-FFF2-40B4-BE49-F238E27FC236}">
                <a16:creationId xmlns:a16="http://schemas.microsoft.com/office/drawing/2014/main" id="{319F097A-525D-2E6C-2A1F-9D0CF5A06E00}"/>
              </a:ext>
            </a:extLst>
          </p:cNvPr>
          <p:cNvPicPr>
            <a:picLocks noChangeAspect="1"/>
          </p:cNvPicPr>
          <p:nvPr/>
        </p:nvPicPr>
        <p:blipFill>
          <a:blip r:embed="rId2"/>
          <a:stretch>
            <a:fillRect/>
          </a:stretch>
        </p:blipFill>
        <p:spPr>
          <a:xfrm>
            <a:off x="4453467" y="2250657"/>
            <a:ext cx="6350886" cy="3833803"/>
          </a:xfrm>
          <a:prstGeom prst="rect">
            <a:avLst/>
          </a:prstGeom>
        </p:spPr>
      </p:pic>
      <p:sp>
        <p:nvSpPr>
          <p:cNvPr id="7" name="CaixaDeTexto 6">
            <a:extLst>
              <a:ext uri="{FF2B5EF4-FFF2-40B4-BE49-F238E27FC236}">
                <a16:creationId xmlns:a16="http://schemas.microsoft.com/office/drawing/2014/main" id="{24D1D2A3-25A3-9CF7-FC85-C0125FF3EEA2}"/>
              </a:ext>
            </a:extLst>
          </p:cNvPr>
          <p:cNvSpPr txBox="1"/>
          <p:nvPr/>
        </p:nvSpPr>
        <p:spPr>
          <a:xfrm>
            <a:off x="640459" y="3132667"/>
            <a:ext cx="3533608" cy="280076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Data with certain data types should be transformed into their correct type. In the case of dates, this is crucial to work with this kind of data. So, as an example, I chose 3 columns from the Alternative Fuel Stations dataset, that were miss identified as “objects” from the pandas library and corrected their data type into “datetime”. This is better for the manipulation of these columns at a later stage.</a:t>
            </a:r>
          </a:p>
        </p:txBody>
      </p:sp>
      <p:sp>
        <p:nvSpPr>
          <p:cNvPr id="8" name="CaixaDeTexto 7">
            <a:extLst>
              <a:ext uri="{FF2B5EF4-FFF2-40B4-BE49-F238E27FC236}">
                <a16:creationId xmlns:a16="http://schemas.microsoft.com/office/drawing/2014/main" id="{1309DD5E-F3FF-2A38-E628-28D5F40303EF}"/>
              </a:ext>
            </a:extLst>
          </p:cNvPr>
          <p:cNvSpPr txBox="1"/>
          <p:nvPr/>
        </p:nvSpPr>
        <p:spPr>
          <a:xfrm>
            <a:off x="640459" y="2404533"/>
            <a:ext cx="2839341" cy="372534"/>
          </a:xfrm>
          <a:prstGeom prst="rect">
            <a:avLst/>
          </a:prstGeom>
          <a:noFill/>
        </p:spPr>
        <p:txBody>
          <a:bodyPr wrap="square" rtlCol="0">
            <a:spAutoFit/>
          </a:bodyPr>
          <a:lstStyle/>
          <a:p>
            <a:r>
              <a:rPr lang="en-US" b="1" dirty="0" err="1">
                <a:solidFill>
                  <a:srgbClr val="0070C0"/>
                </a:solidFill>
                <a:latin typeface="Calibri" panose="020F0502020204030204" pitchFamily="34" charset="0"/>
                <a:cs typeface="Calibri" panose="020F0502020204030204" pitchFamily="34" charset="0"/>
              </a:rPr>
              <a:t>Datetype</a:t>
            </a:r>
            <a:r>
              <a:rPr lang="en-US" b="1" dirty="0">
                <a:solidFill>
                  <a:srgbClr val="0070C0"/>
                </a:solidFill>
                <a:latin typeface="Calibri" panose="020F0502020204030204" pitchFamily="34" charset="0"/>
                <a:cs typeface="Calibri" panose="020F0502020204030204" pitchFamily="34" charset="0"/>
              </a:rPr>
              <a:t> conversion</a:t>
            </a:r>
          </a:p>
        </p:txBody>
      </p:sp>
    </p:spTree>
    <p:extLst>
      <p:ext uri="{BB962C8B-B14F-4D97-AF65-F5344CB8AC3E}">
        <p14:creationId xmlns:p14="http://schemas.microsoft.com/office/powerpoint/2010/main" val="1825582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AF6C3B-65D2-F9F2-47D5-3161B3C60C97}"/>
              </a:ext>
            </a:extLst>
          </p:cNvPr>
          <p:cNvSpPr>
            <a:spLocks noGrp="1"/>
          </p:cNvSpPr>
          <p:nvPr>
            <p:ph type="title"/>
          </p:nvPr>
        </p:nvSpPr>
        <p:spPr/>
        <p:txBody>
          <a:bodyPr/>
          <a:lstStyle/>
          <a:p>
            <a:r>
              <a:rPr lang="pt-PT" dirty="0"/>
              <a:t>4. </a:t>
            </a:r>
            <a:r>
              <a:rPr lang="pt-PT" dirty="0">
                <a:solidFill>
                  <a:srgbClr val="FFFF00"/>
                </a:solidFill>
              </a:rPr>
              <a:t>DATA LOADING </a:t>
            </a:r>
          </a:p>
        </p:txBody>
      </p:sp>
      <p:pic>
        <p:nvPicPr>
          <p:cNvPr id="5" name="Imagem 4">
            <a:extLst>
              <a:ext uri="{FF2B5EF4-FFF2-40B4-BE49-F238E27FC236}">
                <a16:creationId xmlns:a16="http://schemas.microsoft.com/office/drawing/2014/main" id="{6F07558E-623A-703F-574D-EBF24803AF33}"/>
              </a:ext>
            </a:extLst>
          </p:cNvPr>
          <p:cNvPicPr>
            <a:picLocks noChangeAspect="1"/>
          </p:cNvPicPr>
          <p:nvPr/>
        </p:nvPicPr>
        <p:blipFill>
          <a:blip r:embed="rId2"/>
          <a:stretch>
            <a:fillRect/>
          </a:stretch>
        </p:blipFill>
        <p:spPr>
          <a:xfrm>
            <a:off x="475530" y="1964535"/>
            <a:ext cx="7610138" cy="2744985"/>
          </a:xfrm>
          <a:prstGeom prst="rect">
            <a:avLst/>
          </a:prstGeom>
        </p:spPr>
      </p:pic>
      <p:sp>
        <p:nvSpPr>
          <p:cNvPr id="7" name="CaixaDeTexto 6">
            <a:extLst>
              <a:ext uri="{FF2B5EF4-FFF2-40B4-BE49-F238E27FC236}">
                <a16:creationId xmlns:a16="http://schemas.microsoft.com/office/drawing/2014/main" id="{3D4FD09C-6DAE-3B3E-ECA6-7A29EF1898A1}"/>
              </a:ext>
            </a:extLst>
          </p:cNvPr>
          <p:cNvSpPr txBox="1"/>
          <p:nvPr/>
        </p:nvSpPr>
        <p:spPr>
          <a:xfrm>
            <a:off x="475530" y="4851400"/>
            <a:ext cx="10498666" cy="1815882"/>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For Loading the data into the Databricks Delta Lake I created a Spark Session, then I defined the paths of the file I want to Load as well as the Delta Lake path. Then I read the file using the spark read.csv() function. This will consider the header of the CSV to infer the schema of the data. After that, I save the data into Delta Lake. The overwrite mode allows for overwriting an old table. If it does not exist, it creates one.</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reason for choosing Delta Lake over SQL database is that it works well with semi-structured data (CSV, in our case). And, if the schema evolves, for example, new columns, the delta lake can handle it easily.</a:t>
            </a:r>
          </a:p>
        </p:txBody>
      </p:sp>
    </p:spTree>
    <p:extLst>
      <p:ext uri="{BB962C8B-B14F-4D97-AF65-F5344CB8AC3E}">
        <p14:creationId xmlns:p14="http://schemas.microsoft.com/office/powerpoint/2010/main" val="3905447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A86D6-C96C-5536-62AD-20F8B88C315D}"/>
              </a:ext>
            </a:extLst>
          </p:cNvPr>
          <p:cNvSpPr>
            <a:spLocks noGrp="1"/>
          </p:cNvSpPr>
          <p:nvPr>
            <p:ph type="title"/>
          </p:nvPr>
        </p:nvSpPr>
        <p:spPr/>
        <p:txBody>
          <a:bodyPr/>
          <a:lstStyle/>
          <a:p>
            <a:r>
              <a:rPr lang="pt-PT" dirty="0"/>
              <a:t>5.  </a:t>
            </a:r>
            <a:r>
              <a:rPr lang="en-GB" dirty="0">
                <a:solidFill>
                  <a:srgbClr val="FF0000"/>
                </a:solidFill>
              </a:rPr>
              <a:t>Automation</a:t>
            </a:r>
            <a:r>
              <a:rPr lang="pt-PT" dirty="0">
                <a:solidFill>
                  <a:srgbClr val="FF0000"/>
                </a:solidFill>
              </a:rPr>
              <a:t> </a:t>
            </a:r>
            <a:r>
              <a:rPr lang="pt-PT" dirty="0" err="1">
                <a:solidFill>
                  <a:srgbClr val="FF0000"/>
                </a:solidFill>
              </a:rPr>
              <a:t>sugestion</a:t>
            </a:r>
            <a:endParaRPr lang="pt-PT" dirty="0">
              <a:solidFill>
                <a:srgbClr val="FF0000"/>
              </a:solidFill>
            </a:endParaRPr>
          </a:p>
        </p:txBody>
      </p:sp>
      <p:sp>
        <p:nvSpPr>
          <p:cNvPr id="3" name="Marcador de Posição de Conteúdo 2">
            <a:extLst>
              <a:ext uri="{FF2B5EF4-FFF2-40B4-BE49-F238E27FC236}">
                <a16:creationId xmlns:a16="http://schemas.microsoft.com/office/drawing/2014/main" id="{D8399279-1C57-28E3-9BBE-D0D6ED903130}"/>
              </a:ext>
            </a:extLst>
          </p:cNvPr>
          <p:cNvSpPr>
            <a:spLocks noGrp="1"/>
          </p:cNvSpPr>
          <p:nvPr>
            <p:ph idx="1"/>
          </p:nvPr>
        </p:nvSpPr>
        <p:spPr/>
        <p:txBody>
          <a:bodyPr>
            <a:normAutofit lnSpcReduction="10000"/>
          </a:bodyPr>
          <a:lstStyle/>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We can use </a:t>
            </a:r>
            <a:r>
              <a:rPr lang="en-US" sz="1600" b="1" dirty="0">
                <a:solidFill>
                  <a:srgbClr val="0E101A"/>
                </a:solidFill>
                <a:effectLst/>
                <a:latin typeface="Calibri" panose="020F0502020204030204" pitchFamily="34" charset="0"/>
                <a:cs typeface="Calibri" panose="020F0502020204030204" pitchFamily="34" charset="0"/>
              </a:rPr>
              <a:t>Azure Data Factory</a:t>
            </a:r>
            <a:r>
              <a:rPr lang="en-US" sz="1600" dirty="0">
                <a:solidFill>
                  <a:srgbClr val="0E101A"/>
                </a:solidFill>
                <a:effectLst/>
                <a:latin typeface="Calibri" panose="020F0502020204030204" pitchFamily="34" charset="0"/>
                <a:cs typeface="Calibri" panose="020F0502020204030204" pitchFamily="34" charset="0"/>
              </a:rPr>
              <a:t>, for example, to build a pipeline that will copy data from these 3 APIs (Vehicle Complaints, Alternative Fuel Stations, and Vehicle Consumption) automatically. Here is how:</a:t>
            </a:r>
          </a:p>
          <a:p>
            <a:pPr marL="0" indent="0">
              <a:spcBef>
                <a:spcPts val="0"/>
              </a:spcBef>
              <a:spcAft>
                <a:spcPts val="0"/>
              </a:spcAft>
              <a:buNone/>
            </a:pPr>
            <a:endParaRPr lang="en-US" sz="1600"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	 </a:t>
            </a:r>
            <a:r>
              <a:rPr lang="en-US" sz="1600" b="1" dirty="0">
                <a:solidFill>
                  <a:srgbClr val="0E101A"/>
                </a:solidFill>
                <a:effectLst/>
                <a:latin typeface="Calibri" panose="020F0502020204030204" pitchFamily="34" charset="0"/>
                <a:cs typeface="Calibri" panose="020F0502020204030204" pitchFamily="34" charset="0"/>
              </a:rPr>
              <a:t>1) </a:t>
            </a:r>
            <a:r>
              <a:rPr lang="en-US" sz="1600" dirty="0">
                <a:solidFill>
                  <a:srgbClr val="0E101A"/>
                </a:solidFill>
                <a:effectLst/>
                <a:latin typeface="Calibri" panose="020F0502020204030204" pitchFamily="34" charset="0"/>
                <a:cs typeface="Calibri" panose="020F0502020204030204" pitchFamily="34" charset="0"/>
              </a:rPr>
              <a:t>The first step is to set up a “</a:t>
            </a:r>
            <a:r>
              <a:rPr lang="en-US" sz="1600" b="1" dirty="0">
                <a:solidFill>
                  <a:srgbClr val="FF0000"/>
                </a:solidFill>
                <a:effectLst/>
                <a:latin typeface="Calibri" panose="020F0502020204030204" pitchFamily="34" charset="0"/>
                <a:cs typeface="Calibri" panose="020F0502020204030204" pitchFamily="34" charset="0"/>
              </a:rPr>
              <a:t>Landing Zone</a:t>
            </a:r>
            <a:r>
              <a:rPr lang="en-US" sz="1600" dirty="0">
                <a:solidFill>
                  <a:srgbClr val="0E101A"/>
                </a:solidFill>
                <a:effectLst/>
                <a:latin typeface="Calibri" panose="020F0502020204030204" pitchFamily="34" charset="0"/>
                <a:cs typeface="Calibri" panose="020F0502020204030204" pitchFamily="34" charset="0"/>
              </a:rPr>
              <a:t>”. This is the place where we will store the downloaded data from the APIs, using HTTP GET requests.</a:t>
            </a:r>
          </a:p>
          <a:p>
            <a:pPr marL="0" indent="0">
              <a:spcBef>
                <a:spcPts val="0"/>
              </a:spcBef>
              <a:spcAft>
                <a:spcPts val="0"/>
              </a:spcAft>
              <a:buNone/>
            </a:pPr>
            <a:endParaRPr lang="en-US" sz="1600"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	 </a:t>
            </a:r>
            <a:r>
              <a:rPr lang="en-US" sz="1600" b="1" dirty="0">
                <a:solidFill>
                  <a:srgbClr val="0E101A"/>
                </a:solidFill>
                <a:effectLst/>
                <a:latin typeface="Calibri" panose="020F0502020204030204" pitchFamily="34" charset="0"/>
                <a:cs typeface="Calibri" panose="020F0502020204030204" pitchFamily="34" charset="0"/>
              </a:rPr>
              <a:t>2) </a:t>
            </a:r>
            <a:r>
              <a:rPr lang="en-US" sz="1600" dirty="0">
                <a:solidFill>
                  <a:srgbClr val="0E101A"/>
                </a:solidFill>
                <a:effectLst/>
                <a:latin typeface="Calibri" panose="020F0502020204030204" pitchFamily="34" charset="0"/>
                <a:cs typeface="Calibri" panose="020F0502020204030204" pitchFamily="34" charset="0"/>
              </a:rPr>
              <a:t>The second step is </a:t>
            </a:r>
            <a:r>
              <a:rPr lang="en-US" sz="1600" b="1" dirty="0">
                <a:solidFill>
                  <a:srgbClr val="0E101A"/>
                </a:solidFill>
                <a:effectLst/>
                <a:latin typeface="Calibri" panose="020F0502020204030204" pitchFamily="34" charset="0"/>
                <a:cs typeface="Calibri" panose="020F0502020204030204" pitchFamily="34" charset="0"/>
              </a:rPr>
              <a:t>to copy the new data into Delta Lake</a:t>
            </a:r>
            <a:r>
              <a:rPr lang="en-US" sz="1600" dirty="0">
                <a:solidFill>
                  <a:srgbClr val="0E101A"/>
                </a:solidFill>
                <a:effectLst/>
                <a:latin typeface="Calibri" panose="020F0502020204030204" pitchFamily="34" charset="0"/>
                <a:cs typeface="Calibri" panose="020F0502020204030204" pitchFamily="34" charset="0"/>
              </a:rPr>
              <a:t>. To do this, we </a:t>
            </a:r>
            <a:r>
              <a:rPr lang="en-US" sz="1600" b="1" dirty="0">
                <a:solidFill>
                  <a:srgbClr val="FF0000"/>
                </a:solidFill>
                <a:effectLst/>
                <a:latin typeface="Calibri" panose="020F0502020204030204" pitchFamily="34" charset="0"/>
                <a:cs typeface="Calibri" panose="020F0502020204030204" pitchFamily="34" charset="0"/>
              </a:rPr>
              <a:t>create an Azure Data Factory Pipeline to copy the new data into the Databricks Delta Lake </a:t>
            </a:r>
            <a:r>
              <a:rPr lang="en-US" sz="1600" dirty="0">
                <a:solidFill>
                  <a:srgbClr val="0E101A"/>
                </a:solidFill>
                <a:effectLst/>
                <a:latin typeface="Calibri" panose="020F0502020204030204" pitchFamily="34" charset="0"/>
                <a:cs typeface="Calibri" panose="020F0502020204030204" pitchFamily="34" charset="0"/>
              </a:rPr>
              <a:t>(in this pipeline activity we will check if the “last update date” is newer than the most recent run of our pipeline).</a:t>
            </a:r>
          </a:p>
          <a:p>
            <a:pPr marL="0" indent="0">
              <a:spcBef>
                <a:spcPts val="0"/>
              </a:spcBef>
              <a:spcAft>
                <a:spcPts val="0"/>
              </a:spcAft>
              <a:buNone/>
            </a:pPr>
            <a:endParaRPr lang="en-US" sz="1600" b="1"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sz="1600" b="1" dirty="0">
                <a:solidFill>
                  <a:srgbClr val="0E101A"/>
                </a:solidFill>
                <a:effectLst/>
                <a:latin typeface="Calibri" panose="020F0502020204030204" pitchFamily="34" charset="0"/>
                <a:cs typeface="Calibri" panose="020F0502020204030204" pitchFamily="34" charset="0"/>
              </a:rPr>
              <a:t>	 </a:t>
            </a:r>
            <a:r>
              <a:rPr lang="en-US" sz="1600" b="1" dirty="0" err="1">
                <a:solidFill>
                  <a:srgbClr val="0E101A"/>
                </a:solidFill>
                <a:effectLst/>
                <a:latin typeface="Calibri" panose="020F0502020204030204" pitchFamily="34" charset="0"/>
                <a:cs typeface="Calibri" panose="020F0502020204030204" pitchFamily="34" charset="0"/>
              </a:rPr>
              <a:t>ie</a:t>
            </a:r>
            <a:r>
              <a:rPr lang="en-US" sz="1600" b="1" dirty="0">
                <a:solidFill>
                  <a:srgbClr val="0E101A"/>
                </a:solidFill>
                <a:effectLst/>
                <a:latin typeface="Calibri" panose="020F0502020204030204" pitchFamily="34" charset="0"/>
                <a:cs typeface="Calibri" panose="020F0502020204030204" pitchFamily="34" charset="0"/>
              </a:rPr>
              <a:t>:  </a:t>
            </a:r>
            <a:r>
              <a:rPr lang="en-US" sz="1600" dirty="0">
                <a:solidFill>
                  <a:srgbClr val="0E101A"/>
                </a:solidFill>
                <a:latin typeface="Calibri" panose="020F0502020204030204" pitchFamily="34" charset="0"/>
                <a:cs typeface="Calibri" panose="020F0502020204030204" pitchFamily="34" charset="0"/>
              </a:rPr>
              <a:t>Y</a:t>
            </a:r>
            <a:r>
              <a:rPr lang="en-US" sz="1600" dirty="0">
                <a:solidFill>
                  <a:srgbClr val="0E101A"/>
                </a:solidFill>
                <a:effectLst/>
                <a:latin typeface="Calibri" panose="020F0502020204030204" pitchFamily="34" charset="0"/>
                <a:cs typeface="Calibri" panose="020F0502020204030204" pitchFamily="34" charset="0"/>
              </a:rPr>
              <a:t>esterday (02-11-2023) was the last time we ran the “copy data pipeline”. So every register has, at max, the Last Update Date equal to” 02-11-2023.” But today, on our Landing Zone, there are some registers with the Last Update Date of </a:t>
            </a: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“03-11-2023”. </a:t>
            </a:r>
            <a:r>
              <a:rPr lang="en-US" sz="1600" b="1" dirty="0">
                <a:solidFill>
                  <a:srgbClr val="0E101A"/>
                </a:solidFill>
                <a:effectLst/>
                <a:latin typeface="Calibri" panose="020F0502020204030204" pitchFamily="34" charset="0"/>
                <a:cs typeface="Calibri" panose="020F0502020204030204" pitchFamily="34" charset="0"/>
              </a:rPr>
              <a:t>This means data is new</a:t>
            </a:r>
            <a:r>
              <a:rPr lang="en-US" sz="1600" dirty="0">
                <a:solidFill>
                  <a:srgbClr val="0E101A"/>
                </a:solidFill>
                <a:effectLst/>
                <a:latin typeface="Calibri" panose="020F0502020204030204" pitchFamily="34" charset="0"/>
                <a:cs typeface="Calibri" panose="020F0502020204030204" pitchFamily="34" charset="0"/>
              </a:rPr>
              <a:t>! So, </a:t>
            </a:r>
            <a:r>
              <a:rPr lang="en-US" sz="1600" b="1" dirty="0">
                <a:solidFill>
                  <a:srgbClr val="0E101A"/>
                </a:solidFill>
                <a:effectLst/>
                <a:latin typeface="Calibri" panose="020F0502020204030204" pitchFamily="34" charset="0"/>
                <a:cs typeface="Calibri" panose="020F0502020204030204" pitchFamily="34" charset="0"/>
              </a:rPr>
              <a:t>these are the only rows/registers we should add(copy) to Delta Lake</a:t>
            </a:r>
            <a:r>
              <a:rPr lang="en-US" sz="1600" dirty="0">
                <a:solidFill>
                  <a:srgbClr val="0E101A"/>
                </a:solidFill>
                <a:effectLst/>
                <a:latin typeface="Calibri" panose="020F0502020204030204" pitchFamily="34" charset="0"/>
                <a:cs typeface="Calibri" panose="020F0502020204030204" pitchFamily="34" charset="0"/>
              </a:rPr>
              <a:t>. </a:t>
            </a: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After doing that, we automatically update the “last update date” column again. This way, the dataset is ready for our pipeline to run again tomorrow and so on.</a:t>
            </a:r>
          </a:p>
          <a:p>
            <a:pPr marL="0" indent="0">
              <a:buNone/>
            </a:pPr>
            <a:endParaRPr lang="pt-PT" dirty="0"/>
          </a:p>
        </p:txBody>
      </p:sp>
    </p:spTree>
    <p:extLst>
      <p:ext uri="{BB962C8B-B14F-4D97-AF65-F5344CB8AC3E}">
        <p14:creationId xmlns:p14="http://schemas.microsoft.com/office/powerpoint/2010/main" val="214445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9EAA4-BA45-AA35-BE24-7F7CAC500EF6}"/>
              </a:ext>
            </a:extLst>
          </p:cNvPr>
          <p:cNvSpPr>
            <a:spLocks noGrp="1"/>
          </p:cNvSpPr>
          <p:nvPr>
            <p:ph type="title"/>
          </p:nvPr>
        </p:nvSpPr>
        <p:spPr/>
        <p:txBody>
          <a:bodyPr/>
          <a:lstStyle/>
          <a:p>
            <a:r>
              <a:rPr lang="pt-PT" dirty="0"/>
              <a:t>5.  </a:t>
            </a:r>
            <a:r>
              <a:rPr lang="en-GB" dirty="0">
                <a:solidFill>
                  <a:srgbClr val="FF0000"/>
                </a:solidFill>
              </a:rPr>
              <a:t>Automation</a:t>
            </a:r>
            <a:r>
              <a:rPr lang="pt-PT" dirty="0">
                <a:solidFill>
                  <a:srgbClr val="FF0000"/>
                </a:solidFill>
              </a:rPr>
              <a:t> </a:t>
            </a:r>
            <a:r>
              <a:rPr lang="pt-PT" dirty="0" err="1">
                <a:solidFill>
                  <a:srgbClr val="FF0000"/>
                </a:solidFill>
              </a:rPr>
              <a:t>sugestion</a:t>
            </a:r>
            <a:endParaRPr lang="pt-PT" dirty="0">
              <a:solidFill>
                <a:srgbClr val="FF0000"/>
              </a:solidFill>
            </a:endParaRPr>
          </a:p>
        </p:txBody>
      </p:sp>
      <p:sp>
        <p:nvSpPr>
          <p:cNvPr id="3" name="Marcador de Posição de Conteúdo 2">
            <a:extLst>
              <a:ext uri="{FF2B5EF4-FFF2-40B4-BE49-F238E27FC236}">
                <a16:creationId xmlns:a16="http://schemas.microsoft.com/office/drawing/2014/main" id="{CC1FEC40-2475-6CCB-A422-1DAF93709E67}"/>
              </a:ext>
            </a:extLst>
          </p:cNvPr>
          <p:cNvSpPr>
            <a:spLocks noGrp="1"/>
          </p:cNvSpPr>
          <p:nvPr>
            <p:ph idx="1"/>
          </p:nvPr>
        </p:nvSpPr>
        <p:spPr/>
        <p:txBody>
          <a:bodyPr>
            <a:normAutofit/>
          </a:bodyPr>
          <a:lstStyle/>
          <a:p>
            <a:pPr marL="0" indent="0">
              <a:spcBef>
                <a:spcPts val="0"/>
              </a:spcBef>
              <a:spcAft>
                <a:spcPts val="0"/>
              </a:spcAft>
              <a:buNone/>
            </a:pPr>
            <a:r>
              <a:rPr lang="en-US" sz="1600" b="1" dirty="0">
                <a:solidFill>
                  <a:srgbClr val="0E101A"/>
                </a:solidFill>
                <a:effectLst/>
                <a:latin typeface="Calibri" panose="020F0502020204030204" pitchFamily="34" charset="0"/>
                <a:cs typeface="Calibri" panose="020F0502020204030204" pitchFamily="34" charset="0"/>
              </a:rPr>
              <a:t>3) </a:t>
            </a:r>
            <a:r>
              <a:rPr lang="en-US" sz="1600" b="1" dirty="0">
                <a:solidFill>
                  <a:srgbClr val="FF0000"/>
                </a:solidFill>
                <a:effectLst/>
                <a:latin typeface="Calibri" panose="020F0502020204030204" pitchFamily="34" charset="0"/>
                <a:cs typeface="Calibri" panose="020F0502020204030204" pitchFamily="34" charset="0"/>
              </a:rPr>
              <a:t>Setting up triggers</a:t>
            </a:r>
            <a:r>
              <a:rPr lang="en-US" sz="1600" b="1" dirty="0">
                <a:solidFill>
                  <a:srgbClr val="0E101A"/>
                </a:solidFill>
                <a:effectLst/>
                <a:latin typeface="Calibri" panose="020F0502020204030204" pitchFamily="34" charset="0"/>
                <a:cs typeface="Calibri" panose="020F0502020204030204" pitchFamily="34" charset="0"/>
              </a:rPr>
              <a:t>:</a:t>
            </a:r>
            <a:r>
              <a:rPr lang="en-US" sz="1600" dirty="0">
                <a:solidFill>
                  <a:srgbClr val="0E101A"/>
                </a:solidFill>
                <a:effectLst/>
                <a:latin typeface="Calibri" panose="020F0502020204030204" pitchFamily="34" charset="0"/>
                <a:cs typeface="Calibri" panose="020F0502020204030204" pitchFamily="34" charset="0"/>
              </a:rPr>
              <a:t> Creating a </a:t>
            </a:r>
            <a:r>
              <a:rPr lang="en-US" sz="1600" b="1" dirty="0">
                <a:solidFill>
                  <a:srgbClr val="0E101A"/>
                </a:solidFill>
                <a:effectLst/>
                <a:latin typeface="Calibri" panose="020F0502020204030204" pitchFamily="34" charset="0"/>
                <a:cs typeface="Calibri" panose="020F0502020204030204" pitchFamily="34" charset="0"/>
              </a:rPr>
              <a:t>Trigger</a:t>
            </a:r>
            <a:r>
              <a:rPr lang="en-US" sz="1600" dirty="0">
                <a:solidFill>
                  <a:srgbClr val="0E101A"/>
                </a:solidFill>
                <a:effectLst/>
                <a:latin typeface="Calibri" panose="020F0502020204030204" pitchFamily="34" charset="0"/>
                <a:cs typeface="Calibri" panose="020F0502020204030204" pitchFamily="34" charset="0"/>
              </a:rPr>
              <a:t> to define when our pipeline should ingest the data to the Landing Zone (and later to the Delta Lake). Probably every day at a fixed timeline (</a:t>
            </a:r>
            <a:r>
              <a:rPr lang="en-US" sz="1600" b="1" dirty="0" err="1">
                <a:solidFill>
                  <a:srgbClr val="0E101A"/>
                </a:solidFill>
                <a:effectLst/>
                <a:latin typeface="Calibri" panose="020F0502020204030204" pitchFamily="34" charset="0"/>
                <a:cs typeface="Calibri" panose="020F0502020204030204" pitchFamily="34" charset="0"/>
              </a:rPr>
              <a:t>ie</a:t>
            </a:r>
            <a:r>
              <a:rPr lang="en-US" sz="1600" b="1" dirty="0">
                <a:solidFill>
                  <a:srgbClr val="0E101A"/>
                </a:solidFill>
                <a:effectLst/>
                <a:latin typeface="Calibri" panose="020F0502020204030204" pitchFamily="34" charset="0"/>
                <a:cs typeface="Calibri" panose="020F0502020204030204" pitchFamily="34" charset="0"/>
              </a:rPr>
              <a:t>: </a:t>
            </a:r>
            <a:r>
              <a:rPr lang="en-US" sz="1600" dirty="0">
                <a:solidFill>
                  <a:srgbClr val="0E101A"/>
                </a:solidFill>
                <a:effectLst/>
                <a:latin typeface="Calibri" panose="020F0502020204030204" pitchFamily="34" charset="0"/>
                <a:cs typeface="Calibri" panose="020F0502020204030204" pitchFamily="34" charset="0"/>
              </a:rPr>
              <a:t>9 AM) would be a good choice. </a:t>
            </a:r>
          </a:p>
          <a:p>
            <a:pPr marL="0" indent="0">
              <a:spcBef>
                <a:spcPts val="0"/>
              </a:spcBef>
              <a:spcAft>
                <a:spcPts val="0"/>
              </a:spcAft>
              <a:buNone/>
            </a:pPr>
            <a:endParaRPr lang="en-US" sz="1600"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sz="1600" b="1" dirty="0">
                <a:solidFill>
                  <a:srgbClr val="0E101A"/>
                </a:solidFill>
                <a:effectLst/>
                <a:latin typeface="Calibri" panose="020F0502020204030204" pitchFamily="34" charset="0"/>
                <a:cs typeface="Calibri" panose="020F0502020204030204" pitchFamily="34" charset="0"/>
              </a:rPr>
              <a:t>Explanation: </a:t>
            </a:r>
            <a:r>
              <a:rPr lang="en-US" sz="1600" dirty="0">
                <a:solidFill>
                  <a:srgbClr val="0E101A"/>
                </a:solidFill>
                <a:effectLst/>
                <a:latin typeface="Calibri" panose="020F0502020204030204" pitchFamily="34" charset="0"/>
                <a:cs typeface="Calibri" panose="020F0502020204030204" pitchFamily="34" charset="0"/>
              </a:rPr>
              <a:t>Since we don’t need real-time data processing, bringing the data in “batches” is perfectly fine and reduces the complexity of the data engineering tasks. Remember that we are an “automotive supplier, interested in understanding the broader trends in the automotive industry” </a:t>
            </a: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When this process finishes, we also must have other </a:t>
            </a:r>
            <a:r>
              <a:rPr lang="en-US" sz="1600" b="1" dirty="0">
                <a:solidFill>
                  <a:srgbClr val="0E101A"/>
                </a:solidFill>
                <a:effectLst/>
                <a:latin typeface="Calibri" panose="020F0502020204030204" pitchFamily="34" charset="0"/>
                <a:cs typeface="Calibri" panose="020F0502020204030204" pitchFamily="34" charset="0"/>
              </a:rPr>
              <a:t>triggers to execute the Data Processing and Data Transformation steps.</a:t>
            </a:r>
            <a:r>
              <a:rPr lang="en-US" sz="1600" dirty="0">
                <a:solidFill>
                  <a:srgbClr val="0E101A"/>
                </a:solidFill>
                <a:effectLst/>
                <a:latin typeface="Calibri" panose="020F0502020204030204" pitchFamily="34" charset="0"/>
                <a:cs typeface="Calibri" panose="020F0502020204030204" pitchFamily="34" charset="0"/>
              </a:rPr>
              <a:t> These triggers are added to execute the Python Scripts and complete this task.</a:t>
            </a:r>
          </a:p>
          <a:p>
            <a:pPr marL="0" indent="0">
              <a:spcBef>
                <a:spcPts val="0"/>
              </a:spcBef>
              <a:spcAft>
                <a:spcPts val="0"/>
              </a:spcAft>
              <a:buNone/>
            </a:pPr>
            <a:endParaRPr lang="en-US" sz="1600" dirty="0">
              <a:solidFill>
                <a:srgbClr val="0E101A"/>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n-US" sz="1600" dirty="0">
              <a:solidFill>
                <a:srgbClr val="0E101A"/>
              </a:solidFill>
              <a:effectLst/>
              <a:latin typeface="Calibri" panose="020F0502020204030204" pitchFamily="34" charset="0"/>
              <a:cs typeface="Calibri" panose="020F0502020204030204" pitchFamily="34" charset="0"/>
            </a:endParaRPr>
          </a:p>
          <a:p>
            <a:pPr marL="0" indent="0">
              <a:spcBef>
                <a:spcPts val="0"/>
              </a:spcBef>
              <a:spcAft>
                <a:spcPts val="0"/>
              </a:spcAft>
              <a:buNone/>
            </a:pPr>
            <a:r>
              <a:rPr lang="en-US" sz="1600" dirty="0">
                <a:solidFill>
                  <a:srgbClr val="0E101A"/>
                </a:solidFill>
                <a:effectLst/>
                <a:latin typeface="Calibri" panose="020F0502020204030204" pitchFamily="34" charset="0"/>
                <a:cs typeface="Calibri" panose="020F0502020204030204" pitchFamily="34" charset="0"/>
              </a:rPr>
              <a:t>4</a:t>
            </a:r>
            <a:r>
              <a:rPr lang="en-US" sz="1600" b="1" dirty="0">
                <a:solidFill>
                  <a:srgbClr val="0E101A"/>
                </a:solidFill>
                <a:effectLst/>
                <a:latin typeface="Calibri" panose="020F0502020204030204" pitchFamily="34" charset="0"/>
                <a:cs typeface="Calibri" panose="020F0502020204030204" pitchFamily="34" charset="0"/>
              </a:rPr>
              <a:t>) </a:t>
            </a:r>
            <a:r>
              <a:rPr lang="en-US" sz="1600" b="1" dirty="0">
                <a:solidFill>
                  <a:srgbClr val="FF0000"/>
                </a:solidFill>
                <a:effectLst/>
                <a:latin typeface="Calibri" panose="020F0502020204030204" pitchFamily="34" charset="0"/>
                <a:cs typeface="Calibri" panose="020F0502020204030204" pitchFamily="34" charset="0"/>
              </a:rPr>
              <a:t>Continuously Monitor </a:t>
            </a:r>
            <a:r>
              <a:rPr lang="en-US" sz="1600" dirty="0">
                <a:solidFill>
                  <a:srgbClr val="0E101A"/>
                </a:solidFill>
                <a:effectLst/>
                <a:latin typeface="Calibri" panose="020F0502020204030204" pitchFamily="34" charset="0"/>
                <a:cs typeface="Calibri" panose="020F0502020204030204" pitchFamily="34" charset="0"/>
              </a:rPr>
              <a:t>this pipeline to check if there were any issues (wrong datatypes, duplicates, no response from the API server side, etc..) with the daily process and fix them in time.</a:t>
            </a:r>
          </a:p>
        </p:txBody>
      </p:sp>
    </p:spTree>
    <p:extLst>
      <p:ext uri="{BB962C8B-B14F-4D97-AF65-F5344CB8AC3E}">
        <p14:creationId xmlns:p14="http://schemas.microsoft.com/office/powerpoint/2010/main" val="149897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FE63F-FAF1-F1C2-8489-4443324F4210}"/>
              </a:ext>
            </a:extLst>
          </p:cNvPr>
          <p:cNvSpPr>
            <a:spLocks noGrp="1"/>
          </p:cNvSpPr>
          <p:nvPr>
            <p:ph type="title"/>
          </p:nvPr>
        </p:nvSpPr>
        <p:spPr/>
        <p:txBody>
          <a:bodyPr/>
          <a:lstStyle/>
          <a:p>
            <a:r>
              <a:rPr lang="pt-PT" dirty="0"/>
              <a:t>5</a:t>
            </a:r>
            <a:r>
              <a:rPr lang="pt-PT"/>
              <a:t>.  </a:t>
            </a:r>
            <a:r>
              <a:rPr lang="en-GB">
                <a:solidFill>
                  <a:srgbClr val="FF0000"/>
                </a:solidFill>
              </a:rPr>
              <a:t>Automation</a:t>
            </a:r>
            <a:r>
              <a:rPr lang="pt-PT" dirty="0">
                <a:solidFill>
                  <a:srgbClr val="FF0000"/>
                </a:solidFill>
              </a:rPr>
              <a:t> </a:t>
            </a:r>
            <a:r>
              <a:rPr lang="pt-PT" dirty="0" err="1">
                <a:solidFill>
                  <a:srgbClr val="FF0000"/>
                </a:solidFill>
              </a:rPr>
              <a:t>sugestion</a:t>
            </a:r>
            <a:endParaRPr lang="pt-PT" dirty="0">
              <a:solidFill>
                <a:srgbClr val="FF0000"/>
              </a:solidFill>
            </a:endParaRPr>
          </a:p>
        </p:txBody>
      </p:sp>
      <p:sp>
        <p:nvSpPr>
          <p:cNvPr id="3" name="Marcador de Posição de Conteúdo 2">
            <a:extLst>
              <a:ext uri="{FF2B5EF4-FFF2-40B4-BE49-F238E27FC236}">
                <a16:creationId xmlns:a16="http://schemas.microsoft.com/office/drawing/2014/main" id="{B262FB0B-CD81-E0D8-C803-3566675D2213}"/>
              </a:ext>
            </a:extLst>
          </p:cNvPr>
          <p:cNvSpPr>
            <a:spLocks noGrp="1"/>
          </p:cNvSpPr>
          <p:nvPr>
            <p:ph idx="1"/>
          </p:nvPr>
        </p:nvSpPr>
        <p:spPr/>
        <p:txBody>
          <a:bodyPr/>
          <a:lstStyle/>
          <a:p>
            <a:pPr marL="0" indent="0">
              <a:buNone/>
            </a:pPr>
            <a:r>
              <a:rPr lang="pt-PT" b="1" dirty="0" err="1">
                <a:solidFill>
                  <a:srgbClr val="0070C0"/>
                </a:solidFill>
                <a:latin typeface="Calibri" panose="020F0502020204030204" pitchFamily="34" charset="0"/>
                <a:cs typeface="Calibri" panose="020F0502020204030204" pitchFamily="34" charset="0"/>
              </a:rPr>
              <a:t>Schema</a:t>
            </a:r>
            <a:r>
              <a:rPr lang="pt-PT" b="1" dirty="0">
                <a:solidFill>
                  <a:srgbClr val="0070C0"/>
                </a:solidFill>
                <a:latin typeface="Calibri" panose="020F0502020204030204" pitchFamily="34" charset="0"/>
                <a:cs typeface="Calibri" panose="020F0502020204030204" pitchFamily="34" charset="0"/>
              </a:rPr>
              <a:t> </a:t>
            </a:r>
            <a:r>
              <a:rPr lang="pt-PT" b="1" dirty="0" err="1">
                <a:solidFill>
                  <a:srgbClr val="0070C0"/>
                </a:solidFill>
                <a:latin typeface="Calibri" panose="020F0502020204030204" pitchFamily="34" charset="0"/>
                <a:cs typeface="Calibri" panose="020F0502020204030204" pitchFamily="34" charset="0"/>
              </a:rPr>
              <a:t>overview</a:t>
            </a:r>
            <a:r>
              <a:rPr lang="pt-PT" b="1" dirty="0">
                <a:solidFill>
                  <a:srgbClr val="0070C0"/>
                </a:solidFill>
                <a:latin typeface="Calibri" panose="020F0502020204030204" pitchFamily="34" charset="0"/>
                <a:cs typeface="Calibri" panose="020F0502020204030204" pitchFamily="34" charset="0"/>
              </a:rPr>
              <a:t>:</a:t>
            </a:r>
          </a:p>
          <a:p>
            <a:pPr marL="0" indent="0">
              <a:buNone/>
            </a:pPr>
            <a:endParaRPr lang="pt-PT" sz="1600" b="1" dirty="0">
              <a:latin typeface="Calibri" panose="020F0502020204030204" pitchFamily="34" charset="0"/>
              <a:cs typeface="Calibri" panose="020F0502020204030204" pitchFamily="34" charset="0"/>
            </a:endParaRPr>
          </a:p>
          <a:p>
            <a:pPr marL="0" indent="0">
              <a:buNone/>
            </a:pPr>
            <a:r>
              <a:rPr lang="pt-PT" sz="1600" b="1" dirty="0">
                <a:latin typeface="Calibri" panose="020F0502020204030204" pitchFamily="34" charset="0"/>
                <a:cs typeface="Calibri" panose="020F0502020204030204" pitchFamily="34" charset="0"/>
              </a:rPr>
              <a:t>		LANDING ZONE   </a:t>
            </a:r>
            <a:r>
              <a:rPr lang="pt-PT" sz="1600" b="1" dirty="0">
                <a:solidFill>
                  <a:srgbClr val="FF0000"/>
                </a:solidFill>
                <a:latin typeface="Calibri" panose="020F0502020204030204" pitchFamily="34" charset="0"/>
                <a:cs typeface="Calibri" panose="020F0502020204030204" pitchFamily="34" charset="0"/>
                <a:sym typeface="Wingdings" panose="05000000000000000000" pitchFamily="2" charset="2"/>
              </a:rPr>
              <a:t></a:t>
            </a:r>
            <a:r>
              <a:rPr lang="pt-PT" sz="1600" b="1" dirty="0">
                <a:latin typeface="Calibri" panose="020F0502020204030204" pitchFamily="34" charset="0"/>
                <a:cs typeface="Calibri" panose="020F0502020204030204" pitchFamily="34" charset="0"/>
                <a:sym typeface="Wingdings" panose="05000000000000000000" pitchFamily="2" charset="2"/>
              </a:rPr>
              <a:t>     DELTA LAKE  </a:t>
            </a:r>
            <a:r>
              <a:rPr lang="pt-PT" sz="1600" b="1" dirty="0">
                <a:latin typeface="Calibri" panose="020F0502020204030204" pitchFamily="34" charset="0"/>
                <a:cs typeface="Calibri" panose="020F0502020204030204" pitchFamily="34" charset="0"/>
              </a:rPr>
              <a:t> </a:t>
            </a:r>
            <a:r>
              <a:rPr lang="pt-PT" sz="1600" b="1" dirty="0">
                <a:solidFill>
                  <a:srgbClr val="FF0000"/>
                </a:solidFill>
                <a:latin typeface="Calibri" panose="020F0502020204030204" pitchFamily="34" charset="0"/>
                <a:cs typeface="Calibri" panose="020F0502020204030204" pitchFamily="34" charset="0"/>
                <a:sym typeface="Wingdings" panose="05000000000000000000" pitchFamily="2" charset="2"/>
              </a:rPr>
              <a:t></a:t>
            </a:r>
            <a:r>
              <a:rPr lang="pt-PT" sz="1600" b="1" dirty="0">
                <a:latin typeface="Calibri" panose="020F0502020204030204" pitchFamily="34" charset="0"/>
                <a:cs typeface="Calibri" panose="020F0502020204030204" pitchFamily="34" charset="0"/>
                <a:sym typeface="Wingdings" panose="05000000000000000000" pitchFamily="2" charset="2"/>
              </a:rPr>
              <a:t> </a:t>
            </a:r>
            <a:r>
              <a:rPr lang="pt-PT" sz="1600" b="1" dirty="0" err="1">
                <a:latin typeface="Calibri" panose="020F0502020204030204" pitchFamily="34" charset="0"/>
                <a:cs typeface="Calibri" panose="020F0502020204030204" pitchFamily="34" charset="0"/>
                <a:sym typeface="Wingdings" panose="05000000000000000000" pitchFamily="2" charset="2"/>
              </a:rPr>
              <a:t>Manipulating</a:t>
            </a:r>
            <a:r>
              <a:rPr lang="pt-PT" sz="1600" b="1" dirty="0">
                <a:latin typeface="Calibri" panose="020F0502020204030204" pitchFamily="34" charset="0"/>
                <a:cs typeface="Calibri" panose="020F0502020204030204" pitchFamily="34" charset="0"/>
                <a:sym typeface="Wingdings" panose="05000000000000000000" pitchFamily="2" charset="2"/>
              </a:rPr>
              <a:t> </a:t>
            </a:r>
            <a:r>
              <a:rPr lang="pt-PT" sz="1600" b="1" dirty="0" err="1">
                <a:latin typeface="Calibri" panose="020F0502020204030204" pitchFamily="34" charset="0"/>
                <a:cs typeface="Calibri" panose="020F0502020204030204" pitchFamily="34" charset="0"/>
                <a:sym typeface="Wingdings" panose="05000000000000000000" pitchFamily="2" charset="2"/>
              </a:rPr>
              <a:t>the</a:t>
            </a:r>
            <a:r>
              <a:rPr lang="pt-PT" sz="1600" b="1" dirty="0">
                <a:latin typeface="Calibri" panose="020F0502020204030204" pitchFamily="34" charset="0"/>
                <a:cs typeface="Calibri" panose="020F0502020204030204" pitchFamily="34" charset="0"/>
                <a:sym typeface="Wingdings" panose="05000000000000000000" pitchFamily="2" charset="2"/>
              </a:rPr>
              <a:t> Data </a:t>
            </a:r>
            <a:r>
              <a:rPr lang="pt-PT" sz="1600" b="1" dirty="0">
                <a:latin typeface="Calibri" panose="020F0502020204030204" pitchFamily="34" charset="0"/>
                <a:cs typeface="Calibri" panose="020F0502020204030204" pitchFamily="34" charset="0"/>
              </a:rPr>
              <a:t> </a:t>
            </a:r>
            <a:r>
              <a:rPr lang="pt-PT" sz="1600" b="1" dirty="0">
                <a:solidFill>
                  <a:srgbClr val="FF0000"/>
                </a:solidFill>
                <a:latin typeface="Calibri" panose="020F0502020204030204" pitchFamily="34" charset="0"/>
                <a:cs typeface="Calibri" panose="020F0502020204030204" pitchFamily="34" charset="0"/>
                <a:sym typeface="Wingdings" panose="05000000000000000000" pitchFamily="2" charset="2"/>
              </a:rPr>
              <a:t></a:t>
            </a:r>
            <a:r>
              <a:rPr lang="pt-PT" sz="1600" b="1" dirty="0">
                <a:latin typeface="Calibri" panose="020F0502020204030204" pitchFamily="34" charset="0"/>
                <a:cs typeface="Calibri" panose="020F0502020204030204" pitchFamily="34" charset="0"/>
                <a:sym typeface="Wingdings" panose="05000000000000000000" pitchFamily="2" charset="2"/>
              </a:rPr>
              <a:t>  Delta </a:t>
            </a:r>
            <a:r>
              <a:rPr lang="pt-PT" sz="1600" b="1" dirty="0" err="1">
                <a:latin typeface="Calibri" panose="020F0502020204030204" pitchFamily="34" charset="0"/>
                <a:cs typeface="Calibri" panose="020F0502020204030204" pitchFamily="34" charset="0"/>
                <a:sym typeface="Wingdings" panose="05000000000000000000" pitchFamily="2" charset="2"/>
              </a:rPr>
              <a:t>Lake</a:t>
            </a:r>
            <a:r>
              <a:rPr lang="pt-PT" sz="1600" b="1" dirty="0">
                <a:latin typeface="Calibri" panose="020F0502020204030204" pitchFamily="34" charset="0"/>
                <a:cs typeface="Calibri" panose="020F0502020204030204" pitchFamily="34" charset="0"/>
                <a:sym typeface="Wingdings" panose="05000000000000000000" pitchFamily="2" charset="2"/>
              </a:rPr>
              <a:t>     </a:t>
            </a:r>
            <a:endParaRPr lang="pt-PT" sz="1600" b="1" dirty="0">
              <a:latin typeface="Calibri" panose="020F0502020204030204" pitchFamily="34" charset="0"/>
              <a:cs typeface="Calibri" panose="020F0502020204030204" pitchFamily="34" charset="0"/>
            </a:endParaRPr>
          </a:p>
          <a:p>
            <a:endParaRPr lang="pt-PT" b="1" dirty="0"/>
          </a:p>
          <a:p>
            <a:endParaRPr lang="pt-PT" b="1" dirty="0">
              <a:solidFill>
                <a:srgbClr val="FF0000"/>
              </a:solidFill>
            </a:endParaRPr>
          </a:p>
          <a:p>
            <a:endParaRPr lang="pt-PT" b="1" dirty="0"/>
          </a:p>
        </p:txBody>
      </p:sp>
      <p:pic>
        <p:nvPicPr>
          <p:cNvPr id="5" name="Imagem 4">
            <a:extLst>
              <a:ext uri="{FF2B5EF4-FFF2-40B4-BE49-F238E27FC236}">
                <a16:creationId xmlns:a16="http://schemas.microsoft.com/office/drawing/2014/main" id="{4F60528A-56D2-BD4D-CB3C-C116BB194952}"/>
              </a:ext>
            </a:extLst>
          </p:cNvPr>
          <p:cNvPicPr>
            <a:picLocks noChangeAspect="1"/>
          </p:cNvPicPr>
          <p:nvPr/>
        </p:nvPicPr>
        <p:blipFill>
          <a:blip r:embed="rId2"/>
          <a:stretch>
            <a:fillRect/>
          </a:stretch>
        </p:blipFill>
        <p:spPr>
          <a:xfrm>
            <a:off x="1600649" y="4263842"/>
            <a:ext cx="1019419" cy="1412146"/>
          </a:xfrm>
          <a:prstGeom prst="rect">
            <a:avLst/>
          </a:prstGeom>
        </p:spPr>
      </p:pic>
      <p:pic>
        <p:nvPicPr>
          <p:cNvPr id="7" name="Imagem 6">
            <a:extLst>
              <a:ext uri="{FF2B5EF4-FFF2-40B4-BE49-F238E27FC236}">
                <a16:creationId xmlns:a16="http://schemas.microsoft.com/office/drawing/2014/main" id="{FCF653B9-B0A8-D49D-52AA-5537A5195262}"/>
              </a:ext>
            </a:extLst>
          </p:cNvPr>
          <p:cNvPicPr>
            <a:picLocks noChangeAspect="1"/>
          </p:cNvPicPr>
          <p:nvPr/>
        </p:nvPicPr>
        <p:blipFill>
          <a:blip r:embed="rId3"/>
          <a:stretch>
            <a:fillRect/>
          </a:stretch>
        </p:blipFill>
        <p:spPr>
          <a:xfrm>
            <a:off x="3355931" y="4341878"/>
            <a:ext cx="1328955" cy="1072918"/>
          </a:xfrm>
          <a:prstGeom prst="rect">
            <a:avLst/>
          </a:prstGeom>
        </p:spPr>
      </p:pic>
      <p:pic>
        <p:nvPicPr>
          <p:cNvPr id="9" name="Imagem 8">
            <a:extLst>
              <a:ext uri="{FF2B5EF4-FFF2-40B4-BE49-F238E27FC236}">
                <a16:creationId xmlns:a16="http://schemas.microsoft.com/office/drawing/2014/main" id="{43911C75-51FD-3E40-995A-22DD4C5F6191}"/>
              </a:ext>
            </a:extLst>
          </p:cNvPr>
          <p:cNvPicPr>
            <a:picLocks noChangeAspect="1"/>
          </p:cNvPicPr>
          <p:nvPr/>
        </p:nvPicPr>
        <p:blipFill>
          <a:blip r:embed="rId4"/>
          <a:stretch>
            <a:fillRect/>
          </a:stretch>
        </p:blipFill>
        <p:spPr>
          <a:xfrm>
            <a:off x="5459629" y="4294822"/>
            <a:ext cx="1108424" cy="1072918"/>
          </a:xfrm>
          <a:prstGeom prst="rect">
            <a:avLst/>
          </a:prstGeom>
        </p:spPr>
      </p:pic>
      <p:pic>
        <p:nvPicPr>
          <p:cNvPr id="10" name="Imagem 9">
            <a:extLst>
              <a:ext uri="{FF2B5EF4-FFF2-40B4-BE49-F238E27FC236}">
                <a16:creationId xmlns:a16="http://schemas.microsoft.com/office/drawing/2014/main" id="{1E497B87-FE06-1E72-A406-6D78FE34B12B}"/>
              </a:ext>
            </a:extLst>
          </p:cNvPr>
          <p:cNvPicPr>
            <a:picLocks noChangeAspect="1"/>
          </p:cNvPicPr>
          <p:nvPr/>
        </p:nvPicPr>
        <p:blipFill>
          <a:blip r:embed="rId3"/>
          <a:stretch>
            <a:fillRect/>
          </a:stretch>
        </p:blipFill>
        <p:spPr>
          <a:xfrm>
            <a:off x="7011859" y="4293777"/>
            <a:ext cx="1328955" cy="1072918"/>
          </a:xfrm>
          <a:prstGeom prst="rect">
            <a:avLst/>
          </a:prstGeom>
        </p:spPr>
      </p:pic>
      <p:pic>
        <p:nvPicPr>
          <p:cNvPr id="12" name="Imagem 11">
            <a:extLst>
              <a:ext uri="{FF2B5EF4-FFF2-40B4-BE49-F238E27FC236}">
                <a16:creationId xmlns:a16="http://schemas.microsoft.com/office/drawing/2014/main" id="{2BACFB12-1FB7-72D8-4D40-49E375CE53D5}"/>
              </a:ext>
            </a:extLst>
          </p:cNvPr>
          <p:cNvPicPr>
            <a:picLocks noChangeAspect="1"/>
          </p:cNvPicPr>
          <p:nvPr/>
        </p:nvPicPr>
        <p:blipFill>
          <a:blip r:embed="rId5"/>
          <a:stretch>
            <a:fillRect/>
          </a:stretch>
        </p:blipFill>
        <p:spPr>
          <a:xfrm>
            <a:off x="9682806" y="5761003"/>
            <a:ext cx="666455" cy="616895"/>
          </a:xfrm>
          <a:prstGeom prst="rect">
            <a:avLst/>
          </a:prstGeom>
        </p:spPr>
      </p:pic>
      <p:sp>
        <p:nvSpPr>
          <p:cNvPr id="13" name="CaixaDeTexto 12">
            <a:extLst>
              <a:ext uri="{FF2B5EF4-FFF2-40B4-BE49-F238E27FC236}">
                <a16:creationId xmlns:a16="http://schemas.microsoft.com/office/drawing/2014/main" id="{743AC903-D01E-60AF-A980-125401685B4E}"/>
              </a:ext>
            </a:extLst>
          </p:cNvPr>
          <p:cNvSpPr txBox="1"/>
          <p:nvPr/>
        </p:nvSpPr>
        <p:spPr>
          <a:xfrm>
            <a:off x="9330968" y="5384691"/>
            <a:ext cx="1676595" cy="369332"/>
          </a:xfrm>
          <a:prstGeom prst="rect">
            <a:avLst/>
          </a:prstGeom>
          <a:noFill/>
        </p:spPr>
        <p:txBody>
          <a:bodyPr wrap="square" rtlCol="0">
            <a:spAutoFit/>
          </a:bodyPr>
          <a:lstStyle/>
          <a:p>
            <a:r>
              <a:rPr lang="pt-PT" b="1" dirty="0" err="1"/>
              <a:t>Monitoring</a:t>
            </a:r>
            <a:endParaRPr lang="pt-PT" b="1" dirty="0"/>
          </a:p>
        </p:txBody>
      </p:sp>
      <p:pic>
        <p:nvPicPr>
          <p:cNvPr id="15" name="Imagem 14">
            <a:extLst>
              <a:ext uri="{FF2B5EF4-FFF2-40B4-BE49-F238E27FC236}">
                <a16:creationId xmlns:a16="http://schemas.microsoft.com/office/drawing/2014/main" id="{C80E44A3-78C9-6BFC-22FB-EE2185B024CA}"/>
              </a:ext>
            </a:extLst>
          </p:cNvPr>
          <p:cNvPicPr>
            <a:picLocks noChangeAspect="1"/>
          </p:cNvPicPr>
          <p:nvPr/>
        </p:nvPicPr>
        <p:blipFill>
          <a:blip r:embed="rId6"/>
          <a:stretch>
            <a:fillRect/>
          </a:stretch>
        </p:blipFill>
        <p:spPr>
          <a:xfrm>
            <a:off x="10461311" y="5947508"/>
            <a:ext cx="453242" cy="416669"/>
          </a:xfrm>
          <a:prstGeom prst="rect">
            <a:avLst/>
          </a:prstGeom>
        </p:spPr>
      </p:pic>
    </p:spTree>
    <p:extLst>
      <p:ext uri="{BB962C8B-B14F-4D97-AF65-F5344CB8AC3E}">
        <p14:creationId xmlns:p14="http://schemas.microsoft.com/office/powerpoint/2010/main" val="2320285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8BA2D2D-F7BF-1876-9E03-E2916B85BAAB}"/>
              </a:ext>
            </a:extLst>
          </p:cNvPr>
          <p:cNvSpPr>
            <a:spLocks noGrp="1"/>
          </p:cNvSpPr>
          <p:nvPr>
            <p:ph idx="1"/>
          </p:nvPr>
        </p:nvSpPr>
        <p:spPr/>
        <p:txBody>
          <a:bodyPr/>
          <a:lstStyle/>
          <a:p>
            <a:pPr marL="0" indent="0" algn="ctr">
              <a:buNone/>
            </a:pPr>
            <a:r>
              <a:rPr lang="en-US" dirty="0">
                <a:solidFill>
                  <a:schemeClr val="tx1"/>
                </a:solidFill>
                <a:latin typeface="Calibri" panose="020F0502020204030204" pitchFamily="34" charset="0"/>
                <a:cs typeface="Calibri" panose="020F0502020204030204" pitchFamily="34" charset="0"/>
              </a:rPr>
              <a:t>Thank you for your time and feel free to contact me if you are having any trouble accessing the files, running the code, or understanding some topics in this presentation </a:t>
            </a:r>
            <a:r>
              <a:rPr lang="en-US" dirty="0">
                <a:solidFill>
                  <a:schemeClr val="tx1"/>
                </a:solidFill>
                <a:latin typeface="Calibri" panose="020F0502020204030204" pitchFamily="34" charset="0"/>
                <a:cs typeface="Calibri" panose="020F0502020204030204" pitchFamily="34" charset="0"/>
                <a:sym typeface="Wingdings" panose="05000000000000000000" pitchFamily="2" charset="2"/>
              </a:rPr>
              <a:t></a:t>
            </a:r>
          </a:p>
          <a:p>
            <a:pPr marL="0" indent="0" algn="ctr">
              <a:buNone/>
            </a:pPr>
            <a:endParaRPr lang="en-US"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lgn="ctr">
              <a:buNone/>
            </a:pPr>
            <a:r>
              <a:rPr lang="en-US" b="1" dirty="0">
                <a:solidFill>
                  <a:schemeClr val="tx1"/>
                </a:solidFill>
                <a:latin typeface="Calibri" panose="020F0502020204030204" pitchFamily="34" charset="0"/>
                <a:cs typeface="Calibri" panose="020F0502020204030204" pitchFamily="34" charset="0"/>
              </a:rPr>
              <a:t>Bruno Simões</a:t>
            </a:r>
            <a:endParaRPr lang="pt-PT"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522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853E6-D2EB-DFFB-933A-CA9673F8F5DD}"/>
              </a:ext>
            </a:extLst>
          </p:cNvPr>
          <p:cNvSpPr>
            <a:spLocks noGrp="1"/>
          </p:cNvSpPr>
          <p:nvPr>
            <p:ph type="title"/>
          </p:nvPr>
        </p:nvSpPr>
        <p:spPr/>
        <p:txBody>
          <a:bodyPr/>
          <a:lstStyle/>
          <a:p>
            <a:r>
              <a:rPr lang="pt-PT" dirty="0" err="1">
                <a:solidFill>
                  <a:srgbClr val="FF0000"/>
                </a:solidFill>
              </a:rPr>
              <a:t>Intro</a:t>
            </a:r>
            <a:r>
              <a:rPr lang="pt-PT" dirty="0"/>
              <a:t> – </a:t>
            </a:r>
            <a:r>
              <a:rPr lang="pt-PT" dirty="0" err="1"/>
              <a:t>How</a:t>
            </a:r>
            <a:r>
              <a:rPr lang="pt-PT" dirty="0"/>
              <a:t> to </a:t>
            </a:r>
            <a:r>
              <a:rPr lang="pt-PT" dirty="0" err="1"/>
              <a:t>run</a:t>
            </a:r>
            <a:r>
              <a:rPr lang="pt-PT" dirty="0"/>
              <a:t> </a:t>
            </a:r>
            <a:r>
              <a:rPr lang="pt-PT" dirty="0" err="1"/>
              <a:t>the</a:t>
            </a:r>
            <a:r>
              <a:rPr lang="pt-PT" dirty="0"/>
              <a:t> </a:t>
            </a:r>
            <a:r>
              <a:rPr lang="pt-PT" dirty="0" err="1"/>
              <a:t>python</a:t>
            </a:r>
            <a:r>
              <a:rPr lang="pt-PT" dirty="0"/>
              <a:t> scripts</a:t>
            </a:r>
          </a:p>
        </p:txBody>
      </p:sp>
      <p:sp>
        <p:nvSpPr>
          <p:cNvPr id="3" name="Marcador de Posição de Conteúdo 2">
            <a:extLst>
              <a:ext uri="{FF2B5EF4-FFF2-40B4-BE49-F238E27FC236}">
                <a16:creationId xmlns:a16="http://schemas.microsoft.com/office/drawing/2014/main" id="{8140528E-5ED8-55EA-158A-BB6C88128E6D}"/>
              </a:ext>
            </a:extLst>
          </p:cNvPr>
          <p:cNvSpPr>
            <a:spLocks noGrp="1"/>
          </p:cNvSpPr>
          <p:nvPr>
            <p:ph idx="1"/>
          </p:nvPr>
        </p:nvSpPr>
        <p:spPr>
          <a:xfrm>
            <a:off x="705394" y="2037807"/>
            <a:ext cx="11299719" cy="4659084"/>
          </a:xfrm>
        </p:spPr>
        <p:txBody>
          <a:bodyPr>
            <a:normAutofit fontScale="47500" lnSpcReduction="20000"/>
          </a:bodyPr>
          <a:lstStyle/>
          <a:p>
            <a:pPr marL="0" indent="0">
              <a:buNone/>
            </a:pPr>
            <a:r>
              <a:rPr lang="pt-PT" sz="2600" b="1" dirty="0" err="1">
                <a:solidFill>
                  <a:srgbClr val="0070C0"/>
                </a:solidFill>
                <a:latin typeface="Calibri" panose="020F0502020204030204" pitchFamily="34" charset="0"/>
                <a:cs typeface="Calibri" panose="020F0502020204030204" pitchFamily="34" charset="0"/>
              </a:rPr>
              <a:t>List</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of</a:t>
            </a:r>
            <a:r>
              <a:rPr lang="pt-PT" sz="2600" b="1" dirty="0">
                <a:solidFill>
                  <a:srgbClr val="0070C0"/>
                </a:solidFill>
                <a:latin typeface="Calibri" panose="020F0502020204030204" pitchFamily="34" charset="0"/>
                <a:cs typeface="Calibri" panose="020F0502020204030204" pitchFamily="34" charset="0"/>
              </a:rPr>
              <a:t> Files </a:t>
            </a:r>
            <a:r>
              <a:rPr lang="pt-PT" sz="2600" b="1" dirty="0" err="1">
                <a:solidFill>
                  <a:srgbClr val="0070C0"/>
                </a:solidFill>
                <a:latin typeface="Calibri" panose="020F0502020204030204" pitchFamily="34" charset="0"/>
                <a:cs typeface="Calibri" panose="020F0502020204030204" pitchFamily="34" charset="0"/>
              </a:rPr>
              <a:t>that</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should</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be</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created</a:t>
            </a:r>
            <a:r>
              <a:rPr lang="pt-PT" sz="2600" b="1" dirty="0">
                <a:solidFill>
                  <a:srgbClr val="0070C0"/>
                </a:solidFill>
                <a:latin typeface="Calibri" panose="020F0502020204030204" pitchFamily="34" charset="0"/>
                <a:cs typeface="Calibri" panose="020F0502020204030204" pitchFamily="34" charset="0"/>
              </a:rPr>
              <a:t> in </a:t>
            </a:r>
            <a:r>
              <a:rPr lang="pt-PT" sz="2600" b="1" dirty="0" err="1">
                <a:solidFill>
                  <a:srgbClr val="0070C0"/>
                </a:solidFill>
                <a:latin typeface="Calibri" panose="020F0502020204030204" pitchFamily="34" charset="0"/>
                <a:cs typeface="Calibri" panose="020F0502020204030204" pitchFamily="34" charset="0"/>
              </a:rPr>
              <a:t>your</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current</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directory</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after</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running</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the</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Python</a:t>
            </a:r>
            <a:r>
              <a:rPr lang="pt-PT" sz="2600" b="1" dirty="0">
                <a:solidFill>
                  <a:srgbClr val="0070C0"/>
                </a:solidFill>
                <a:latin typeface="Calibri" panose="020F0502020204030204" pitchFamily="34" charset="0"/>
                <a:cs typeface="Calibri" panose="020F0502020204030204" pitchFamily="34" charset="0"/>
              </a:rPr>
              <a:t> Scripts </a:t>
            </a:r>
            <a:r>
              <a:rPr lang="pt-PT" sz="2600" b="1" dirty="0" err="1">
                <a:solidFill>
                  <a:srgbClr val="0070C0"/>
                </a:solidFill>
                <a:latin typeface="Calibri" panose="020F0502020204030204" pitchFamily="34" charset="0"/>
                <a:cs typeface="Calibri" panose="020F0502020204030204" pitchFamily="34" charset="0"/>
              </a:rPr>
              <a:t>shared</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on</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github</a:t>
            </a:r>
            <a:r>
              <a:rPr lang="pt-PT" sz="2600" b="1" dirty="0">
                <a:solidFill>
                  <a:srgbClr val="0070C0"/>
                </a:solidFill>
                <a:latin typeface="Calibri" panose="020F0502020204030204" pitchFamily="34" charset="0"/>
                <a:cs typeface="Calibri" panose="020F0502020204030204" pitchFamily="34" charset="0"/>
              </a:rPr>
              <a:t>:</a:t>
            </a:r>
          </a:p>
          <a:p>
            <a:r>
              <a:rPr lang="pt-PT" sz="2600" b="1" dirty="0">
                <a:solidFill>
                  <a:srgbClr val="FF0000"/>
                </a:solidFill>
                <a:latin typeface="Calibri" panose="020F0502020204030204" pitchFamily="34" charset="0"/>
                <a:cs typeface="Calibri" panose="020F0502020204030204" pitchFamily="34" charset="0"/>
              </a:rPr>
              <a:t>AlternativeFuelStations_Transformed.csv  </a:t>
            </a:r>
          </a:p>
          <a:p>
            <a:r>
              <a:rPr lang="pt-PT" sz="2600" b="1" dirty="0">
                <a:solidFill>
                  <a:srgbClr val="FF0000"/>
                </a:solidFill>
                <a:latin typeface="Calibri" panose="020F0502020204030204" pitchFamily="34" charset="0"/>
                <a:cs typeface="Calibri" panose="020F0502020204030204" pitchFamily="34" charset="0"/>
              </a:rPr>
              <a:t>VehicleFuelEconomy_Transformed.csv</a:t>
            </a:r>
          </a:p>
          <a:p>
            <a:r>
              <a:rPr lang="pt-PT" sz="2600" b="1" dirty="0">
                <a:solidFill>
                  <a:srgbClr val="FF0000"/>
                </a:solidFill>
                <a:latin typeface="Calibri" panose="020F0502020204030204" pitchFamily="34" charset="0"/>
                <a:cs typeface="Calibri" panose="020F0502020204030204" pitchFamily="34" charset="0"/>
              </a:rPr>
              <a:t>VehicleComplaints_Transformed.csv</a:t>
            </a:r>
          </a:p>
          <a:p>
            <a:r>
              <a:rPr lang="en-US" sz="2600" b="1" dirty="0">
                <a:solidFill>
                  <a:schemeClr val="tx1"/>
                </a:solidFill>
                <a:latin typeface="Calibri" panose="020F0502020204030204" pitchFamily="34" charset="0"/>
                <a:cs typeface="Calibri" panose="020F0502020204030204" pitchFamily="34" charset="0"/>
              </a:rPr>
              <a:t>brands_with_most_complaints_recorded.csv</a:t>
            </a:r>
          </a:p>
          <a:p>
            <a:r>
              <a:rPr lang="pt-PT" sz="2600" b="1" dirty="0">
                <a:solidFill>
                  <a:schemeClr val="tx1"/>
                </a:solidFill>
                <a:latin typeface="Calibri" panose="020F0502020204030204" pitchFamily="34" charset="0"/>
                <a:cs typeface="Calibri" panose="020F0502020204030204" pitchFamily="34" charset="0"/>
              </a:rPr>
              <a:t>complaints_factual.csv</a:t>
            </a:r>
            <a:endParaRPr lang="en-US" sz="2600" b="1" dirty="0">
              <a:solidFill>
                <a:schemeClr val="tx1"/>
              </a:solidFill>
              <a:latin typeface="Calibri" panose="020F0502020204030204" pitchFamily="34" charset="0"/>
              <a:cs typeface="Calibri" panose="020F0502020204030204" pitchFamily="34" charset="0"/>
            </a:endParaRPr>
          </a:p>
          <a:p>
            <a:r>
              <a:rPr lang="pt-PT" sz="2600" b="1" dirty="0">
                <a:solidFill>
                  <a:schemeClr val="tx1"/>
                </a:solidFill>
                <a:latin typeface="Calibri" panose="020F0502020204030204" pitchFamily="34" charset="0"/>
                <a:cs typeface="Calibri" panose="020F0502020204030204" pitchFamily="34" charset="0"/>
              </a:rPr>
              <a:t>complaints_type_dimension.csv</a:t>
            </a:r>
            <a:endParaRPr lang="en-US" sz="2600" b="1" dirty="0">
              <a:solidFill>
                <a:schemeClr val="tx1"/>
              </a:solidFill>
              <a:latin typeface="Calibri" panose="020F0502020204030204" pitchFamily="34" charset="0"/>
              <a:cs typeface="Calibri" panose="020F0502020204030204" pitchFamily="34" charset="0"/>
            </a:endParaRPr>
          </a:p>
          <a:p>
            <a:r>
              <a:rPr lang="pt-PT" sz="2600" b="1" dirty="0">
                <a:solidFill>
                  <a:schemeClr val="tx1"/>
                </a:solidFill>
                <a:latin typeface="Calibri" panose="020F0502020204030204" pitchFamily="34" charset="0"/>
                <a:cs typeface="Calibri" panose="020F0502020204030204" pitchFamily="34" charset="0"/>
              </a:rPr>
              <a:t>location_dimension.csv</a:t>
            </a:r>
          </a:p>
          <a:p>
            <a:r>
              <a:rPr lang="pt-PT" sz="2600" b="1" dirty="0">
                <a:solidFill>
                  <a:schemeClr val="tx1"/>
                </a:solidFill>
                <a:latin typeface="Calibri" panose="020F0502020204030204" pitchFamily="34" charset="0"/>
                <a:cs typeface="Calibri" panose="020F0502020204030204" pitchFamily="34" charset="0"/>
              </a:rPr>
              <a:t>vehicle_dimension.csv</a:t>
            </a:r>
          </a:p>
          <a:p>
            <a:endParaRPr lang="pt-PT" sz="2600" b="1" dirty="0">
              <a:solidFill>
                <a:schemeClr val="tx1"/>
              </a:solidFill>
              <a:latin typeface="Calibri" panose="020F0502020204030204" pitchFamily="34" charset="0"/>
              <a:cs typeface="Calibri" panose="020F0502020204030204" pitchFamily="34" charset="0"/>
            </a:endParaRPr>
          </a:p>
          <a:p>
            <a:pPr marL="0" indent="0">
              <a:buNone/>
            </a:pPr>
            <a:r>
              <a:rPr lang="pt-PT" sz="2600" b="1" dirty="0" err="1">
                <a:solidFill>
                  <a:srgbClr val="0070C0"/>
                </a:solidFill>
                <a:latin typeface="Calibri" panose="020F0502020204030204" pitchFamily="34" charset="0"/>
                <a:cs typeface="Calibri" panose="020F0502020204030204" pitchFamily="34" charset="0"/>
              </a:rPr>
              <a:t>Downloaded</a:t>
            </a:r>
            <a:r>
              <a:rPr lang="pt-PT" sz="2600" b="1" dirty="0">
                <a:solidFill>
                  <a:srgbClr val="0070C0"/>
                </a:solidFill>
                <a:latin typeface="Calibri" panose="020F0502020204030204" pitchFamily="34" charset="0"/>
                <a:cs typeface="Calibri" panose="020F0502020204030204" pitchFamily="34" charset="0"/>
              </a:rPr>
              <a:t> </a:t>
            </a:r>
            <a:r>
              <a:rPr lang="pt-PT" sz="2600" b="1" dirty="0" err="1">
                <a:solidFill>
                  <a:srgbClr val="0070C0"/>
                </a:solidFill>
                <a:latin typeface="Calibri" panose="020F0502020204030204" pitchFamily="34" charset="0"/>
                <a:cs typeface="Calibri" panose="020F0502020204030204" pitchFamily="34" charset="0"/>
              </a:rPr>
              <a:t>Dataset</a:t>
            </a:r>
            <a:r>
              <a:rPr lang="pt-PT" sz="2600" b="1" dirty="0">
                <a:solidFill>
                  <a:srgbClr val="0070C0"/>
                </a:solidFill>
                <a:latin typeface="Calibri" panose="020F0502020204030204" pitchFamily="34" charset="0"/>
                <a:cs typeface="Calibri" panose="020F0502020204030204" pitchFamily="34" charset="0"/>
              </a:rPr>
              <a:t> files :</a:t>
            </a:r>
          </a:p>
          <a:p>
            <a:r>
              <a:rPr lang="pt-PT" sz="2600" b="1" dirty="0">
                <a:solidFill>
                  <a:schemeClr val="tx1"/>
                </a:solidFill>
                <a:latin typeface="Calibri" panose="020F0502020204030204" pitchFamily="34" charset="0"/>
                <a:cs typeface="Calibri" panose="020F0502020204030204" pitchFamily="34" charset="0"/>
              </a:rPr>
              <a:t>alternative_fuel_stations.csv</a:t>
            </a:r>
          </a:p>
          <a:p>
            <a:r>
              <a:rPr lang="pt-PT" sz="2600" b="1" dirty="0">
                <a:solidFill>
                  <a:schemeClr val="tx1"/>
                </a:solidFill>
                <a:latin typeface="Calibri" panose="020F0502020204030204" pitchFamily="34" charset="0"/>
                <a:cs typeface="Calibri" panose="020F0502020204030204" pitchFamily="34" charset="0"/>
              </a:rPr>
              <a:t>vehicleFuelEconomy.csv</a:t>
            </a:r>
          </a:p>
          <a:p>
            <a:r>
              <a:rPr lang="pt-PT" sz="2600" b="1" dirty="0">
                <a:solidFill>
                  <a:schemeClr val="tx1"/>
                </a:solidFill>
                <a:latin typeface="Calibri" panose="020F0502020204030204" pitchFamily="34" charset="0"/>
                <a:cs typeface="Calibri" panose="020F0502020204030204" pitchFamily="34" charset="0"/>
              </a:rPr>
              <a:t>vehicleComplaints.csv</a:t>
            </a:r>
          </a:p>
          <a:p>
            <a:r>
              <a:rPr lang="pt-PT" sz="2600" b="1" dirty="0">
                <a:solidFill>
                  <a:schemeClr val="tx1"/>
                </a:solidFill>
                <a:latin typeface="Calibri" panose="020F0502020204030204" pitchFamily="34" charset="0"/>
                <a:cs typeface="Calibri" panose="020F0502020204030204" pitchFamily="34" charset="0"/>
              </a:rPr>
              <a:t>FLAT_CMPL.zip</a:t>
            </a:r>
          </a:p>
          <a:p>
            <a:r>
              <a:rPr lang="pt-PT" sz="2600" b="1" dirty="0">
                <a:solidFill>
                  <a:schemeClr val="tx1"/>
                </a:solidFill>
                <a:latin typeface="Calibri" panose="020F0502020204030204" pitchFamily="34" charset="0"/>
                <a:cs typeface="Calibri" panose="020F0502020204030204" pitchFamily="34" charset="0"/>
              </a:rPr>
              <a:t>FLAT_CMPL.txt</a:t>
            </a:r>
          </a:p>
          <a:p>
            <a:r>
              <a:rPr lang="pt-PT" sz="2600" b="1" dirty="0">
                <a:solidFill>
                  <a:schemeClr val="tx1"/>
                </a:solidFill>
                <a:latin typeface="Calibri" panose="020F0502020204030204" pitchFamily="34" charset="0"/>
                <a:cs typeface="Calibri" panose="020F0502020204030204" pitchFamily="34" charset="0"/>
              </a:rPr>
              <a:t>FLAT_CMPL.csv</a:t>
            </a:r>
          </a:p>
          <a:p>
            <a:endParaRPr lang="pt-PT" sz="2000" b="1" dirty="0"/>
          </a:p>
          <a:p>
            <a:endParaRPr lang="pt-PT" b="1" dirty="0"/>
          </a:p>
        </p:txBody>
      </p:sp>
    </p:spTree>
    <p:extLst>
      <p:ext uri="{BB962C8B-B14F-4D97-AF65-F5344CB8AC3E}">
        <p14:creationId xmlns:p14="http://schemas.microsoft.com/office/powerpoint/2010/main" val="294035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0020C-CD7C-5FFF-3C18-8A813090D5A7}"/>
              </a:ext>
            </a:extLst>
          </p:cNvPr>
          <p:cNvSpPr>
            <a:spLocks noGrp="1"/>
          </p:cNvSpPr>
          <p:nvPr>
            <p:ph type="title"/>
          </p:nvPr>
        </p:nvSpPr>
        <p:spPr/>
        <p:txBody>
          <a:bodyPr/>
          <a:lstStyle/>
          <a:p>
            <a:r>
              <a:rPr lang="pt-PT" dirty="0" err="1">
                <a:solidFill>
                  <a:srgbClr val="FF0000"/>
                </a:solidFill>
              </a:rPr>
              <a:t>Intro</a:t>
            </a:r>
            <a:r>
              <a:rPr lang="pt-PT" dirty="0"/>
              <a:t> – PowerPoint </a:t>
            </a:r>
            <a:r>
              <a:rPr lang="pt-PT" dirty="0" err="1"/>
              <a:t>structure</a:t>
            </a:r>
            <a:endParaRPr lang="pt-PT" dirty="0"/>
          </a:p>
        </p:txBody>
      </p:sp>
      <p:sp>
        <p:nvSpPr>
          <p:cNvPr id="3" name="Marcador de Posição de Conteúdo 2">
            <a:extLst>
              <a:ext uri="{FF2B5EF4-FFF2-40B4-BE49-F238E27FC236}">
                <a16:creationId xmlns:a16="http://schemas.microsoft.com/office/drawing/2014/main" id="{F5E9EE44-3BAD-F53F-D543-58999AE49111}"/>
              </a:ext>
            </a:extLst>
          </p:cNvPr>
          <p:cNvSpPr>
            <a:spLocks noGrp="1"/>
          </p:cNvSpPr>
          <p:nvPr>
            <p:ph idx="1"/>
          </p:nvPr>
        </p:nvSpPr>
        <p:spPr/>
        <p:txBody>
          <a:bodyPr>
            <a:normAutofit fontScale="85000" lnSpcReduction="20000"/>
          </a:bodyPr>
          <a:lstStyle/>
          <a:p>
            <a:pPr marL="0" indent="0">
              <a:buNone/>
            </a:pPr>
            <a:endParaRPr lang="pt-PT" dirty="0"/>
          </a:p>
          <a:p>
            <a:pPr marL="0" indent="0">
              <a:buNone/>
            </a:pPr>
            <a:endParaRPr lang="pt-PT" dirty="0"/>
          </a:p>
          <a:p>
            <a:pPr marL="0" indent="0">
              <a:buNone/>
            </a:pPr>
            <a:endParaRPr lang="pt-PT"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PowerPoint I will go through the Python Scripts, explaining why some decisions were made. </a:t>
            </a:r>
            <a:r>
              <a:rPr lang="en-US" b="1" dirty="0">
                <a:solidFill>
                  <a:schemeClr val="tx1"/>
                </a:solidFill>
                <a:latin typeface="Calibri" panose="020F0502020204030204" pitchFamily="34" charset="0"/>
                <a:cs typeface="Calibri" panose="020F0502020204030204" pitchFamily="34" charset="0"/>
              </a:rPr>
              <a:t>I tried to have different approaches for each dataset</a:t>
            </a:r>
            <a:r>
              <a:rPr lang="en-US" dirty="0">
                <a:solidFill>
                  <a:schemeClr val="tx1"/>
                </a:solidFill>
                <a:latin typeface="Calibri" panose="020F0502020204030204" pitchFamily="34" charset="0"/>
                <a:cs typeface="Calibri" panose="020F0502020204030204" pitchFamily="34" charset="0"/>
              </a:rPr>
              <a:t>, in terms of data processing and data transformation, in a way to test new ways of doing things and not be repetitive. The Structure of this presentation is the following:</a:t>
            </a:r>
          </a:p>
          <a:p>
            <a:pPr marL="0" indent="0">
              <a:buNone/>
            </a:pPr>
            <a:endParaRPr lang="pt-PT" dirty="0">
              <a:solidFill>
                <a:schemeClr val="tx1"/>
              </a:solidFill>
              <a:latin typeface="Calibri" panose="020F0502020204030204" pitchFamily="34" charset="0"/>
              <a:cs typeface="Calibri" panose="020F0502020204030204" pitchFamily="34" charset="0"/>
            </a:endParaRPr>
          </a:p>
          <a:p>
            <a:r>
              <a:rPr lang="pt-PT" b="1" dirty="0">
                <a:solidFill>
                  <a:schemeClr val="tx1"/>
                </a:solidFill>
                <a:latin typeface="Calibri" panose="020F0502020204030204" pitchFamily="34" charset="0"/>
                <a:cs typeface="Calibri" panose="020F0502020204030204" pitchFamily="34" charset="0"/>
              </a:rPr>
              <a:t>Data </a:t>
            </a:r>
            <a:r>
              <a:rPr lang="pt-PT" b="1" dirty="0" err="1">
                <a:solidFill>
                  <a:schemeClr val="tx1"/>
                </a:solidFill>
                <a:latin typeface="Calibri" panose="020F0502020204030204" pitchFamily="34" charset="0"/>
                <a:cs typeface="Calibri" panose="020F0502020204030204" pitchFamily="34" charset="0"/>
              </a:rPr>
              <a:t>Acquisition</a:t>
            </a:r>
            <a:r>
              <a:rPr lang="pt-PT" b="1" dirty="0">
                <a:solidFill>
                  <a:schemeClr val="tx1"/>
                </a:solidFill>
                <a:latin typeface="Calibri" panose="020F0502020204030204" pitchFamily="34" charset="0"/>
                <a:cs typeface="Calibri" panose="020F0502020204030204" pitchFamily="34" charset="0"/>
              </a:rPr>
              <a:t> </a:t>
            </a:r>
            <a:r>
              <a:rPr lang="pt-PT" dirty="0">
                <a:solidFill>
                  <a:schemeClr val="tx1"/>
                </a:solidFill>
                <a:latin typeface="Calibri" panose="020F0502020204030204" pitchFamily="34" charset="0"/>
                <a:cs typeface="Calibri" panose="020F0502020204030204" pitchFamily="34" charset="0"/>
              </a:rPr>
              <a:t>– (For </a:t>
            </a:r>
            <a:r>
              <a:rPr lang="pt-PT" dirty="0" err="1">
                <a:solidFill>
                  <a:schemeClr val="tx1"/>
                </a:solidFill>
                <a:latin typeface="Calibri" panose="020F0502020204030204" pitchFamily="34" charset="0"/>
                <a:cs typeface="Calibri" panose="020F0502020204030204" pitchFamily="34" charset="0"/>
              </a:rPr>
              <a:t>each</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dataset</a:t>
            </a:r>
            <a:r>
              <a:rPr lang="pt-PT" dirty="0">
                <a:solidFill>
                  <a:schemeClr val="tx1"/>
                </a:solidFill>
                <a:latin typeface="Calibri" panose="020F0502020204030204" pitchFamily="34" charset="0"/>
                <a:cs typeface="Calibri" panose="020F0502020204030204" pitchFamily="34" charset="0"/>
              </a:rPr>
              <a:t>/script)</a:t>
            </a:r>
          </a:p>
          <a:p>
            <a:r>
              <a:rPr lang="pt-PT" b="1" dirty="0">
                <a:solidFill>
                  <a:schemeClr val="tx1"/>
                </a:solidFill>
                <a:latin typeface="Calibri" panose="020F0502020204030204" pitchFamily="34" charset="0"/>
                <a:cs typeface="Calibri" panose="020F0502020204030204" pitchFamily="34" charset="0"/>
              </a:rPr>
              <a:t>Data </a:t>
            </a:r>
            <a:r>
              <a:rPr lang="pt-PT" b="1" dirty="0" err="1">
                <a:solidFill>
                  <a:schemeClr val="tx1"/>
                </a:solidFill>
                <a:latin typeface="Calibri" panose="020F0502020204030204" pitchFamily="34" charset="0"/>
                <a:cs typeface="Calibri" panose="020F0502020204030204" pitchFamily="34" charset="0"/>
              </a:rPr>
              <a:t>Processing</a:t>
            </a:r>
            <a:r>
              <a:rPr lang="pt-PT" b="1" dirty="0">
                <a:solidFill>
                  <a:schemeClr val="tx1"/>
                </a:solidFill>
                <a:latin typeface="Calibri" panose="020F0502020204030204" pitchFamily="34" charset="0"/>
                <a:cs typeface="Calibri" panose="020F0502020204030204" pitchFamily="34" charset="0"/>
              </a:rPr>
              <a:t>  </a:t>
            </a:r>
            <a:r>
              <a:rPr lang="pt-PT" dirty="0">
                <a:solidFill>
                  <a:schemeClr val="tx1"/>
                </a:solidFill>
                <a:latin typeface="Calibri" panose="020F0502020204030204" pitchFamily="34" charset="0"/>
                <a:cs typeface="Calibri" panose="020F0502020204030204" pitchFamily="34" charset="0"/>
              </a:rPr>
              <a:t>- (For </a:t>
            </a:r>
            <a:r>
              <a:rPr lang="pt-PT" dirty="0" err="1">
                <a:solidFill>
                  <a:schemeClr val="tx1"/>
                </a:solidFill>
                <a:latin typeface="Calibri" panose="020F0502020204030204" pitchFamily="34" charset="0"/>
                <a:cs typeface="Calibri" panose="020F0502020204030204" pitchFamily="34" charset="0"/>
              </a:rPr>
              <a:t>each</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dataset</a:t>
            </a:r>
            <a:r>
              <a:rPr lang="pt-PT" dirty="0">
                <a:solidFill>
                  <a:schemeClr val="tx1"/>
                </a:solidFill>
                <a:latin typeface="Calibri" panose="020F0502020204030204" pitchFamily="34" charset="0"/>
                <a:cs typeface="Calibri" panose="020F0502020204030204" pitchFamily="34" charset="0"/>
              </a:rPr>
              <a:t>/script)</a:t>
            </a:r>
          </a:p>
          <a:p>
            <a:r>
              <a:rPr lang="pt-PT" b="1" dirty="0">
                <a:solidFill>
                  <a:schemeClr val="tx1"/>
                </a:solidFill>
                <a:latin typeface="Calibri" panose="020F0502020204030204" pitchFamily="34" charset="0"/>
                <a:cs typeface="Calibri" panose="020F0502020204030204" pitchFamily="34" charset="0"/>
              </a:rPr>
              <a:t>Data </a:t>
            </a:r>
            <a:r>
              <a:rPr lang="pt-PT" b="1" dirty="0" err="1">
                <a:solidFill>
                  <a:schemeClr val="tx1"/>
                </a:solidFill>
                <a:latin typeface="Calibri" panose="020F0502020204030204" pitchFamily="34" charset="0"/>
                <a:cs typeface="Calibri" panose="020F0502020204030204" pitchFamily="34" charset="0"/>
              </a:rPr>
              <a:t>Transformation</a:t>
            </a:r>
            <a:r>
              <a:rPr lang="pt-PT" b="1" dirty="0">
                <a:solidFill>
                  <a:schemeClr val="tx1"/>
                </a:solidFill>
                <a:latin typeface="Calibri" panose="020F0502020204030204" pitchFamily="34" charset="0"/>
                <a:cs typeface="Calibri" panose="020F0502020204030204" pitchFamily="34" charset="0"/>
              </a:rPr>
              <a:t> </a:t>
            </a:r>
            <a:r>
              <a:rPr lang="pt-PT" dirty="0">
                <a:solidFill>
                  <a:schemeClr val="tx1"/>
                </a:solidFill>
                <a:latin typeface="Calibri" panose="020F0502020204030204" pitchFamily="34" charset="0"/>
                <a:cs typeface="Calibri" panose="020F0502020204030204" pitchFamily="34" charset="0"/>
              </a:rPr>
              <a:t>– (For </a:t>
            </a:r>
            <a:r>
              <a:rPr lang="pt-PT" dirty="0" err="1">
                <a:solidFill>
                  <a:schemeClr val="tx1"/>
                </a:solidFill>
                <a:latin typeface="Calibri" panose="020F0502020204030204" pitchFamily="34" charset="0"/>
                <a:cs typeface="Calibri" panose="020F0502020204030204" pitchFamily="34" charset="0"/>
              </a:rPr>
              <a:t>each</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dataset</a:t>
            </a:r>
            <a:r>
              <a:rPr lang="pt-PT" dirty="0">
                <a:solidFill>
                  <a:schemeClr val="tx1"/>
                </a:solidFill>
                <a:latin typeface="Calibri" panose="020F0502020204030204" pitchFamily="34" charset="0"/>
                <a:cs typeface="Calibri" panose="020F0502020204030204" pitchFamily="34" charset="0"/>
              </a:rPr>
              <a:t>/script)</a:t>
            </a:r>
          </a:p>
          <a:p>
            <a:r>
              <a:rPr lang="pt-PT" b="1" dirty="0">
                <a:solidFill>
                  <a:schemeClr val="tx1"/>
                </a:solidFill>
                <a:latin typeface="Calibri" panose="020F0502020204030204" pitchFamily="34" charset="0"/>
                <a:cs typeface="Calibri" panose="020F0502020204030204" pitchFamily="34" charset="0"/>
              </a:rPr>
              <a:t>Data </a:t>
            </a:r>
            <a:r>
              <a:rPr lang="pt-PT" b="1" dirty="0" err="1">
                <a:solidFill>
                  <a:schemeClr val="tx1"/>
                </a:solidFill>
                <a:latin typeface="Calibri" panose="020F0502020204030204" pitchFamily="34" charset="0"/>
                <a:cs typeface="Calibri" panose="020F0502020204030204" pitchFamily="34" charset="0"/>
              </a:rPr>
              <a:t>Loading</a:t>
            </a:r>
            <a:r>
              <a:rPr lang="pt-PT" b="1" dirty="0">
                <a:solidFill>
                  <a:schemeClr val="tx1"/>
                </a:solidFill>
                <a:latin typeface="Calibri" panose="020F0502020204030204" pitchFamily="34" charset="0"/>
                <a:cs typeface="Calibri" panose="020F0502020204030204" pitchFamily="34" charset="0"/>
              </a:rPr>
              <a:t> </a:t>
            </a:r>
            <a:r>
              <a:rPr lang="pt-PT" dirty="0">
                <a:solidFill>
                  <a:schemeClr val="tx1"/>
                </a:solidFill>
                <a:latin typeface="Calibri" panose="020F0502020204030204" pitchFamily="34" charset="0"/>
                <a:cs typeface="Calibri" panose="020F0502020204030204" pitchFamily="34" charset="0"/>
              </a:rPr>
              <a:t>– (In general, </a:t>
            </a:r>
            <a:r>
              <a:rPr lang="pt-PT" dirty="0" err="1">
                <a:solidFill>
                  <a:schemeClr val="tx1"/>
                </a:solidFill>
                <a:latin typeface="Calibri" panose="020F0502020204030204" pitchFamily="34" charset="0"/>
                <a:cs typeface="Calibri" panose="020F0502020204030204" pitchFamily="34" charset="0"/>
              </a:rPr>
              <a:t>since</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the</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process</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is</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independent</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of</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the</a:t>
            </a:r>
            <a:r>
              <a:rPr lang="pt-PT" dirty="0">
                <a:solidFill>
                  <a:schemeClr val="tx1"/>
                </a:solidFill>
                <a:latin typeface="Calibri" panose="020F0502020204030204" pitchFamily="34" charset="0"/>
                <a:cs typeface="Calibri" panose="020F0502020204030204" pitchFamily="34" charset="0"/>
              </a:rPr>
              <a:t> </a:t>
            </a:r>
            <a:r>
              <a:rPr lang="pt-PT" dirty="0" err="1">
                <a:solidFill>
                  <a:schemeClr val="tx1"/>
                </a:solidFill>
                <a:latin typeface="Calibri" panose="020F0502020204030204" pitchFamily="34" charset="0"/>
                <a:cs typeface="Calibri" panose="020F0502020204030204" pitchFamily="34" charset="0"/>
              </a:rPr>
              <a:t>dataset</a:t>
            </a:r>
            <a:r>
              <a:rPr lang="pt-PT" dirty="0">
                <a:solidFill>
                  <a:schemeClr val="tx1"/>
                </a:solidFill>
                <a:latin typeface="Calibri" panose="020F0502020204030204" pitchFamily="34" charset="0"/>
                <a:cs typeface="Calibri" panose="020F0502020204030204" pitchFamily="34" charset="0"/>
              </a:rPr>
              <a:t>/script)</a:t>
            </a:r>
          </a:p>
          <a:p>
            <a:r>
              <a:rPr lang="pt-PT" b="1" dirty="0" err="1">
                <a:solidFill>
                  <a:schemeClr val="tx1"/>
                </a:solidFill>
                <a:latin typeface="Calibri" panose="020F0502020204030204" pitchFamily="34" charset="0"/>
                <a:cs typeface="Calibri" panose="020F0502020204030204" pitchFamily="34" charset="0"/>
              </a:rPr>
              <a:t>Automation</a:t>
            </a:r>
            <a:r>
              <a:rPr lang="pt-PT" b="1" dirty="0">
                <a:solidFill>
                  <a:schemeClr val="tx1"/>
                </a:solidFill>
                <a:latin typeface="Calibri" panose="020F0502020204030204" pitchFamily="34" charset="0"/>
                <a:cs typeface="Calibri" panose="020F0502020204030204" pitchFamily="34" charset="0"/>
              </a:rPr>
              <a:t> </a:t>
            </a:r>
            <a:r>
              <a:rPr lang="pt-PT" b="1" dirty="0" err="1">
                <a:solidFill>
                  <a:schemeClr val="tx1"/>
                </a:solidFill>
                <a:latin typeface="Calibri" panose="020F0502020204030204" pitchFamily="34" charset="0"/>
                <a:cs typeface="Calibri" panose="020F0502020204030204" pitchFamily="34" charset="0"/>
              </a:rPr>
              <a:t>Suggestion</a:t>
            </a:r>
            <a:r>
              <a:rPr lang="pt-PT" b="1" dirty="0">
                <a:solidFill>
                  <a:schemeClr val="tx1"/>
                </a:solidFill>
                <a:latin typeface="Calibri" panose="020F0502020204030204" pitchFamily="34" charset="0"/>
                <a:cs typeface="Calibri" panose="020F0502020204030204" pitchFamily="34" charset="0"/>
              </a:rPr>
              <a:t>  </a:t>
            </a:r>
          </a:p>
          <a:p>
            <a:pPr marL="0" indent="0">
              <a:buNone/>
            </a:pPr>
            <a:endParaRPr lang="pt-PT" dirty="0"/>
          </a:p>
          <a:p>
            <a:pPr marL="0" indent="0">
              <a:buNone/>
            </a:pPr>
            <a:endParaRPr lang="pt-PT" dirty="0"/>
          </a:p>
          <a:p>
            <a:pPr marL="0" indent="0">
              <a:buNone/>
            </a:pPr>
            <a:endParaRPr lang="pt-PT" dirty="0"/>
          </a:p>
          <a:p>
            <a:pPr marL="0" indent="0">
              <a:buNone/>
            </a:pPr>
            <a:endParaRPr lang="pt-PT" dirty="0"/>
          </a:p>
        </p:txBody>
      </p:sp>
    </p:spTree>
    <p:extLst>
      <p:ext uri="{BB962C8B-B14F-4D97-AF65-F5344CB8AC3E}">
        <p14:creationId xmlns:p14="http://schemas.microsoft.com/office/powerpoint/2010/main" val="296365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5646D-D7CF-B09F-B6A1-B2576E3D7ADA}"/>
              </a:ext>
            </a:extLst>
          </p:cNvPr>
          <p:cNvSpPr>
            <a:spLocks noGrp="1"/>
          </p:cNvSpPr>
          <p:nvPr>
            <p:ph type="title"/>
          </p:nvPr>
        </p:nvSpPr>
        <p:spPr>
          <a:xfrm>
            <a:off x="648439" y="732769"/>
            <a:ext cx="10044023" cy="877729"/>
          </a:xfrm>
        </p:spPr>
        <p:txBody>
          <a:bodyPr anchor="ctr">
            <a:normAutofit/>
          </a:bodyPr>
          <a:lstStyle/>
          <a:p>
            <a:r>
              <a:rPr lang="pt-PT" dirty="0">
                <a:solidFill>
                  <a:srgbClr val="FFFFFF"/>
                </a:solidFill>
                <a:ea typeface="+mj-lt"/>
                <a:cs typeface="+mj-lt"/>
              </a:rPr>
              <a:t>1. Data </a:t>
            </a:r>
            <a:r>
              <a:rPr lang="pt-PT" dirty="0" err="1">
                <a:solidFill>
                  <a:srgbClr val="FFFFFF"/>
                </a:solidFill>
                <a:ea typeface="+mj-lt"/>
                <a:cs typeface="+mj-lt"/>
              </a:rPr>
              <a:t>Acquisition</a:t>
            </a:r>
            <a:r>
              <a:rPr lang="pt-PT" dirty="0">
                <a:solidFill>
                  <a:srgbClr val="FFFFFF"/>
                </a:solidFill>
                <a:ea typeface="+mj-lt"/>
                <a:cs typeface="+mj-lt"/>
              </a:rPr>
              <a:t>- </a:t>
            </a:r>
            <a:r>
              <a:rPr lang="pt-PT" b="1" dirty="0" err="1">
                <a:solidFill>
                  <a:srgbClr val="FFC000"/>
                </a:solidFill>
                <a:latin typeface="Calibri"/>
                <a:ea typeface="Calibri"/>
                <a:cs typeface="Calibri"/>
              </a:rPr>
              <a:t>Vehicle</a:t>
            </a:r>
            <a:r>
              <a:rPr lang="pt-PT" b="1" dirty="0">
                <a:solidFill>
                  <a:srgbClr val="FFC000"/>
                </a:solidFill>
                <a:latin typeface="Calibri"/>
                <a:ea typeface="Calibri"/>
                <a:cs typeface="Calibri"/>
              </a:rPr>
              <a:t> </a:t>
            </a:r>
            <a:r>
              <a:rPr lang="pt-PT" b="1" dirty="0" err="1">
                <a:solidFill>
                  <a:srgbClr val="FFC000"/>
                </a:solidFill>
                <a:latin typeface="Calibri"/>
                <a:ea typeface="Calibri"/>
                <a:cs typeface="Calibri"/>
              </a:rPr>
              <a:t>Complaints</a:t>
            </a:r>
            <a:r>
              <a:rPr lang="pt-PT" b="1" dirty="0">
                <a:solidFill>
                  <a:srgbClr val="FFC000"/>
                </a:solidFill>
                <a:latin typeface="Calibri"/>
                <a:ea typeface="Calibri"/>
                <a:cs typeface="Calibri"/>
              </a:rPr>
              <a:t> </a:t>
            </a:r>
            <a:r>
              <a:rPr lang="pt-PT" b="1" dirty="0" err="1">
                <a:solidFill>
                  <a:srgbClr val="FFC000"/>
                </a:solidFill>
                <a:latin typeface="Calibri"/>
                <a:ea typeface="Calibri"/>
                <a:cs typeface="Calibri"/>
              </a:rPr>
              <a:t>Dataset</a:t>
            </a:r>
            <a:endParaRPr lang="pt-PT" dirty="0">
              <a:solidFill>
                <a:srgbClr val="FFC000"/>
              </a:solidFill>
            </a:endParaRPr>
          </a:p>
        </p:txBody>
      </p:sp>
      <p:sp>
        <p:nvSpPr>
          <p:cNvPr id="3" name="Marcador de Posição de Conteúdo 2">
            <a:extLst>
              <a:ext uri="{FF2B5EF4-FFF2-40B4-BE49-F238E27FC236}">
                <a16:creationId xmlns:a16="http://schemas.microsoft.com/office/drawing/2014/main" id="{3EF51EE5-DB88-B177-E39E-B6793A4664C5}"/>
              </a:ext>
            </a:extLst>
          </p:cNvPr>
          <p:cNvSpPr>
            <a:spLocks noGrp="1"/>
          </p:cNvSpPr>
          <p:nvPr>
            <p:ph idx="1"/>
          </p:nvPr>
        </p:nvSpPr>
        <p:spPr>
          <a:xfrm>
            <a:off x="491392" y="1848903"/>
            <a:ext cx="8436199" cy="4192805"/>
          </a:xfrm>
        </p:spPr>
        <p:txBody>
          <a:bodyPr vert="horz" lIns="91440" tIns="45720" rIns="91440" bIns="45720" rtlCol="0" anchor="t">
            <a:normAutofit/>
          </a:bodyPr>
          <a:lstStyle/>
          <a:p>
            <a:pPr marL="0" indent="0" defTabSz="713232">
              <a:spcBef>
                <a:spcPts val="780"/>
              </a:spcBef>
              <a:buNone/>
            </a:pPr>
            <a:r>
              <a:rPr lang="pt-PT" b="1" kern="1200" dirty="0" err="1">
                <a:solidFill>
                  <a:schemeClr val="tx1"/>
                </a:solidFill>
                <a:latin typeface="Calibri" panose="020F0502020204030204" pitchFamily="34" charset="0"/>
                <a:cs typeface="Calibri" panose="020F0502020204030204" pitchFamily="34" charset="0"/>
              </a:rPr>
              <a:t>Using</a:t>
            </a:r>
            <a:r>
              <a:rPr lang="pt-PT" b="1" kern="1200" dirty="0">
                <a:solidFill>
                  <a:schemeClr val="tx1"/>
                </a:solidFill>
                <a:latin typeface="Calibri" panose="020F0502020204030204" pitchFamily="34" charset="0"/>
                <a:cs typeface="Calibri" panose="020F0502020204030204" pitchFamily="34" charset="0"/>
              </a:rPr>
              <a:t> </a:t>
            </a:r>
            <a:r>
              <a:rPr lang="pt-PT" b="1" kern="1200" dirty="0" err="1">
                <a:solidFill>
                  <a:schemeClr val="tx1"/>
                </a:solidFill>
                <a:latin typeface="Calibri" panose="020F0502020204030204" pitchFamily="34" charset="0"/>
                <a:cs typeface="Calibri" panose="020F0502020204030204" pitchFamily="34" charset="0"/>
              </a:rPr>
              <a:t>the</a:t>
            </a:r>
            <a:r>
              <a:rPr lang="pt-PT" b="1" kern="1200" dirty="0">
                <a:solidFill>
                  <a:schemeClr val="tx1"/>
                </a:solidFill>
                <a:latin typeface="Calibri" panose="020F0502020204030204" pitchFamily="34" charset="0"/>
                <a:cs typeface="Calibri" panose="020F0502020204030204" pitchFamily="34" charset="0"/>
              </a:rPr>
              <a:t> </a:t>
            </a:r>
            <a:r>
              <a:rPr lang="pt-PT" b="1" kern="1200" dirty="0">
                <a:solidFill>
                  <a:srgbClr val="0070C0"/>
                </a:solidFill>
                <a:latin typeface="Calibri" panose="020F0502020204030204" pitchFamily="34" charset="0"/>
                <a:cs typeface="Calibri" panose="020F0502020204030204" pitchFamily="34" charset="0"/>
              </a:rPr>
              <a:t>HTTP GET </a:t>
            </a:r>
            <a:r>
              <a:rPr lang="pt-PT" b="1" kern="1200" dirty="0" err="1">
                <a:solidFill>
                  <a:schemeClr val="tx1"/>
                </a:solidFill>
                <a:latin typeface="Calibri" panose="020F0502020204030204" pitchFamily="34" charset="0"/>
                <a:cs typeface="Calibri" panose="020F0502020204030204" pitchFamily="34" charset="0"/>
              </a:rPr>
              <a:t>method</a:t>
            </a:r>
            <a:r>
              <a:rPr lang="pt-PT" b="1" kern="1200" dirty="0">
                <a:solidFill>
                  <a:schemeClr val="tx1"/>
                </a:solidFill>
                <a:latin typeface="Calibri" panose="020F0502020204030204" pitchFamily="34" charset="0"/>
                <a:cs typeface="Calibri" panose="020F0502020204030204" pitchFamily="34" charset="0"/>
              </a:rPr>
              <a:t> to download </a:t>
            </a:r>
            <a:r>
              <a:rPr lang="pt-PT" b="1" kern="1200" dirty="0" err="1">
                <a:solidFill>
                  <a:schemeClr val="tx1"/>
                </a:solidFill>
                <a:latin typeface="Calibri" panose="020F0502020204030204" pitchFamily="34" charset="0"/>
                <a:cs typeface="Calibri" panose="020F0502020204030204" pitchFamily="34" charset="0"/>
              </a:rPr>
              <a:t>the</a:t>
            </a:r>
            <a:r>
              <a:rPr lang="pt-PT" b="1" kern="1200" dirty="0">
                <a:solidFill>
                  <a:schemeClr val="tx1"/>
                </a:solidFill>
                <a:latin typeface="Calibri" panose="020F0502020204030204" pitchFamily="34" charset="0"/>
                <a:cs typeface="Calibri" panose="020F0502020204030204" pitchFamily="34" charset="0"/>
              </a:rPr>
              <a:t> </a:t>
            </a:r>
            <a:r>
              <a:rPr lang="pt-PT" b="1" kern="1200" dirty="0" err="1">
                <a:solidFill>
                  <a:schemeClr val="tx1"/>
                </a:solidFill>
                <a:latin typeface="Calibri" panose="020F0502020204030204" pitchFamily="34" charset="0"/>
                <a:cs typeface="Calibri" panose="020F0502020204030204" pitchFamily="34" charset="0"/>
              </a:rPr>
              <a:t>dataset</a:t>
            </a:r>
            <a:r>
              <a:rPr lang="pt-PT" b="1" kern="1200" dirty="0">
                <a:solidFill>
                  <a:schemeClr val="tx1"/>
                </a:solidFill>
                <a:latin typeface="Calibri" panose="020F0502020204030204" pitchFamily="34" charset="0"/>
                <a:cs typeface="Calibri" panose="020F0502020204030204" pitchFamily="34" charset="0"/>
              </a:rPr>
              <a:t>:</a:t>
            </a:r>
          </a:p>
          <a:p>
            <a:pPr marL="0" indent="0" defTabSz="713232">
              <a:spcBef>
                <a:spcPts val="780"/>
              </a:spcBef>
              <a:buNone/>
            </a:pPr>
            <a:endParaRPr lang="pt-PT" sz="2184" b="1" kern="1200" dirty="0">
              <a:solidFill>
                <a:schemeClr val="tx1"/>
              </a:solidFill>
              <a:latin typeface="Calibri" panose="020F0502020204030204" pitchFamily="34" charset="0"/>
              <a:cs typeface="Calibri" panose="020F0502020204030204" pitchFamily="34" charset="0"/>
            </a:endParaRPr>
          </a:p>
          <a:p>
            <a:pPr marL="0" indent="0" defTabSz="713232">
              <a:spcBef>
                <a:spcPts val="780"/>
              </a:spcBef>
              <a:buNone/>
            </a:pPr>
            <a:endParaRPr lang="pt-PT" sz="1900" b="1" kern="1200" dirty="0">
              <a:solidFill>
                <a:schemeClr val="tx1"/>
              </a:solidFill>
              <a:latin typeface="Calibri" panose="020F0502020204030204" pitchFamily="34" charset="0"/>
              <a:cs typeface="Calibri" panose="020F0502020204030204" pitchFamily="34" charset="0"/>
            </a:endParaRPr>
          </a:p>
          <a:p>
            <a:pPr marL="0" indent="0" defTabSz="713232">
              <a:spcBef>
                <a:spcPts val="780"/>
              </a:spcBef>
              <a:buNone/>
            </a:pPr>
            <a:endParaRPr lang="pt-PT" sz="1500" b="1" kern="1200" dirty="0">
              <a:solidFill>
                <a:schemeClr val="tx1"/>
              </a:solidFill>
              <a:latin typeface="Calibri" panose="020F0502020204030204" pitchFamily="34" charset="0"/>
              <a:cs typeface="Calibri" panose="020F0502020204030204" pitchFamily="34" charset="0"/>
            </a:endParaRPr>
          </a:p>
          <a:p>
            <a:pPr marL="0" indent="0" defTabSz="713232">
              <a:spcBef>
                <a:spcPts val="780"/>
              </a:spcBef>
              <a:buNone/>
            </a:pPr>
            <a:endParaRPr lang="pt-PT" sz="1500" b="1" dirty="0">
              <a:solidFill>
                <a:schemeClr val="tx1"/>
              </a:solidFill>
              <a:latin typeface="Calibri" panose="020F0502020204030204" pitchFamily="34" charset="0"/>
              <a:cs typeface="Calibri" panose="020F0502020204030204" pitchFamily="34" charset="0"/>
            </a:endParaRPr>
          </a:p>
          <a:p>
            <a:pPr marL="0" indent="0" defTabSz="713232">
              <a:spcBef>
                <a:spcPts val="780"/>
              </a:spcBef>
              <a:buNone/>
            </a:pPr>
            <a:endParaRPr lang="pt-PT" sz="1500" b="1" dirty="0">
              <a:solidFill>
                <a:schemeClr val="tx1"/>
              </a:solidFill>
              <a:latin typeface="Calibri" panose="020F0502020204030204" pitchFamily="34" charset="0"/>
              <a:cs typeface="Calibri" panose="020F0502020204030204" pitchFamily="34" charset="0"/>
            </a:endParaRPr>
          </a:p>
          <a:p>
            <a:pPr marL="0" indent="0" defTabSz="713232">
              <a:spcBef>
                <a:spcPts val="780"/>
              </a:spcBef>
              <a:buNone/>
            </a:pPr>
            <a:r>
              <a:rPr lang="pt-PT" sz="1500" b="1" kern="1200" dirty="0" err="1">
                <a:solidFill>
                  <a:schemeClr val="tx1"/>
                </a:solidFill>
                <a:latin typeface="Calibri" panose="020F0502020204030204" pitchFamily="34" charset="0"/>
                <a:cs typeface="Calibri" panose="020F0502020204030204" pitchFamily="34" charset="0"/>
              </a:rPr>
              <a:t>Since</a:t>
            </a:r>
            <a:r>
              <a:rPr lang="pt-PT" sz="1500" b="1" kern="1200" dirty="0">
                <a:solidFill>
                  <a:schemeClr val="tx1"/>
                </a:solidFill>
                <a:latin typeface="Calibri" panose="020F0502020204030204" pitchFamily="34" charset="0"/>
                <a:cs typeface="Calibri" panose="020F0502020204030204" pitchFamily="34" charset="0"/>
              </a:rPr>
              <a:t> </a:t>
            </a:r>
            <a:r>
              <a:rPr lang="pt-PT" sz="1500" b="1" kern="1200" dirty="0" err="1">
                <a:solidFill>
                  <a:schemeClr val="tx1"/>
                </a:solidFill>
                <a:latin typeface="Calibri" panose="020F0502020204030204" pitchFamily="34" charset="0"/>
                <a:cs typeface="Calibri" panose="020F0502020204030204" pitchFamily="34" charset="0"/>
              </a:rPr>
              <a:t>we</a:t>
            </a:r>
            <a:r>
              <a:rPr lang="pt-PT" sz="1500" b="1" kern="1200" dirty="0">
                <a:solidFill>
                  <a:schemeClr val="tx1"/>
                </a:solidFill>
                <a:latin typeface="Calibri" panose="020F0502020204030204" pitchFamily="34" charset="0"/>
                <a:cs typeface="Calibri" panose="020F0502020204030204" pitchFamily="34" charset="0"/>
              </a:rPr>
              <a:t> </a:t>
            </a:r>
            <a:r>
              <a:rPr lang="pt-PT" sz="1500" b="1" kern="1200" dirty="0" err="1">
                <a:solidFill>
                  <a:schemeClr val="tx1"/>
                </a:solidFill>
                <a:latin typeface="Calibri" panose="020F0502020204030204" pitchFamily="34" charset="0"/>
                <a:cs typeface="Calibri" panose="020F0502020204030204" pitchFamily="34" charset="0"/>
              </a:rPr>
              <a:t>downloaded</a:t>
            </a:r>
            <a:r>
              <a:rPr lang="pt-PT" sz="1500" b="1" kern="1200" dirty="0">
                <a:solidFill>
                  <a:schemeClr val="tx1"/>
                </a:solidFill>
                <a:latin typeface="Calibri" panose="020F0502020204030204" pitchFamily="34" charset="0"/>
                <a:cs typeface="Calibri" panose="020F0502020204030204" pitchFamily="34" charset="0"/>
              </a:rPr>
              <a:t> a </a:t>
            </a:r>
            <a:r>
              <a:rPr lang="pt-PT" sz="1500" b="1" kern="1200" dirty="0">
                <a:solidFill>
                  <a:srgbClr val="0070C0"/>
                </a:solidFill>
                <a:latin typeface="Calibri" panose="020F0502020204030204" pitchFamily="34" charset="0"/>
                <a:cs typeface="Calibri" panose="020F0502020204030204" pitchFamily="34" charset="0"/>
              </a:rPr>
              <a:t>ZIP</a:t>
            </a:r>
            <a:r>
              <a:rPr lang="pt-PT" sz="1500" b="1" kern="1200" dirty="0">
                <a:solidFill>
                  <a:schemeClr val="tx1"/>
                </a:solidFill>
                <a:latin typeface="Calibri" panose="020F0502020204030204" pitchFamily="34" charset="0"/>
                <a:cs typeface="Calibri" panose="020F0502020204030204" pitchFamily="34" charset="0"/>
              </a:rPr>
              <a:t> file (</a:t>
            </a:r>
            <a:r>
              <a:rPr lang="pt-PT" sz="1500" b="1" kern="1200" dirty="0" err="1">
                <a:solidFill>
                  <a:schemeClr val="tx1"/>
                </a:solidFill>
                <a:latin typeface="Calibri" panose="020F0502020204030204" pitchFamily="34" charset="0"/>
                <a:cs typeface="Calibri" panose="020F0502020204030204" pitchFamily="34" charset="0"/>
              </a:rPr>
              <a:t>that</a:t>
            </a:r>
            <a:r>
              <a:rPr lang="pt-PT" sz="1500" b="1" kern="1200" dirty="0">
                <a:solidFill>
                  <a:schemeClr val="tx1"/>
                </a:solidFill>
                <a:latin typeface="Calibri" panose="020F0502020204030204" pitchFamily="34" charset="0"/>
                <a:cs typeface="Calibri" panose="020F0502020204030204" pitchFamily="34" charset="0"/>
              </a:rPr>
              <a:t> </a:t>
            </a:r>
            <a:r>
              <a:rPr lang="pt-PT" sz="1500" b="1" kern="1200" dirty="0" err="1">
                <a:solidFill>
                  <a:schemeClr val="tx1"/>
                </a:solidFill>
                <a:latin typeface="Calibri" panose="020F0502020204030204" pitchFamily="34" charset="0"/>
                <a:cs typeface="Calibri" panose="020F0502020204030204" pitchFamily="34" charset="0"/>
              </a:rPr>
              <a:t>contains</a:t>
            </a:r>
            <a:r>
              <a:rPr lang="pt-PT" sz="1500" b="1" kern="1200" dirty="0">
                <a:solidFill>
                  <a:schemeClr val="tx1"/>
                </a:solidFill>
                <a:latin typeface="Calibri" panose="020F0502020204030204" pitchFamily="34" charset="0"/>
                <a:cs typeface="Calibri" panose="020F0502020204030204" pitchFamily="34" charset="0"/>
              </a:rPr>
              <a:t> a .</a:t>
            </a:r>
            <a:r>
              <a:rPr lang="pt-PT" sz="1500" b="1" kern="1200" dirty="0" err="1">
                <a:solidFill>
                  <a:schemeClr val="tx1"/>
                </a:solidFill>
                <a:latin typeface="Calibri" panose="020F0502020204030204" pitchFamily="34" charset="0"/>
                <a:cs typeface="Calibri" panose="020F0502020204030204" pitchFamily="34" charset="0"/>
              </a:rPr>
              <a:t>txt</a:t>
            </a:r>
            <a:r>
              <a:rPr lang="pt-PT" sz="1500" b="1" kern="1200" dirty="0">
                <a:solidFill>
                  <a:schemeClr val="tx1"/>
                </a:solidFill>
                <a:latin typeface="Calibri" panose="020F0502020204030204" pitchFamily="34" charset="0"/>
                <a:cs typeface="Calibri" panose="020F0502020204030204" pitchFamily="34" charset="0"/>
              </a:rPr>
              <a:t>),  </a:t>
            </a:r>
            <a:r>
              <a:rPr lang="pt-PT" sz="1500" b="1" kern="1200" dirty="0" err="1">
                <a:solidFill>
                  <a:schemeClr val="tx1"/>
                </a:solidFill>
                <a:latin typeface="Calibri" panose="020F0502020204030204" pitchFamily="34" charset="0"/>
                <a:cs typeface="Calibri" panose="020F0502020204030204" pitchFamily="34" charset="0"/>
              </a:rPr>
              <a:t>we</a:t>
            </a:r>
            <a:r>
              <a:rPr lang="pt-PT" sz="1500" b="1" kern="1200" dirty="0">
                <a:solidFill>
                  <a:schemeClr val="tx1"/>
                </a:solidFill>
                <a:latin typeface="Calibri" panose="020F0502020204030204" pitchFamily="34" charset="0"/>
                <a:cs typeface="Calibri" panose="020F0502020204030204" pitchFamily="34" charset="0"/>
              </a:rPr>
              <a:t> </a:t>
            </a:r>
            <a:r>
              <a:rPr lang="pt-PT" sz="1500" b="1" kern="1200" dirty="0" err="1">
                <a:solidFill>
                  <a:schemeClr val="tx1"/>
                </a:solidFill>
                <a:latin typeface="Calibri" panose="020F0502020204030204" pitchFamily="34" charset="0"/>
                <a:cs typeface="Calibri" panose="020F0502020204030204" pitchFamily="34" charset="0"/>
              </a:rPr>
              <a:t>need</a:t>
            </a:r>
            <a:r>
              <a:rPr lang="pt-PT" sz="1500" b="1" kern="1200" dirty="0">
                <a:solidFill>
                  <a:schemeClr val="tx1"/>
                </a:solidFill>
                <a:latin typeface="Calibri" panose="020F0502020204030204" pitchFamily="34" charset="0"/>
                <a:cs typeface="Calibri" panose="020F0502020204030204" pitchFamily="34" charset="0"/>
              </a:rPr>
              <a:t> to </a:t>
            </a:r>
            <a:r>
              <a:rPr lang="pt-PT" sz="1500" b="1" kern="1200" dirty="0" err="1">
                <a:solidFill>
                  <a:srgbClr val="0070C0"/>
                </a:solidFill>
                <a:latin typeface="Calibri" panose="020F0502020204030204" pitchFamily="34" charset="0"/>
                <a:cs typeface="Calibri" panose="020F0502020204030204" pitchFamily="34" charset="0"/>
              </a:rPr>
              <a:t>extract</a:t>
            </a:r>
            <a:r>
              <a:rPr lang="pt-PT" sz="1500" b="1" kern="1200" dirty="0">
                <a:solidFill>
                  <a:srgbClr val="0070C0"/>
                </a:solidFill>
                <a:latin typeface="Calibri" panose="020F0502020204030204" pitchFamily="34" charset="0"/>
                <a:cs typeface="Calibri" panose="020F0502020204030204" pitchFamily="34" charset="0"/>
              </a:rPr>
              <a:t> </a:t>
            </a:r>
            <a:r>
              <a:rPr lang="pt-PT" sz="1500" b="1" kern="1200" dirty="0" err="1">
                <a:solidFill>
                  <a:srgbClr val="0070C0"/>
                </a:solidFill>
                <a:latin typeface="Calibri" panose="020F0502020204030204" pitchFamily="34" charset="0"/>
                <a:cs typeface="Calibri" panose="020F0502020204030204" pitchFamily="34" charset="0"/>
              </a:rPr>
              <a:t>it</a:t>
            </a:r>
            <a:r>
              <a:rPr lang="pt-PT" sz="1500" b="1" kern="1200" dirty="0">
                <a:solidFill>
                  <a:srgbClr val="0070C0"/>
                </a:solidFill>
                <a:latin typeface="Calibri" panose="020F0502020204030204" pitchFamily="34" charset="0"/>
                <a:cs typeface="Calibri" panose="020F0502020204030204" pitchFamily="34" charset="0"/>
              </a:rPr>
              <a:t> </a:t>
            </a:r>
            <a:r>
              <a:rPr lang="pt-PT" sz="1500" b="1" kern="1200" dirty="0">
                <a:solidFill>
                  <a:schemeClr val="tx1"/>
                </a:solidFill>
                <a:latin typeface="Calibri" panose="020F0502020204030204" pitchFamily="34" charset="0"/>
                <a:cs typeface="Calibri" panose="020F0502020204030204" pitchFamily="34" charset="0"/>
              </a:rPr>
              <a:t>to </a:t>
            </a:r>
            <a:r>
              <a:rPr lang="pt-PT" sz="1500" b="1" kern="1200" dirty="0" err="1">
                <a:solidFill>
                  <a:schemeClr val="tx1"/>
                </a:solidFill>
                <a:latin typeface="Calibri" panose="020F0502020204030204" pitchFamily="34" charset="0"/>
                <a:cs typeface="Calibri" panose="020F0502020204030204" pitchFamily="34" charset="0"/>
              </a:rPr>
              <a:t>be</a:t>
            </a:r>
            <a:r>
              <a:rPr lang="pt-PT" sz="1500" b="1" kern="1200" dirty="0">
                <a:solidFill>
                  <a:schemeClr val="tx1"/>
                </a:solidFill>
                <a:latin typeface="Calibri" panose="020F0502020204030204" pitchFamily="34" charset="0"/>
                <a:cs typeface="Calibri" panose="020F0502020204030204" pitchFamily="34" charset="0"/>
              </a:rPr>
              <a:t> </a:t>
            </a:r>
            <a:r>
              <a:rPr lang="pt-PT" sz="1500" b="1" kern="1200" dirty="0" err="1">
                <a:solidFill>
                  <a:schemeClr val="tx1"/>
                </a:solidFill>
                <a:latin typeface="Calibri" panose="020F0502020204030204" pitchFamily="34" charset="0"/>
                <a:cs typeface="Calibri" panose="020F0502020204030204" pitchFamily="34" charset="0"/>
              </a:rPr>
              <a:t>able</a:t>
            </a:r>
            <a:r>
              <a:rPr lang="pt-PT" sz="1500" b="1" kern="1200" dirty="0">
                <a:solidFill>
                  <a:schemeClr val="tx1"/>
                </a:solidFill>
                <a:latin typeface="Calibri" panose="020F0502020204030204" pitchFamily="34" charset="0"/>
                <a:cs typeface="Calibri" panose="020F0502020204030204" pitchFamily="34" charset="0"/>
              </a:rPr>
              <a:t> to use </a:t>
            </a:r>
            <a:r>
              <a:rPr lang="pt-PT" sz="1500" b="1" kern="1200" dirty="0" err="1">
                <a:solidFill>
                  <a:schemeClr val="tx1"/>
                </a:solidFill>
                <a:latin typeface="Calibri" panose="020F0502020204030204" pitchFamily="34" charset="0"/>
                <a:cs typeface="Calibri" panose="020F0502020204030204" pitchFamily="34" charset="0"/>
              </a:rPr>
              <a:t>it</a:t>
            </a:r>
            <a:r>
              <a:rPr lang="pt-PT" sz="1500" b="1" dirty="0">
                <a:solidFill>
                  <a:schemeClr val="tx1"/>
                </a:solidFill>
                <a:latin typeface="Calibri" panose="020F0502020204030204" pitchFamily="34" charset="0"/>
                <a:cs typeface="Calibri" panose="020F0502020204030204" pitchFamily="34" charset="0"/>
              </a:rPr>
              <a:t> </a:t>
            </a:r>
            <a:r>
              <a:rPr lang="pt-PT" sz="1500" b="1" dirty="0" err="1">
                <a:solidFill>
                  <a:schemeClr val="tx1"/>
                </a:solidFill>
                <a:latin typeface="Calibri" panose="020F0502020204030204" pitchFamily="34" charset="0"/>
                <a:cs typeface="Calibri" panose="020F0502020204030204" pitchFamily="34" charset="0"/>
              </a:rPr>
              <a:t>and</a:t>
            </a:r>
            <a:r>
              <a:rPr lang="pt-PT" sz="1500" b="1" dirty="0">
                <a:solidFill>
                  <a:schemeClr val="tx1"/>
                </a:solidFill>
                <a:latin typeface="Calibri" panose="020F0502020204030204" pitchFamily="34" charset="0"/>
                <a:cs typeface="Calibri" panose="020F0502020204030204" pitchFamily="34" charset="0"/>
              </a:rPr>
              <a:t> </a:t>
            </a:r>
            <a:r>
              <a:rPr lang="pt-PT" sz="1500" b="1" dirty="0" err="1">
                <a:solidFill>
                  <a:srgbClr val="0070C0"/>
                </a:solidFill>
                <a:latin typeface="Calibri" panose="020F0502020204030204" pitchFamily="34" charset="0"/>
                <a:cs typeface="Calibri" panose="020F0502020204030204" pitchFamily="34" charset="0"/>
              </a:rPr>
              <a:t>convert</a:t>
            </a:r>
            <a:r>
              <a:rPr lang="pt-PT" sz="1500" b="1" dirty="0">
                <a:solidFill>
                  <a:srgbClr val="0070C0"/>
                </a:solidFill>
                <a:latin typeface="Calibri" panose="020F0502020204030204" pitchFamily="34" charset="0"/>
                <a:cs typeface="Calibri" panose="020F0502020204030204" pitchFamily="34" charset="0"/>
              </a:rPr>
              <a:t> </a:t>
            </a:r>
            <a:r>
              <a:rPr lang="pt-PT" sz="1500" b="1" dirty="0" err="1">
                <a:solidFill>
                  <a:srgbClr val="0070C0"/>
                </a:solidFill>
                <a:latin typeface="Calibri" panose="020F0502020204030204" pitchFamily="34" charset="0"/>
                <a:cs typeface="Calibri" panose="020F0502020204030204" pitchFamily="34" charset="0"/>
              </a:rPr>
              <a:t>it</a:t>
            </a:r>
            <a:r>
              <a:rPr lang="pt-PT" sz="1500" b="1" dirty="0">
                <a:solidFill>
                  <a:srgbClr val="0070C0"/>
                </a:solidFill>
                <a:latin typeface="Calibri" panose="020F0502020204030204" pitchFamily="34" charset="0"/>
                <a:cs typeface="Calibri" panose="020F0502020204030204" pitchFamily="34" charset="0"/>
              </a:rPr>
              <a:t> to CSV</a:t>
            </a:r>
            <a:r>
              <a:rPr lang="pt-PT" sz="1500" b="1" dirty="0">
                <a:solidFill>
                  <a:schemeClr val="tx1"/>
                </a:solidFill>
                <a:latin typeface="Calibri" panose="020F0502020204030204" pitchFamily="34" charset="0"/>
                <a:cs typeface="Calibri" panose="020F0502020204030204" pitchFamily="34" charset="0"/>
              </a:rPr>
              <a:t>:</a:t>
            </a:r>
            <a:endParaRPr lang="pt-PT" sz="1500" b="1" kern="1200" dirty="0">
              <a:solidFill>
                <a:schemeClr val="tx1"/>
              </a:solidFill>
              <a:latin typeface="Calibri" panose="020F0502020204030204" pitchFamily="34" charset="0"/>
              <a:cs typeface="Calibri" panose="020F0502020204030204" pitchFamily="34" charset="0"/>
            </a:endParaRPr>
          </a:p>
          <a:p>
            <a:pPr marL="0" indent="0" defTabSz="713232">
              <a:spcBef>
                <a:spcPts val="780"/>
              </a:spcBef>
              <a:buNone/>
            </a:pPr>
            <a:endParaRPr lang="pt-PT" sz="1500" b="1" kern="1200" dirty="0">
              <a:solidFill>
                <a:srgbClr val="0070C0"/>
              </a:solidFill>
              <a:latin typeface="+mn-lt"/>
              <a:ea typeface="+mn-ea"/>
              <a:cs typeface="Calibri"/>
            </a:endParaRPr>
          </a:p>
          <a:p>
            <a:pPr marL="0" indent="0" defTabSz="713232">
              <a:spcBef>
                <a:spcPts val="780"/>
              </a:spcBef>
              <a:buNone/>
            </a:pPr>
            <a:r>
              <a:rPr lang="pt-PT" sz="2184" kern="1200" dirty="0">
                <a:solidFill>
                  <a:schemeClr val="tx1"/>
                </a:solidFill>
                <a:latin typeface="+mn-lt"/>
                <a:ea typeface="+mn-ea"/>
                <a:cs typeface="Calibri"/>
              </a:rPr>
              <a:t> </a:t>
            </a:r>
          </a:p>
          <a:p>
            <a:pPr marL="0" indent="0" defTabSz="713232">
              <a:spcBef>
                <a:spcPts val="780"/>
              </a:spcBef>
              <a:buNone/>
            </a:pPr>
            <a:endParaRPr lang="pt-PT" sz="2184" kern="1200" dirty="0">
              <a:solidFill>
                <a:schemeClr val="tx1"/>
              </a:solidFill>
              <a:latin typeface="+mn-lt"/>
              <a:ea typeface="+mn-ea"/>
              <a:cs typeface="Calibri"/>
            </a:endParaRPr>
          </a:p>
          <a:p>
            <a:pPr marL="0" indent="0" defTabSz="713232">
              <a:spcBef>
                <a:spcPts val="780"/>
              </a:spcBef>
              <a:buNone/>
            </a:pPr>
            <a:endParaRPr lang="pt-PT" sz="2184" kern="1200" dirty="0">
              <a:solidFill>
                <a:schemeClr val="tx1"/>
              </a:solidFill>
              <a:latin typeface="+mn-lt"/>
              <a:ea typeface="+mn-ea"/>
              <a:cs typeface="Calibri"/>
            </a:endParaRPr>
          </a:p>
          <a:p>
            <a:pPr marL="0" indent="0">
              <a:buNone/>
            </a:pPr>
            <a:endParaRPr lang="pt-PT" sz="1600" dirty="0">
              <a:ea typeface="Calibri"/>
              <a:cs typeface="Calibri"/>
            </a:endParaRPr>
          </a:p>
        </p:txBody>
      </p:sp>
      <p:sp>
        <p:nvSpPr>
          <p:cNvPr id="9" name="CaixaDeTexto 8">
            <a:extLst>
              <a:ext uri="{FF2B5EF4-FFF2-40B4-BE49-F238E27FC236}">
                <a16:creationId xmlns:a16="http://schemas.microsoft.com/office/drawing/2014/main" id="{3277EF64-712E-B18F-3A82-013D78AACA7C}"/>
              </a:ext>
            </a:extLst>
          </p:cNvPr>
          <p:cNvSpPr txBox="1"/>
          <p:nvPr/>
        </p:nvSpPr>
        <p:spPr>
          <a:xfrm>
            <a:off x="779257" y="2553780"/>
            <a:ext cx="4368475" cy="1015663"/>
          </a:xfrm>
          <a:prstGeom prst="rect">
            <a:avLst/>
          </a:prstGeom>
          <a:noFill/>
        </p:spPr>
        <p:txBody>
          <a:bodyPr wrap="square" rtlCol="0">
            <a:spAutoFit/>
          </a:bodyPr>
          <a:lstStyle/>
          <a:p>
            <a:r>
              <a:rPr lang="pt-PT" sz="1400" dirty="0" err="1">
                <a:cs typeface="Calibri"/>
              </a:rPr>
              <a:t>By</a:t>
            </a:r>
            <a:r>
              <a:rPr lang="pt-PT" sz="1400" dirty="0">
                <a:cs typeface="Calibri"/>
              </a:rPr>
              <a:t> </a:t>
            </a:r>
            <a:r>
              <a:rPr lang="pt-PT" sz="1400" dirty="0" err="1">
                <a:cs typeface="Calibri"/>
              </a:rPr>
              <a:t>making</a:t>
            </a:r>
            <a:r>
              <a:rPr lang="pt-PT" sz="1400" dirty="0">
                <a:cs typeface="Calibri"/>
              </a:rPr>
              <a:t> a HTTP GET </a:t>
            </a:r>
            <a:r>
              <a:rPr lang="pt-PT" sz="1400" dirty="0" err="1">
                <a:cs typeface="Calibri"/>
              </a:rPr>
              <a:t>request</a:t>
            </a:r>
            <a:r>
              <a:rPr lang="pt-PT" sz="1400" dirty="0">
                <a:cs typeface="Calibri"/>
              </a:rPr>
              <a:t> </a:t>
            </a:r>
            <a:r>
              <a:rPr lang="pt-PT" sz="1400" dirty="0" err="1">
                <a:cs typeface="Calibri"/>
              </a:rPr>
              <a:t>we</a:t>
            </a:r>
            <a:r>
              <a:rPr lang="pt-PT" sz="1400" dirty="0">
                <a:cs typeface="Calibri"/>
              </a:rPr>
              <a:t> are </a:t>
            </a:r>
            <a:r>
              <a:rPr lang="pt-PT" sz="1400" dirty="0" err="1">
                <a:cs typeface="Calibri"/>
              </a:rPr>
              <a:t>able</a:t>
            </a:r>
            <a:r>
              <a:rPr lang="pt-PT" sz="1400" dirty="0">
                <a:cs typeface="Calibri"/>
              </a:rPr>
              <a:t> to </a:t>
            </a:r>
            <a:r>
              <a:rPr lang="pt-PT" sz="1400" dirty="0" err="1">
                <a:cs typeface="Calibri"/>
              </a:rPr>
              <a:t>s</a:t>
            </a:r>
            <a:r>
              <a:rPr lang="pt-PT" sz="1400" b="1" dirty="0" err="1">
                <a:cs typeface="Calibri"/>
              </a:rPr>
              <a:t>afetly</a:t>
            </a:r>
            <a:r>
              <a:rPr lang="pt-PT" sz="1400" b="1" dirty="0">
                <a:cs typeface="Calibri"/>
              </a:rPr>
              <a:t> </a:t>
            </a:r>
            <a:r>
              <a:rPr lang="pt-PT" sz="1400" b="1" dirty="0" err="1">
                <a:cs typeface="Calibri"/>
              </a:rPr>
              <a:t>comunicate</a:t>
            </a:r>
            <a:r>
              <a:rPr lang="pt-PT" sz="1400" b="1" dirty="0">
                <a:cs typeface="Calibri"/>
              </a:rPr>
              <a:t> </a:t>
            </a:r>
            <a:r>
              <a:rPr lang="pt-PT" sz="1400" dirty="0" err="1">
                <a:cs typeface="Calibri"/>
              </a:rPr>
              <a:t>with</a:t>
            </a:r>
            <a:r>
              <a:rPr lang="pt-PT" sz="1400" dirty="0">
                <a:cs typeface="Calibri"/>
              </a:rPr>
              <a:t> </a:t>
            </a:r>
            <a:r>
              <a:rPr lang="pt-PT" sz="1400" dirty="0" err="1">
                <a:cs typeface="Calibri"/>
              </a:rPr>
              <a:t>the</a:t>
            </a:r>
            <a:r>
              <a:rPr lang="pt-PT" sz="1400" dirty="0">
                <a:cs typeface="Calibri"/>
              </a:rPr>
              <a:t> API </a:t>
            </a:r>
            <a:r>
              <a:rPr lang="pt-PT" sz="1400" dirty="0" err="1">
                <a:cs typeface="Calibri"/>
              </a:rPr>
              <a:t>and</a:t>
            </a:r>
            <a:r>
              <a:rPr lang="pt-PT" sz="1400" dirty="0">
                <a:cs typeface="Calibri"/>
              </a:rPr>
              <a:t> </a:t>
            </a:r>
            <a:r>
              <a:rPr lang="pt-PT" sz="1400" dirty="0" err="1">
                <a:cs typeface="Calibri"/>
              </a:rPr>
              <a:t>request</a:t>
            </a:r>
            <a:r>
              <a:rPr lang="pt-PT" sz="1400" dirty="0">
                <a:cs typeface="Calibri"/>
              </a:rPr>
              <a:t> </a:t>
            </a:r>
            <a:r>
              <a:rPr lang="pt-PT" sz="1400" dirty="0" err="1">
                <a:cs typeface="Calibri"/>
              </a:rPr>
              <a:t>its</a:t>
            </a:r>
            <a:r>
              <a:rPr lang="pt-PT" sz="1400" dirty="0">
                <a:cs typeface="Calibri"/>
              </a:rPr>
              <a:t> data. </a:t>
            </a:r>
            <a:r>
              <a:rPr lang="pt-PT" sz="1400" dirty="0" err="1">
                <a:cs typeface="Calibri"/>
              </a:rPr>
              <a:t>It</a:t>
            </a:r>
            <a:r>
              <a:rPr lang="pt-PT" sz="1400" dirty="0">
                <a:cs typeface="Calibri"/>
              </a:rPr>
              <a:t> </a:t>
            </a:r>
            <a:r>
              <a:rPr lang="pt-PT" sz="1400" dirty="0" err="1">
                <a:cs typeface="Calibri"/>
              </a:rPr>
              <a:t>will</a:t>
            </a:r>
            <a:r>
              <a:rPr lang="pt-PT" sz="1400" dirty="0">
                <a:cs typeface="Calibri"/>
              </a:rPr>
              <a:t> </a:t>
            </a:r>
            <a:r>
              <a:rPr lang="pt-PT" sz="1400" dirty="0" err="1">
                <a:cs typeface="Calibri"/>
              </a:rPr>
              <a:t>also</a:t>
            </a:r>
            <a:r>
              <a:rPr lang="pt-PT" sz="1400" dirty="0">
                <a:cs typeface="Calibri"/>
              </a:rPr>
              <a:t> </a:t>
            </a:r>
            <a:r>
              <a:rPr lang="pt-PT" sz="1400" dirty="0" err="1">
                <a:cs typeface="Calibri"/>
              </a:rPr>
              <a:t>allow</a:t>
            </a:r>
            <a:r>
              <a:rPr lang="pt-PT" sz="1400" dirty="0">
                <a:cs typeface="Calibri"/>
              </a:rPr>
              <a:t> </a:t>
            </a:r>
            <a:r>
              <a:rPr lang="pt-PT" sz="1400" dirty="0" err="1">
                <a:cs typeface="Calibri"/>
              </a:rPr>
              <a:t>us</a:t>
            </a:r>
            <a:r>
              <a:rPr lang="pt-PT" sz="1400" dirty="0">
                <a:cs typeface="Calibri"/>
              </a:rPr>
              <a:t> to </a:t>
            </a:r>
            <a:r>
              <a:rPr lang="pt-PT" sz="1400" b="1" dirty="0" err="1">
                <a:cs typeface="Calibri"/>
              </a:rPr>
              <a:t>automate</a:t>
            </a:r>
            <a:r>
              <a:rPr lang="pt-PT" sz="1400" dirty="0">
                <a:cs typeface="Calibri"/>
              </a:rPr>
              <a:t> </a:t>
            </a:r>
            <a:r>
              <a:rPr lang="pt-PT" sz="1400" dirty="0" err="1">
                <a:cs typeface="Calibri"/>
              </a:rPr>
              <a:t>this</a:t>
            </a:r>
            <a:r>
              <a:rPr lang="pt-PT" sz="1400" dirty="0">
                <a:cs typeface="Calibri"/>
              </a:rPr>
              <a:t> </a:t>
            </a:r>
            <a:r>
              <a:rPr lang="pt-PT" sz="1400" dirty="0" err="1">
                <a:cs typeface="Calibri"/>
              </a:rPr>
              <a:t>request</a:t>
            </a:r>
            <a:r>
              <a:rPr lang="pt-PT" sz="1400" dirty="0">
                <a:cs typeface="Calibri"/>
              </a:rPr>
              <a:t>, later </a:t>
            </a:r>
            <a:r>
              <a:rPr lang="pt-PT" sz="1400" dirty="0" err="1">
                <a:cs typeface="Calibri"/>
              </a:rPr>
              <a:t>on</a:t>
            </a:r>
            <a:r>
              <a:rPr lang="pt-PT" sz="1400" dirty="0">
                <a:cs typeface="Calibri"/>
              </a:rPr>
              <a:t>.</a:t>
            </a:r>
            <a:endParaRPr lang="pt-PT" sz="1400" b="1" kern="1200" dirty="0">
              <a:latin typeface="+mn-lt"/>
              <a:ea typeface="+mn-ea"/>
              <a:cs typeface="Calibri"/>
            </a:endParaRPr>
          </a:p>
          <a:p>
            <a:endParaRPr lang="pt-PT" dirty="0"/>
          </a:p>
        </p:txBody>
      </p:sp>
      <p:pic>
        <p:nvPicPr>
          <p:cNvPr id="13" name="Imagem 12">
            <a:extLst>
              <a:ext uri="{FF2B5EF4-FFF2-40B4-BE49-F238E27FC236}">
                <a16:creationId xmlns:a16="http://schemas.microsoft.com/office/drawing/2014/main" id="{62BDF053-B9DC-B999-2DBE-392F51E35AF8}"/>
              </a:ext>
            </a:extLst>
          </p:cNvPr>
          <p:cNvPicPr>
            <a:picLocks noChangeAspect="1"/>
          </p:cNvPicPr>
          <p:nvPr/>
        </p:nvPicPr>
        <p:blipFill>
          <a:blip r:embed="rId2"/>
          <a:stretch>
            <a:fillRect/>
          </a:stretch>
        </p:blipFill>
        <p:spPr>
          <a:xfrm>
            <a:off x="5567348" y="2369198"/>
            <a:ext cx="5709470" cy="1685087"/>
          </a:xfrm>
          <a:prstGeom prst="rect">
            <a:avLst/>
          </a:prstGeom>
        </p:spPr>
      </p:pic>
      <p:pic>
        <p:nvPicPr>
          <p:cNvPr id="17" name="Imagem 16">
            <a:extLst>
              <a:ext uri="{FF2B5EF4-FFF2-40B4-BE49-F238E27FC236}">
                <a16:creationId xmlns:a16="http://schemas.microsoft.com/office/drawing/2014/main" id="{559B0EE7-A605-4B92-9E89-5A9727C6F9B2}"/>
              </a:ext>
            </a:extLst>
          </p:cNvPr>
          <p:cNvPicPr>
            <a:picLocks noChangeAspect="1"/>
          </p:cNvPicPr>
          <p:nvPr/>
        </p:nvPicPr>
        <p:blipFill>
          <a:blip r:embed="rId3"/>
          <a:stretch>
            <a:fillRect/>
          </a:stretch>
        </p:blipFill>
        <p:spPr>
          <a:xfrm>
            <a:off x="779257" y="6170509"/>
            <a:ext cx="2734057" cy="152421"/>
          </a:xfrm>
          <a:prstGeom prst="rect">
            <a:avLst/>
          </a:prstGeom>
        </p:spPr>
      </p:pic>
      <p:pic>
        <p:nvPicPr>
          <p:cNvPr id="20" name="Imagem 19">
            <a:extLst>
              <a:ext uri="{FF2B5EF4-FFF2-40B4-BE49-F238E27FC236}">
                <a16:creationId xmlns:a16="http://schemas.microsoft.com/office/drawing/2014/main" id="{101669E1-09F7-2C70-3D24-73427E01411E}"/>
              </a:ext>
            </a:extLst>
          </p:cNvPr>
          <p:cNvPicPr>
            <a:picLocks noChangeAspect="1"/>
          </p:cNvPicPr>
          <p:nvPr/>
        </p:nvPicPr>
        <p:blipFill>
          <a:blip r:embed="rId4"/>
          <a:stretch>
            <a:fillRect/>
          </a:stretch>
        </p:blipFill>
        <p:spPr>
          <a:xfrm>
            <a:off x="760205" y="5139026"/>
            <a:ext cx="5506218" cy="342948"/>
          </a:xfrm>
          <a:prstGeom prst="rect">
            <a:avLst/>
          </a:prstGeom>
        </p:spPr>
      </p:pic>
      <p:pic>
        <p:nvPicPr>
          <p:cNvPr id="22" name="Imagem 21">
            <a:extLst>
              <a:ext uri="{FF2B5EF4-FFF2-40B4-BE49-F238E27FC236}">
                <a16:creationId xmlns:a16="http://schemas.microsoft.com/office/drawing/2014/main" id="{4A52FA18-D572-E6B4-8B66-FAA8FA89564E}"/>
              </a:ext>
            </a:extLst>
          </p:cNvPr>
          <p:cNvPicPr>
            <a:picLocks noChangeAspect="1"/>
          </p:cNvPicPr>
          <p:nvPr/>
        </p:nvPicPr>
        <p:blipFill>
          <a:blip r:embed="rId5"/>
          <a:stretch>
            <a:fillRect/>
          </a:stretch>
        </p:blipFill>
        <p:spPr>
          <a:xfrm>
            <a:off x="760205" y="5703472"/>
            <a:ext cx="9126224" cy="228632"/>
          </a:xfrm>
          <a:prstGeom prst="rect">
            <a:avLst/>
          </a:prstGeom>
        </p:spPr>
      </p:pic>
    </p:spTree>
    <p:extLst>
      <p:ext uri="{BB962C8B-B14F-4D97-AF65-F5344CB8AC3E}">
        <p14:creationId xmlns:p14="http://schemas.microsoft.com/office/powerpoint/2010/main" val="131633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332330-5AFB-967C-45C9-712170D5CF78}"/>
              </a:ext>
            </a:extLst>
          </p:cNvPr>
          <p:cNvSpPr>
            <a:spLocks noGrp="1"/>
          </p:cNvSpPr>
          <p:nvPr>
            <p:ph type="title"/>
          </p:nvPr>
        </p:nvSpPr>
        <p:spPr>
          <a:xfrm>
            <a:off x="669968" y="437637"/>
            <a:ext cx="11029616" cy="1013800"/>
          </a:xfrm>
        </p:spPr>
        <p:txBody>
          <a:bodyPr/>
          <a:lstStyle/>
          <a:p>
            <a:r>
              <a:rPr lang="pt-PT" dirty="0">
                <a:ea typeface="Calibri Light"/>
                <a:cs typeface="Calibri Light"/>
              </a:rPr>
              <a:t>1. Data </a:t>
            </a:r>
            <a:r>
              <a:rPr lang="pt-PT" dirty="0" err="1">
                <a:ea typeface="Calibri Light"/>
                <a:cs typeface="Calibri Light"/>
              </a:rPr>
              <a:t>Acquisition</a:t>
            </a:r>
            <a:r>
              <a:rPr lang="pt-PT" dirty="0">
                <a:ea typeface="Calibri Light"/>
                <a:cs typeface="Calibri Light"/>
              </a:rPr>
              <a:t> - </a:t>
            </a:r>
            <a:r>
              <a:rPr lang="pt-PT" sz="2800" b="1" dirty="0" err="1">
                <a:solidFill>
                  <a:srgbClr val="FFC000"/>
                </a:solidFill>
                <a:latin typeface="Calibri"/>
                <a:ea typeface="Calibri"/>
                <a:cs typeface="Calibri"/>
              </a:rPr>
              <a:t>Vehicle</a:t>
            </a:r>
            <a:r>
              <a:rPr lang="pt-PT" sz="2800" b="1" dirty="0">
                <a:solidFill>
                  <a:srgbClr val="FFC000"/>
                </a:solidFill>
                <a:latin typeface="Calibri"/>
                <a:ea typeface="Calibri"/>
                <a:cs typeface="Calibri"/>
              </a:rPr>
              <a:t> </a:t>
            </a:r>
            <a:r>
              <a:rPr lang="pt-PT" sz="2800" b="1" dirty="0" err="1">
                <a:solidFill>
                  <a:srgbClr val="FFC000"/>
                </a:solidFill>
                <a:latin typeface="Calibri"/>
                <a:ea typeface="Calibri"/>
                <a:cs typeface="Calibri"/>
              </a:rPr>
              <a:t>Complaints</a:t>
            </a:r>
            <a:r>
              <a:rPr lang="pt-PT" sz="2800" b="1" dirty="0">
                <a:solidFill>
                  <a:srgbClr val="FFC000"/>
                </a:solidFill>
                <a:latin typeface="Calibri"/>
                <a:ea typeface="Calibri"/>
                <a:cs typeface="Calibri"/>
              </a:rPr>
              <a:t> </a:t>
            </a:r>
            <a:r>
              <a:rPr lang="pt-PT" sz="2800" b="1" dirty="0" err="1">
                <a:solidFill>
                  <a:srgbClr val="FFC000"/>
                </a:solidFill>
                <a:latin typeface="Calibri"/>
                <a:ea typeface="Calibri"/>
                <a:cs typeface="Calibri"/>
              </a:rPr>
              <a:t>Dataset</a:t>
            </a:r>
            <a:endParaRPr lang="pt-PT" dirty="0" err="1">
              <a:solidFill>
                <a:srgbClr val="FFC000"/>
              </a:solidFill>
            </a:endParaRPr>
          </a:p>
        </p:txBody>
      </p:sp>
      <p:pic>
        <p:nvPicPr>
          <p:cNvPr id="4" name="Marcador de Posição de Conteúdo 3" descr="Uma imagem com texto, captura de ecrã, Tipo de letra, número&#10;&#10;Descrição gerada automaticamente">
            <a:extLst>
              <a:ext uri="{FF2B5EF4-FFF2-40B4-BE49-F238E27FC236}">
                <a16:creationId xmlns:a16="http://schemas.microsoft.com/office/drawing/2014/main" id="{72483140-77E1-28B6-1F40-2CCE10CE42CB}"/>
              </a:ext>
            </a:extLst>
          </p:cNvPr>
          <p:cNvPicPr>
            <a:picLocks noGrp="1" noChangeAspect="1"/>
          </p:cNvPicPr>
          <p:nvPr>
            <p:ph idx="1"/>
          </p:nvPr>
        </p:nvPicPr>
        <p:blipFill>
          <a:blip r:embed="rId2"/>
          <a:stretch>
            <a:fillRect/>
          </a:stretch>
        </p:blipFill>
        <p:spPr>
          <a:xfrm>
            <a:off x="1548716" y="2630645"/>
            <a:ext cx="7806952" cy="1480186"/>
          </a:xfrm>
        </p:spPr>
      </p:pic>
      <p:sp>
        <p:nvSpPr>
          <p:cNvPr id="7" name="CaixaDeTexto 6">
            <a:extLst>
              <a:ext uri="{FF2B5EF4-FFF2-40B4-BE49-F238E27FC236}">
                <a16:creationId xmlns:a16="http://schemas.microsoft.com/office/drawing/2014/main" id="{16D66E4D-F6C7-A6BC-49AC-35D24769883C}"/>
              </a:ext>
            </a:extLst>
          </p:cNvPr>
          <p:cNvSpPr txBox="1"/>
          <p:nvPr/>
        </p:nvSpPr>
        <p:spPr>
          <a:xfrm>
            <a:off x="854448" y="1990903"/>
            <a:ext cx="974911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500" b="1" dirty="0" err="1">
                <a:latin typeface="Calibri" panose="020F0502020204030204" pitchFamily="34" charset="0"/>
                <a:ea typeface="Calibri"/>
                <a:cs typeface="Calibri" panose="020F0502020204030204" pitchFamily="34" charset="0"/>
              </a:rPr>
              <a:t>The</a:t>
            </a:r>
            <a:r>
              <a:rPr lang="pt-PT" sz="1500" b="1" dirty="0">
                <a:latin typeface="Calibri" panose="020F0502020204030204" pitchFamily="34" charset="0"/>
                <a:ea typeface="Calibri"/>
                <a:cs typeface="Calibri" panose="020F0502020204030204" pitchFamily="34" charset="0"/>
              </a:rPr>
              <a:t> </a:t>
            </a:r>
            <a:r>
              <a:rPr lang="pt-PT" sz="1500" b="1" dirty="0" err="1">
                <a:solidFill>
                  <a:srgbClr val="FFC000"/>
                </a:solidFill>
                <a:latin typeface="Calibri" panose="020F0502020204030204" pitchFamily="34" charset="0"/>
                <a:ea typeface="Calibri"/>
                <a:cs typeface="Calibri" panose="020F0502020204030204" pitchFamily="34" charset="0"/>
              </a:rPr>
              <a:t>Vehicle</a:t>
            </a:r>
            <a:r>
              <a:rPr lang="pt-PT" sz="1500" b="1" dirty="0">
                <a:solidFill>
                  <a:srgbClr val="FFC000"/>
                </a:solidFill>
                <a:latin typeface="Calibri" panose="020F0502020204030204" pitchFamily="34" charset="0"/>
                <a:ea typeface="Calibri"/>
                <a:cs typeface="Calibri" panose="020F0502020204030204" pitchFamily="34" charset="0"/>
              </a:rPr>
              <a:t> </a:t>
            </a:r>
            <a:r>
              <a:rPr lang="pt-PT" sz="1500" b="1" dirty="0" err="1">
                <a:solidFill>
                  <a:srgbClr val="FFC000"/>
                </a:solidFill>
                <a:latin typeface="Calibri" panose="020F0502020204030204" pitchFamily="34" charset="0"/>
                <a:ea typeface="Calibri"/>
                <a:cs typeface="Calibri" panose="020F0502020204030204" pitchFamily="34" charset="0"/>
              </a:rPr>
              <a:t>Complaints</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dataset</a:t>
            </a:r>
            <a:r>
              <a:rPr lang="pt-PT" sz="1500" b="1" dirty="0">
                <a:latin typeface="Calibri" panose="020F0502020204030204" pitchFamily="34" charset="0"/>
                <a:ea typeface="Calibri"/>
                <a:cs typeface="Calibri" panose="020F0502020204030204" pitchFamily="34" charset="0"/>
              </a:rPr>
              <a:t> comes </a:t>
            </a:r>
            <a:r>
              <a:rPr lang="pt-PT" sz="1500" b="1" dirty="0" err="1">
                <a:latin typeface="Calibri" panose="020F0502020204030204" pitchFamily="34" charset="0"/>
                <a:ea typeface="Calibri"/>
                <a:cs typeface="Calibri" panose="020F0502020204030204" pitchFamily="34" charset="0"/>
              </a:rPr>
              <a:t>with</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empty</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column</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names</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by</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deflaut</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so</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we</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manually</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added</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them</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taking</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into</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account</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the</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dataset</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documentation</a:t>
            </a:r>
            <a:r>
              <a:rPr lang="pt-PT" sz="1500" b="1" dirty="0">
                <a:latin typeface="Calibri" panose="020F0502020204030204" pitchFamily="34" charset="0"/>
                <a:ea typeface="Calibri"/>
                <a:cs typeface="Calibri" panose="020F0502020204030204" pitchFamily="34" charset="0"/>
              </a:rPr>
              <a:t>:</a:t>
            </a:r>
            <a:endParaRPr lang="pt-PT" sz="1500" dirty="0">
              <a:latin typeface="Calibri" panose="020F0502020204030204" pitchFamily="34" charset="0"/>
              <a:ea typeface="Calibri" panose="020F0502020204030204"/>
              <a:cs typeface="Calibri" panose="020F0502020204030204" pitchFamily="34" charset="0"/>
            </a:endParaRPr>
          </a:p>
        </p:txBody>
      </p:sp>
      <p:sp>
        <p:nvSpPr>
          <p:cNvPr id="8" name="CaixaDeTexto 7">
            <a:extLst>
              <a:ext uri="{FF2B5EF4-FFF2-40B4-BE49-F238E27FC236}">
                <a16:creationId xmlns:a16="http://schemas.microsoft.com/office/drawing/2014/main" id="{64DE301F-F3EB-EABE-8EEF-A8238BA09FBF}"/>
              </a:ext>
            </a:extLst>
          </p:cNvPr>
          <p:cNvSpPr txBox="1"/>
          <p:nvPr/>
        </p:nvSpPr>
        <p:spPr>
          <a:xfrm>
            <a:off x="2139517" y="4383467"/>
            <a:ext cx="994981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8"/>
            <a:r>
              <a:rPr lang="pt-PT" sz="1500" b="1" dirty="0" err="1">
                <a:solidFill>
                  <a:srgbClr val="0070C0"/>
                </a:solidFill>
                <a:latin typeface="Calibri" panose="020F0502020204030204" pitchFamily="34" charset="0"/>
                <a:ea typeface="Calibri"/>
                <a:cs typeface="Calibri" panose="020F0502020204030204" pitchFamily="34" charset="0"/>
              </a:rPr>
              <a:t>Dataset</a:t>
            </a:r>
            <a:r>
              <a:rPr lang="pt-PT" sz="1500" b="1" dirty="0">
                <a:solidFill>
                  <a:srgbClr val="0070C0"/>
                </a:solidFill>
                <a:latin typeface="Calibri" panose="020F0502020204030204" pitchFamily="34" charset="0"/>
                <a:ea typeface="Calibri"/>
                <a:cs typeface="Calibri" panose="020F0502020204030204" pitchFamily="34" charset="0"/>
              </a:rPr>
              <a:t> </a:t>
            </a:r>
            <a:r>
              <a:rPr lang="pt-PT" sz="1500" b="1" dirty="0" err="1">
                <a:solidFill>
                  <a:srgbClr val="0070C0"/>
                </a:solidFill>
                <a:latin typeface="Calibri" panose="020F0502020204030204" pitchFamily="34" charset="0"/>
                <a:ea typeface="Calibri"/>
                <a:cs typeface="Calibri" panose="020F0502020204030204" pitchFamily="34" charset="0"/>
              </a:rPr>
              <a:t>Visualization</a:t>
            </a:r>
            <a:r>
              <a:rPr lang="pt-PT" sz="1500" b="1" dirty="0">
                <a:solidFill>
                  <a:srgbClr val="0070C0"/>
                </a:solidFill>
                <a:ea typeface="Calibri"/>
                <a:cs typeface="Calibri"/>
              </a:rPr>
              <a:t>:</a:t>
            </a:r>
            <a:endParaRPr lang="pt-PT" sz="1500" b="1" dirty="0">
              <a:solidFill>
                <a:srgbClr val="0070C0"/>
              </a:solidFill>
            </a:endParaRPr>
          </a:p>
        </p:txBody>
      </p:sp>
      <p:pic>
        <p:nvPicPr>
          <p:cNvPr id="5" name="Imagem 4">
            <a:extLst>
              <a:ext uri="{FF2B5EF4-FFF2-40B4-BE49-F238E27FC236}">
                <a16:creationId xmlns:a16="http://schemas.microsoft.com/office/drawing/2014/main" id="{C6053483-4F20-71B9-EC70-BCBA58C46E56}"/>
              </a:ext>
            </a:extLst>
          </p:cNvPr>
          <p:cNvPicPr>
            <a:picLocks noChangeAspect="1"/>
          </p:cNvPicPr>
          <p:nvPr/>
        </p:nvPicPr>
        <p:blipFill>
          <a:blip r:embed="rId3"/>
          <a:stretch>
            <a:fillRect/>
          </a:stretch>
        </p:blipFill>
        <p:spPr>
          <a:xfrm>
            <a:off x="5725022" y="4805310"/>
            <a:ext cx="5974562" cy="1738909"/>
          </a:xfrm>
          <a:prstGeom prst="rect">
            <a:avLst/>
          </a:prstGeom>
        </p:spPr>
      </p:pic>
      <p:sp>
        <p:nvSpPr>
          <p:cNvPr id="9" name="CaixaDeTexto 8">
            <a:extLst>
              <a:ext uri="{FF2B5EF4-FFF2-40B4-BE49-F238E27FC236}">
                <a16:creationId xmlns:a16="http://schemas.microsoft.com/office/drawing/2014/main" id="{E7EF88DB-9D36-27F6-5A56-A0F4E08E9FCF}"/>
              </a:ext>
            </a:extLst>
          </p:cNvPr>
          <p:cNvSpPr txBox="1"/>
          <p:nvPr/>
        </p:nvSpPr>
        <p:spPr>
          <a:xfrm>
            <a:off x="772356" y="4287915"/>
            <a:ext cx="4952665" cy="461665"/>
          </a:xfrm>
          <a:prstGeom prst="rect">
            <a:avLst/>
          </a:prstGeom>
          <a:noFill/>
        </p:spPr>
        <p:txBody>
          <a:bodyPr wrap="square" rtlCol="0">
            <a:spAutoFit/>
          </a:bodyPr>
          <a:lstStyle/>
          <a:p>
            <a:r>
              <a:rPr lang="pt-PT" sz="1200" b="1" dirty="0">
                <a:latin typeface="Calibri" panose="020F0502020204030204" pitchFamily="34" charset="0"/>
                <a:cs typeface="Calibri" panose="020F0502020204030204" pitchFamily="34" charset="0"/>
              </a:rPr>
              <a:t>Link to </a:t>
            </a:r>
            <a:r>
              <a:rPr lang="pt-PT" sz="1200" b="1" dirty="0" err="1">
                <a:latin typeface="Calibri" panose="020F0502020204030204" pitchFamily="34" charset="0"/>
                <a:cs typeface="Calibri" panose="020F0502020204030204" pitchFamily="34" charset="0"/>
              </a:rPr>
              <a:t>the</a:t>
            </a:r>
            <a:r>
              <a:rPr lang="pt-PT" sz="1200" b="1" dirty="0">
                <a:latin typeface="Calibri" panose="020F0502020204030204" pitchFamily="34" charset="0"/>
                <a:cs typeface="Calibri" panose="020F0502020204030204" pitchFamily="34" charset="0"/>
              </a:rPr>
              <a:t> </a:t>
            </a:r>
            <a:r>
              <a:rPr lang="pt-PT" sz="1200" b="1" dirty="0" err="1">
                <a:latin typeface="Calibri" panose="020F0502020204030204" pitchFamily="34" charset="0"/>
                <a:cs typeface="Calibri" panose="020F0502020204030204" pitchFamily="34" charset="0"/>
              </a:rPr>
              <a:t>documentation</a:t>
            </a:r>
            <a:r>
              <a:rPr lang="pt-PT" sz="1200" b="1" dirty="0">
                <a:latin typeface="Calibri" panose="020F0502020204030204" pitchFamily="34" charset="0"/>
                <a:cs typeface="Calibri" panose="020F0502020204030204" pitchFamily="34" charset="0"/>
              </a:rPr>
              <a:t>: </a:t>
            </a:r>
            <a:r>
              <a:rPr lang="pt-PT" sz="1200" dirty="0">
                <a:hlinkClick r:id="rId4"/>
              </a:rPr>
              <a:t>https://static.nhtsa.gov/odi/ffdd/cmpl/Import_Instructions_Access.pdf</a:t>
            </a:r>
            <a:endParaRPr lang="pt-PT" sz="1200" dirty="0"/>
          </a:p>
        </p:txBody>
      </p:sp>
      <p:pic>
        <p:nvPicPr>
          <p:cNvPr id="11" name="Imagem 10">
            <a:extLst>
              <a:ext uri="{FF2B5EF4-FFF2-40B4-BE49-F238E27FC236}">
                <a16:creationId xmlns:a16="http://schemas.microsoft.com/office/drawing/2014/main" id="{8E5D6DC3-8E30-AABA-5A7C-82B10E3AA3E2}"/>
              </a:ext>
            </a:extLst>
          </p:cNvPr>
          <p:cNvPicPr>
            <a:picLocks noChangeAspect="1"/>
          </p:cNvPicPr>
          <p:nvPr/>
        </p:nvPicPr>
        <p:blipFill>
          <a:blip r:embed="rId5"/>
          <a:stretch>
            <a:fillRect/>
          </a:stretch>
        </p:blipFill>
        <p:spPr>
          <a:xfrm>
            <a:off x="975986" y="4749580"/>
            <a:ext cx="3717454" cy="1657270"/>
          </a:xfrm>
          <a:prstGeom prst="rect">
            <a:avLst/>
          </a:prstGeom>
        </p:spPr>
      </p:pic>
    </p:spTree>
    <p:extLst>
      <p:ext uri="{BB962C8B-B14F-4D97-AF65-F5344CB8AC3E}">
        <p14:creationId xmlns:p14="http://schemas.microsoft.com/office/powerpoint/2010/main" val="119965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FD26A-A5A2-BFE3-F199-4FD0385911B1}"/>
              </a:ext>
            </a:extLst>
          </p:cNvPr>
          <p:cNvSpPr>
            <a:spLocks noGrp="1"/>
          </p:cNvSpPr>
          <p:nvPr>
            <p:ph type="title"/>
          </p:nvPr>
        </p:nvSpPr>
        <p:spPr>
          <a:xfrm>
            <a:off x="581192" y="492368"/>
            <a:ext cx="11029616" cy="1013800"/>
          </a:xfrm>
        </p:spPr>
        <p:txBody>
          <a:bodyPr/>
          <a:lstStyle/>
          <a:p>
            <a:r>
              <a:rPr lang="pt-PT" dirty="0">
                <a:latin typeface="Calibri" panose="020F0502020204030204" pitchFamily="34" charset="0"/>
                <a:ea typeface="Calibri Light"/>
                <a:cs typeface="Calibri" panose="020F0502020204030204" pitchFamily="34" charset="0"/>
              </a:rPr>
              <a:t>1. Data </a:t>
            </a:r>
            <a:r>
              <a:rPr lang="pt-PT" dirty="0" err="1">
                <a:latin typeface="Calibri" panose="020F0502020204030204" pitchFamily="34" charset="0"/>
                <a:ea typeface="Calibri Light"/>
                <a:cs typeface="Calibri" panose="020F0502020204030204" pitchFamily="34" charset="0"/>
              </a:rPr>
              <a:t>Acquisition</a:t>
            </a:r>
            <a:r>
              <a:rPr lang="pt-PT" dirty="0">
                <a:latin typeface="Calibri" panose="020F0502020204030204" pitchFamily="34" charset="0"/>
                <a:ea typeface="Calibri Light"/>
                <a:cs typeface="Calibri" panose="020F0502020204030204" pitchFamily="34" charset="0"/>
              </a:rPr>
              <a:t> - </a:t>
            </a:r>
            <a:r>
              <a:rPr lang="pt-PT" sz="2800" b="1" dirty="0" err="1">
                <a:solidFill>
                  <a:srgbClr val="92D050"/>
                </a:solidFill>
                <a:latin typeface="Calibri" panose="020F0502020204030204" pitchFamily="34" charset="0"/>
                <a:ea typeface="Calibri"/>
                <a:cs typeface="Calibri" panose="020F0502020204030204" pitchFamily="34" charset="0"/>
              </a:rPr>
              <a:t>Alternative</a:t>
            </a:r>
            <a:r>
              <a:rPr lang="pt-PT" sz="2800" b="1" dirty="0">
                <a:solidFill>
                  <a:srgbClr val="92D050"/>
                </a:solidFill>
                <a:latin typeface="Calibri" panose="020F0502020204030204" pitchFamily="34" charset="0"/>
                <a:ea typeface="Calibri"/>
                <a:cs typeface="Calibri" panose="020F0502020204030204" pitchFamily="34" charset="0"/>
              </a:rPr>
              <a:t> Fuel Stations </a:t>
            </a:r>
            <a:r>
              <a:rPr lang="pt-PT" sz="2800" b="1" dirty="0" err="1">
                <a:solidFill>
                  <a:srgbClr val="92D050"/>
                </a:solidFill>
                <a:latin typeface="Calibri" panose="020F0502020204030204" pitchFamily="34" charset="0"/>
                <a:ea typeface="Calibri"/>
                <a:cs typeface="Calibri" panose="020F0502020204030204" pitchFamily="34" charset="0"/>
              </a:rPr>
              <a:t>Dataset</a:t>
            </a:r>
            <a:endParaRPr lang="pt-PT" dirty="0" err="1">
              <a:solidFill>
                <a:srgbClr val="92D050"/>
              </a:solidFill>
              <a:latin typeface="Calibri" panose="020F0502020204030204" pitchFamily="34" charset="0"/>
              <a:cs typeface="Calibri" panose="020F0502020204030204" pitchFamily="34" charset="0"/>
            </a:endParaRPr>
          </a:p>
        </p:txBody>
      </p:sp>
      <p:sp>
        <p:nvSpPr>
          <p:cNvPr id="5" name="CaixaDeTexto 4">
            <a:extLst>
              <a:ext uri="{FF2B5EF4-FFF2-40B4-BE49-F238E27FC236}">
                <a16:creationId xmlns:a16="http://schemas.microsoft.com/office/drawing/2014/main" id="{0C21FAC9-AFFA-170D-E5DE-4A49514669DE}"/>
              </a:ext>
            </a:extLst>
          </p:cNvPr>
          <p:cNvSpPr txBox="1"/>
          <p:nvPr/>
        </p:nvSpPr>
        <p:spPr>
          <a:xfrm>
            <a:off x="681567" y="2023637"/>
            <a:ext cx="9931213"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500" b="1" dirty="0">
                <a:latin typeface="Calibri" panose="020F0502020204030204" pitchFamily="34" charset="0"/>
                <a:ea typeface="Calibri"/>
                <a:cs typeface="Calibri" panose="020F0502020204030204" pitchFamily="34" charset="0"/>
              </a:rPr>
              <a:t>In </a:t>
            </a:r>
            <a:r>
              <a:rPr lang="pt-PT" sz="1500" b="1" dirty="0" err="1">
                <a:latin typeface="Calibri" panose="020F0502020204030204" pitchFamily="34" charset="0"/>
                <a:ea typeface="Calibri"/>
                <a:cs typeface="Calibri" panose="020F0502020204030204" pitchFamily="34" charset="0"/>
              </a:rPr>
              <a:t>this</a:t>
            </a:r>
            <a:r>
              <a:rPr lang="pt-PT" sz="1500" b="1" dirty="0">
                <a:latin typeface="Calibri" panose="020F0502020204030204" pitchFamily="34" charset="0"/>
                <a:ea typeface="Calibri"/>
                <a:cs typeface="Calibri" panose="020F0502020204030204" pitchFamily="34" charset="0"/>
              </a:rPr>
              <a:t> case, </a:t>
            </a:r>
            <a:r>
              <a:rPr lang="pt-PT" sz="1500" b="1" dirty="0" err="1">
                <a:latin typeface="Calibri" panose="020F0502020204030204" pitchFamily="34" charset="0"/>
                <a:ea typeface="Calibri"/>
                <a:cs typeface="Calibri" panose="020F0502020204030204" pitchFamily="34" charset="0"/>
              </a:rPr>
              <a:t>the</a:t>
            </a:r>
            <a:r>
              <a:rPr lang="pt-PT" sz="1500" b="1" dirty="0">
                <a:latin typeface="Calibri" panose="020F0502020204030204" pitchFamily="34" charset="0"/>
                <a:ea typeface="Calibri"/>
                <a:cs typeface="Calibri" panose="020F0502020204030204" pitchFamily="34" charset="0"/>
              </a:rPr>
              <a:t> GET </a:t>
            </a:r>
            <a:r>
              <a:rPr lang="pt-PT" sz="1500" b="1" dirty="0" err="1">
                <a:latin typeface="Calibri" panose="020F0502020204030204" pitchFamily="34" charset="0"/>
                <a:ea typeface="Calibri"/>
                <a:cs typeface="Calibri" panose="020F0502020204030204" pitchFamily="34" charset="0"/>
              </a:rPr>
              <a:t>method</a:t>
            </a:r>
            <a:r>
              <a:rPr lang="pt-PT" sz="1500" b="1" dirty="0">
                <a:latin typeface="Calibri" panose="020F0502020204030204" pitchFamily="34" charset="0"/>
                <a:ea typeface="Calibri"/>
                <a:cs typeface="Calibri" panose="020F0502020204030204" pitchFamily="34" charset="0"/>
              </a:rPr>
              <a:t> must </a:t>
            </a:r>
            <a:r>
              <a:rPr lang="pt-PT" sz="1500" b="1" dirty="0" err="1">
                <a:latin typeface="Calibri" panose="020F0502020204030204" pitchFamily="34" charset="0"/>
                <a:ea typeface="Calibri"/>
                <a:cs typeface="Calibri" panose="020F0502020204030204" pitchFamily="34" charset="0"/>
              </a:rPr>
              <a:t>contain</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an</a:t>
            </a:r>
            <a:r>
              <a:rPr lang="pt-PT" sz="1500" b="1" dirty="0">
                <a:latin typeface="Calibri" panose="020F0502020204030204" pitchFamily="34" charset="0"/>
                <a:ea typeface="Calibri"/>
                <a:cs typeface="Calibri" panose="020F0502020204030204" pitchFamily="34" charset="0"/>
              </a:rPr>
              <a:t> </a:t>
            </a:r>
            <a:r>
              <a:rPr lang="pt-PT" sz="1500" b="1" dirty="0">
                <a:solidFill>
                  <a:srgbClr val="0070C0"/>
                </a:solidFill>
                <a:latin typeface="Calibri" panose="020F0502020204030204" pitchFamily="34" charset="0"/>
                <a:ea typeface="Calibri"/>
                <a:cs typeface="Calibri" panose="020F0502020204030204" pitchFamily="34" charset="0"/>
              </a:rPr>
              <a:t>API </a:t>
            </a:r>
            <a:r>
              <a:rPr lang="pt-PT" sz="1500" b="1" dirty="0" err="1">
                <a:solidFill>
                  <a:srgbClr val="0070C0"/>
                </a:solidFill>
                <a:latin typeface="Calibri" panose="020F0502020204030204" pitchFamily="34" charset="0"/>
                <a:ea typeface="Calibri"/>
                <a:cs typeface="Calibri" panose="020F0502020204030204" pitchFamily="34" charset="0"/>
              </a:rPr>
              <a:t>key</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This</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key</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was</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given</a:t>
            </a:r>
            <a:r>
              <a:rPr lang="pt-PT" sz="1500" b="1" dirty="0">
                <a:latin typeface="Calibri" panose="020F0502020204030204" pitchFamily="34" charset="0"/>
                <a:ea typeface="Calibri"/>
                <a:cs typeface="Calibri" panose="020F0502020204030204" pitchFamily="34" charset="0"/>
              </a:rPr>
              <a:t> to me via email </a:t>
            </a:r>
            <a:r>
              <a:rPr lang="pt-PT" sz="1500" b="1" dirty="0" err="1">
                <a:latin typeface="Calibri" panose="020F0502020204030204" pitchFamily="34" charset="0"/>
                <a:ea typeface="Calibri"/>
                <a:cs typeface="Calibri" panose="020F0502020204030204" pitchFamily="34" charset="0"/>
              </a:rPr>
              <a:t>by</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the</a:t>
            </a:r>
            <a:r>
              <a:rPr lang="pt-PT" sz="1500" b="1" dirty="0">
                <a:latin typeface="Calibri" panose="020F0502020204030204" pitchFamily="34" charset="0"/>
                <a:ea typeface="Calibri"/>
                <a:cs typeface="Calibri" panose="020F0502020204030204" pitchFamily="34" charset="0"/>
              </a:rPr>
              <a:t> NREL </a:t>
            </a:r>
            <a:r>
              <a:rPr lang="pt-PT" sz="1500" b="1" dirty="0" err="1">
                <a:latin typeface="Calibri" panose="020F0502020204030204" pitchFamily="34" charset="0"/>
                <a:ea typeface="Calibri"/>
                <a:cs typeface="Calibri" panose="020F0502020204030204" pitchFamily="34" charset="0"/>
              </a:rPr>
              <a:t>when</a:t>
            </a:r>
            <a:r>
              <a:rPr lang="pt-PT" sz="1500" b="1" dirty="0">
                <a:latin typeface="Calibri" panose="020F0502020204030204" pitchFamily="34" charset="0"/>
                <a:ea typeface="Calibri"/>
                <a:cs typeface="Calibri" panose="020F0502020204030204" pitchFamily="34" charset="0"/>
              </a:rPr>
              <a:t> I </a:t>
            </a:r>
            <a:r>
              <a:rPr lang="pt-PT" sz="1500" b="1" dirty="0" err="1">
                <a:latin typeface="Calibri" panose="020F0502020204030204" pitchFamily="34" charset="0"/>
                <a:ea typeface="Calibri"/>
                <a:cs typeface="Calibri" panose="020F0502020204030204" pitchFamily="34" charset="0"/>
              </a:rPr>
              <a:t>registered</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myself</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on</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their</a:t>
            </a:r>
            <a:r>
              <a:rPr lang="pt-PT" sz="1500" b="1" dirty="0">
                <a:latin typeface="Calibri" panose="020F0502020204030204" pitchFamily="34" charset="0"/>
                <a:ea typeface="Calibri"/>
                <a:cs typeface="Calibri" panose="020F0502020204030204" pitchFamily="34" charset="0"/>
              </a:rPr>
              <a:t> website as a </a:t>
            </a:r>
            <a:r>
              <a:rPr lang="pt-PT" sz="1500" b="1" dirty="0" err="1">
                <a:latin typeface="Calibri" panose="020F0502020204030204" pitchFamily="34" charset="0"/>
                <a:ea typeface="Calibri"/>
                <a:cs typeface="Calibri" panose="020F0502020204030204" pitchFamily="34" charset="0"/>
              </a:rPr>
              <a:t>Developer</a:t>
            </a:r>
            <a:r>
              <a:rPr lang="pt-PT" sz="1500" b="1" dirty="0">
                <a:latin typeface="Calibri" panose="020F0502020204030204" pitchFamily="34" charset="0"/>
                <a:ea typeface="Calibri"/>
                <a:cs typeface="Calibri" panose="020F0502020204030204" pitchFamily="34" charset="0"/>
              </a:rPr>
              <a:t>.</a:t>
            </a:r>
            <a:endParaRPr lang="pt-PT" sz="1500" b="1" dirty="0">
              <a:latin typeface="Calibri" panose="020F0502020204030204" pitchFamily="34" charset="0"/>
              <a:cs typeface="Calibri" panose="020F0502020204030204" pitchFamily="34" charset="0"/>
            </a:endParaRPr>
          </a:p>
        </p:txBody>
      </p:sp>
      <p:pic>
        <p:nvPicPr>
          <p:cNvPr id="6" name="Imagem 5" descr="Uma imagem com texto, captura de ecrã, Tipo de letra, número&#10;&#10;Descrição gerada automaticamente">
            <a:extLst>
              <a:ext uri="{FF2B5EF4-FFF2-40B4-BE49-F238E27FC236}">
                <a16:creationId xmlns:a16="http://schemas.microsoft.com/office/drawing/2014/main" id="{AF00AE9A-D18A-8C21-6601-B2647F387C19}"/>
              </a:ext>
            </a:extLst>
          </p:cNvPr>
          <p:cNvPicPr>
            <a:picLocks noChangeAspect="1"/>
          </p:cNvPicPr>
          <p:nvPr/>
        </p:nvPicPr>
        <p:blipFill>
          <a:blip r:embed="rId2"/>
          <a:stretch>
            <a:fillRect/>
          </a:stretch>
        </p:blipFill>
        <p:spPr>
          <a:xfrm>
            <a:off x="681567" y="4034416"/>
            <a:ext cx="4552950" cy="1847417"/>
          </a:xfrm>
          <a:prstGeom prst="rect">
            <a:avLst/>
          </a:prstGeom>
        </p:spPr>
      </p:pic>
      <p:sp>
        <p:nvSpPr>
          <p:cNvPr id="8" name="CaixaDeTexto 7">
            <a:extLst>
              <a:ext uri="{FF2B5EF4-FFF2-40B4-BE49-F238E27FC236}">
                <a16:creationId xmlns:a16="http://schemas.microsoft.com/office/drawing/2014/main" id="{2629C609-C759-1887-2B08-B6DD79755740}"/>
              </a:ext>
            </a:extLst>
          </p:cNvPr>
          <p:cNvSpPr txBox="1"/>
          <p:nvPr/>
        </p:nvSpPr>
        <p:spPr>
          <a:xfrm>
            <a:off x="681567" y="3429000"/>
            <a:ext cx="9617604"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500" b="1" dirty="0" err="1">
                <a:latin typeface="Calibri" panose="020F0502020204030204" pitchFamily="34" charset="0"/>
                <a:ea typeface="Calibri"/>
                <a:cs typeface="Calibri" panose="020F0502020204030204" pitchFamily="34" charset="0"/>
              </a:rPr>
              <a:t>If</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the</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request</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is</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successfull</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we</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save</a:t>
            </a:r>
            <a:r>
              <a:rPr lang="pt-PT" sz="1500" b="1" dirty="0">
                <a:latin typeface="Calibri" panose="020F0502020204030204" pitchFamily="34" charset="0"/>
                <a:ea typeface="Calibri"/>
                <a:cs typeface="Calibri" panose="020F0502020204030204" pitchFamily="34" charset="0"/>
              </a:rPr>
              <a:t> </a:t>
            </a:r>
            <a:r>
              <a:rPr lang="pt-PT" sz="1500" b="1" dirty="0" err="1">
                <a:latin typeface="Calibri" panose="020F0502020204030204" pitchFamily="34" charset="0"/>
                <a:ea typeface="Calibri"/>
                <a:cs typeface="Calibri" panose="020F0502020204030204" pitchFamily="34" charset="0"/>
              </a:rPr>
              <a:t>the</a:t>
            </a:r>
            <a:r>
              <a:rPr lang="pt-PT" sz="1500" b="1" dirty="0">
                <a:latin typeface="Calibri" panose="020F0502020204030204" pitchFamily="34" charset="0"/>
                <a:ea typeface="Calibri"/>
                <a:cs typeface="Calibri" panose="020F0502020204030204" pitchFamily="34" charset="0"/>
              </a:rPr>
              <a:t> file</a:t>
            </a:r>
            <a:r>
              <a:rPr lang="pt-PT" sz="1500" b="1" dirty="0">
                <a:latin typeface="Calibri" panose="020F0502020204030204" pitchFamily="34" charset="0"/>
                <a:ea typeface="Calibri"/>
                <a:cs typeface="Calibri"/>
              </a:rPr>
              <a:t>:</a:t>
            </a:r>
            <a:endParaRPr lang="pt-PT" sz="1500" dirty="0">
              <a:ea typeface="Calibri" panose="020F0502020204030204"/>
              <a:cs typeface="Calibri" panose="020F0502020204030204"/>
            </a:endParaRPr>
          </a:p>
        </p:txBody>
      </p:sp>
      <p:pic>
        <p:nvPicPr>
          <p:cNvPr id="10" name="Imagem 9">
            <a:extLst>
              <a:ext uri="{FF2B5EF4-FFF2-40B4-BE49-F238E27FC236}">
                <a16:creationId xmlns:a16="http://schemas.microsoft.com/office/drawing/2014/main" id="{82FA365A-128B-5A54-3C55-39CE13753F35}"/>
              </a:ext>
            </a:extLst>
          </p:cNvPr>
          <p:cNvPicPr>
            <a:picLocks noChangeAspect="1"/>
          </p:cNvPicPr>
          <p:nvPr/>
        </p:nvPicPr>
        <p:blipFill>
          <a:blip r:embed="rId3"/>
          <a:stretch>
            <a:fillRect/>
          </a:stretch>
        </p:blipFill>
        <p:spPr>
          <a:xfrm>
            <a:off x="681567" y="2651380"/>
            <a:ext cx="9602540" cy="495369"/>
          </a:xfrm>
          <a:prstGeom prst="rect">
            <a:avLst/>
          </a:prstGeom>
        </p:spPr>
      </p:pic>
    </p:spTree>
    <p:extLst>
      <p:ext uri="{BB962C8B-B14F-4D97-AF65-F5344CB8AC3E}">
        <p14:creationId xmlns:p14="http://schemas.microsoft.com/office/powerpoint/2010/main" val="194540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C95FD-5F1D-7786-7077-24B33770BCC8}"/>
              </a:ext>
            </a:extLst>
          </p:cNvPr>
          <p:cNvSpPr>
            <a:spLocks noGrp="1"/>
          </p:cNvSpPr>
          <p:nvPr>
            <p:ph type="title"/>
          </p:nvPr>
        </p:nvSpPr>
        <p:spPr>
          <a:xfrm>
            <a:off x="663835" y="453581"/>
            <a:ext cx="11029616" cy="1013800"/>
          </a:xfrm>
        </p:spPr>
        <p:txBody>
          <a:bodyPr/>
          <a:lstStyle/>
          <a:p>
            <a:r>
              <a:rPr lang="pt-PT" dirty="0">
                <a:ea typeface="Calibri Light"/>
                <a:cs typeface="Calibri Light"/>
              </a:rPr>
              <a:t>1. Data </a:t>
            </a:r>
            <a:r>
              <a:rPr lang="pt-PT" dirty="0" err="1">
                <a:ea typeface="Calibri Light"/>
                <a:cs typeface="Calibri Light"/>
              </a:rPr>
              <a:t>Acquisition</a:t>
            </a:r>
            <a:r>
              <a:rPr lang="pt-PT" dirty="0">
                <a:ea typeface="Calibri Light"/>
                <a:cs typeface="Calibri Light"/>
              </a:rPr>
              <a:t> - </a:t>
            </a:r>
            <a:r>
              <a:rPr lang="pt-PT" sz="2800" b="1" dirty="0" err="1">
                <a:solidFill>
                  <a:srgbClr val="92D050"/>
                </a:solidFill>
                <a:latin typeface="Calibri"/>
                <a:ea typeface="Calibri"/>
                <a:cs typeface="Calibri"/>
              </a:rPr>
              <a:t>Alternative</a:t>
            </a:r>
            <a:r>
              <a:rPr lang="pt-PT" sz="2800" b="1" dirty="0">
                <a:solidFill>
                  <a:srgbClr val="92D050"/>
                </a:solidFill>
                <a:latin typeface="Calibri"/>
                <a:ea typeface="Calibri"/>
                <a:cs typeface="Calibri"/>
              </a:rPr>
              <a:t> Fuel Stations </a:t>
            </a:r>
            <a:r>
              <a:rPr lang="pt-PT" sz="2800" b="1" dirty="0" err="1">
                <a:solidFill>
                  <a:srgbClr val="92D050"/>
                </a:solidFill>
                <a:latin typeface="Calibri"/>
                <a:ea typeface="Calibri"/>
                <a:cs typeface="Calibri"/>
              </a:rPr>
              <a:t>Dataset</a:t>
            </a:r>
            <a:endParaRPr lang="pt-PT" dirty="0" err="1">
              <a:solidFill>
                <a:srgbClr val="92D050"/>
              </a:solidFill>
            </a:endParaRPr>
          </a:p>
        </p:txBody>
      </p:sp>
      <p:sp>
        <p:nvSpPr>
          <p:cNvPr id="5" name="CaixaDeTexto 4">
            <a:extLst>
              <a:ext uri="{FF2B5EF4-FFF2-40B4-BE49-F238E27FC236}">
                <a16:creationId xmlns:a16="http://schemas.microsoft.com/office/drawing/2014/main" id="{82D63BE9-4D96-7130-1845-35861465FE4E}"/>
              </a:ext>
            </a:extLst>
          </p:cNvPr>
          <p:cNvSpPr txBox="1"/>
          <p:nvPr/>
        </p:nvSpPr>
        <p:spPr>
          <a:xfrm>
            <a:off x="987936" y="1847795"/>
            <a:ext cx="101553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600" b="1" dirty="0" err="1">
                <a:ea typeface="Calibri"/>
                <a:cs typeface="Calibri"/>
              </a:rPr>
              <a:t>Loading</a:t>
            </a:r>
            <a:r>
              <a:rPr lang="pt-PT" sz="1600" b="1" dirty="0">
                <a:ea typeface="Calibri"/>
                <a:cs typeface="Calibri"/>
              </a:rPr>
              <a:t> </a:t>
            </a:r>
            <a:r>
              <a:rPr lang="pt-PT" sz="1600" b="1" dirty="0" err="1">
                <a:ea typeface="Calibri"/>
                <a:cs typeface="Calibri"/>
              </a:rPr>
              <a:t>the</a:t>
            </a:r>
            <a:r>
              <a:rPr lang="pt-PT" sz="1600" b="1" dirty="0">
                <a:ea typeface="Calibri"/>
                <a:cs typeface="Calibri"/>
              </a:rPr>
              <a:t> </a:t>
            </a:r>
            <a:r>
              <a:rPr lang="pt-PT" sz="1600" b="1" dirty="0" err="1">
                <a:ea typeface="Calibri"/>
                <a:cs typeface="Calibri"/>
              </a:rPr>
              <a:t>dataset</a:t>
            </a:r>
            <a:r>
              <a:rPr lang="pt-PT" sz="1600" b="1" dirty="0">
                <a:ea typeface="Calibri"/>
                <a:cs typeface="Calibri"/>
              </a:rPr>
              <a:t> </a:t>
            </a:r>
            <a:r>
              <a:rPr lang="pt-PT" sz="1600" b="1" dirty="0" err="1">
                <a:ea typeface="Calibri"/>
                <a:cs typeface="Calibri"/>
              </a:rPr>
              <a:t>and</a:t>
            </a:r>
            <a:r>
              <a:rPr lang="pt-PT" sz="1600" b="1" dirty="0">
                <a:ea typeface="Calibri"/>
                <a:cs typeface="Calibri"/>
              </a:rPr>
              <a:t> </a:t>
            </a:r>
            <a:r>
              <a:rPr lang="pt-PT" sz="1600" b="1" dirty="0" err="1">
                <a:ea typeface="Calibri"/>
                <a:cs typeface="Calibri"/>
              </a:rPr>
              <a:t>showing</a:t>
            </a:r>
            <a:r>
              <a:rPr lang="pt-PT" sz="1600" b="1" dirty="0">
                <a:ea typeface="Calibri"/>
                <a:cs typeface="Calibri"/>
              </a:rPr>
              <a:t> </a:t>
            </a:r>
            <a:r>
              <a:rPr lang="pt-PT" sz="1600" b="1" dirty="0" err="1">
                <a:ea typeface="Calibri"/>
                <a:cs typeface="Calibri"/>
              </a:rPr>
              <a:t>it</a:t>
            </a:r>
            <a:r>
              <a:rPr lang="pt-PT" b="1" dirty="0">
                <a:ea typeface="Calibri"/>
                <a:cs typeface="Calibri"/>
              </a:rPr>
              <a:t>:</a:t>
            </a:r>
            <a:endParaRPr lang="pt-PT" b="1" dirty="0"/>
          </a:p>
        </p:txBody>
      </p:sp>
      <p:sp>
        <p:nvSpPr>
          <p:cNvPr id="9" name="CaixaDeTexto 8">
            <a:extLst>
              <a:ext uri="{FF2B5EF4-FFF2-40B4-BE49-F238E27FC236}">
                <a16:creationId xmlns:a16="http://schemas.microsoft.com/office/drawing/2014/main" id="{5AC03639-CF01-DB7A-5834-F18F887C0E2C}"/>
              </a:ext>
            </a:extLst>
          </p:cNvPr>
          <p:cNvSpPr txBox="1"/>
          <p:nvPr/>
        </p:nvSpPr>
        <p:spPr>
          <a:xfrm>
            <a:off x="-2615475" y="3042278"/>
            <a:ext cx="6094520" cy="369332"/>
          </a:xfrm>
          <a:prstGeom prst="rect">
            <a:avLst/>
          </a:prstGeom>
          <a:noFill/>
        </p:spPr>
        <p:txBody>
          <a:bodyPr wrap="square">
            <a:spAutoFit/>
          </a:bodyPr>
          <a:lstStyle/>
          <a:p>
            <a:pPr lvl="8"/>
            <a:r>
              <a:rPr lang="pt-PT" b="1" dirty="0" err="1">
                <a:solidFill>
                  <a:srgbClr val="0070C0"/>
                </a:solidFill>
                <a:latin typeface="Calibri" panose="020F0502020204030204" pitchFamily="34" charset="0"/>
                <a:ea typeface="Calibri"/>
                <a:cs typeface="Calibri" panose="020F0502020204030204" pitchFamily="34" charset="0"/>
              </a:rPr>
              <a:t>Dataset</a:t>
            </a:r>
            <a:r>
              <a:rPr lang="pt-PT" b="1" dirty="0">
                <a:solidFill>
                  <a:srgbClr val="0070C0"/>
                </a:solidFill>
                <a:latin typeface="Calibri" panose="020F0502020204030204" pitchFamily="34" charset="0"/>
                <a:ea typeface="Calibri"/>
                <a:cs typeface="Calibri" panose="020F0502020204030204" pitchFamily="34" charset="0"/>
              </a:rPr>
              <a:t> </a:t>
            </a:r>
            <a:r>
              <a:rPr lang="pt-PT" b="1" dirty="0" err="1">
                <a:solidFill>
                  <a:srgbClr val="0070C0"/>
                </a:solidFill>
                <a:latin typeface="Calibri" panose="020F0502020204030204" pitchFamily="34" charset="0"/>
                <a:ea typeface="Calibri"/>
                <a:cs typeface="Calibri" panose="020F0502020204030204" pitchFamily="34" charset="0"/>
              </a:rPr>
              <a:t>Visualization</a:t>
            </a:r>
            <a:r>
              <a:rPr lang="pt-PT" b="1" dirty="0">
                <a:solidFill>
                  <a:srgbClr val="0070C0"/>
                </a:solidFill>
                <a:latin typeface="Calibri" panose="020F0502020204030204" pitchFamily="34" charset="0"/>
                <a:ea typeface="Calibri"/>
                <a:cs typeface="Calibri" panose="020F0502020204030204" pitchFamily="34" charset="0"/>
              </a:rPr>
              <a:t>:</a:t>
            </a:r>
            <a:endParaRPr lang="pt-PT" b="1" dirty="0">
              <a:solidFill>
                <a:srgbClr val="0070C0"/>
              </a:solidFill>
              <a:latin typeface="Calibri" panose="020F0502020204030204" pitchFamily="34" charset="0"/>
              <a:cs typeface="Calibri" panose="020F0502020204030204" pitchFamily="34" charset="0"/>
            </a:endParaRPr>
          </a:p>
        </p:txBody>
      </p:sp>
      <p:pic>
        <p:nvPicPr>
          <p:cNvPr id="11" name="Imagem 10">
            <a:extLst>
              <a:ext uri="{FF2B5EF4-FFF2-40B4-BE49-F238E27FC236}">
                <a16:creationId xmlns:a16="http://schemas.microsoft.com/office/drawing/2014/main" id="{516E0A4D-381B-AF2A-4C46-5718D6A0F260}"/>
              </a:ext>
            </a:extLst>
          </p:cNvPr>
          <p:cNvPicPr>
            <a:picLocks noChangeAspect="1"/>
          </p:cNvPicPr>
          <p:nvPr/>
        </p:nvPicPr>
        <p:blipFill>
          <a:blip r:embed="rId2"/>
          <a:stretch>
            <a:fillRect/>
          </a:stretch>
        </p:blipFill>
        <p:spPr>
          <a:xfrm>
            <a:off x="987936" y="3541474"/>
            <a:ext cx="4982218" cy="1754383"/>
          </a:xfrm>
          <a:prstGeom prst="rect">
            <a:avLst/>
          </a:prstGeom>
        </p:spPr>
      </p:pic>
      <p:pic>
        <p:nvPicPr>
          <p:cNvPr id="15" name="Imagem 14">
            <a:extLst>
              <a:ext uri="{FF2B5EF4-FFF2-40B4-BE49-F238E27FC236}">
                <a16:creationId xmlns:a16="http://schemas.microsoft.com/office/drawing/2014/main" id="{66BBF16E-9EA4-A854-FF76-08C8B97DDBF6}"/>
              </a:ext>
            </a:extLst>
          </p:cNvPr>
          <p:cNvPicPr>
            <a:picLocks noChangeAspect="1"/>
          </p:cNvPicPr>
          <p:nvPr/>
        </p:nvPicPr>
        <p:blipFill>
          <a:blip r:embed="rId3"/>
          <a:stretch>
            <a:fillRect/>
          </a:stretch>
        </p:blipFill>
        <p:spPr>
          <a:xfrm>
            <a:off x="1083733" y="2346991"/>
            <a:ext cx="5706271" cy="466790"/>
          </a:xfrm>
          <a:prstGeom prst="rect">
            <a:avLst/>
          </a:prstGeom>
        </p:spPr>
      </p:pic>
      <p:sp>
        <p:nvSpPr>
          <p:cNvPr id="16" name="CaixaDeTexto 15">
            <a:extLst>
              <a:ext uri="{FF2B5EF4-FFF2-40B4-BE49-F238E27FC236}">
                <a16:creationId xmlns:a16="http://schemas.microsoft.com/office/drawing/2014/main" id="{D725F4E9-BAAF-F745-2818-B0814EA299A6}"/>
              </a:ext>
            </a:extLst>
          </p:cNvPr>
          <p:cNvSpPr txBox="1"/>
          <p:nvPr/>
        </p:nvSpPr>
        <p:spPr>
          <a:xfrm>
            <a:off x="1083733" y="5555586"/>
            <a:ext cx="9194800" cy="523220"/>
          </a:xfrm>
          <a:prstGeom prst="rect">
            <a:avLst/>
          </a:prstGeom>
          <a:noFill/>
        </p:spPr>
        <p:txBody>
          <a:bodyPr wrap="square" rtlCol="0">
            <a:spAutoFit/>
          </a:bodyPr>
          <a:lstStyle/>
          <a:p>
            <a:r>
              <a:rPr lang="en-US" sz="1400" b="1" dirty="0">
                <a:solidFill>
                  <a:srgbClr val="0E101A"/>
                </a:solidFill>
                <a:effectLst/>
              </a:rPr>
              <a:t>Note: </a:t>
            </a:r>
            <a:r>
              <a:rPr lang="en-US" sz="1400" dirty="0"/>
              <a:t>The </a:t>
            </a:r>
            <a:r>
              <a:rPr lang="en-US" sz="1400" dirty="0">
                <a:solidFill>
                  <a:srgbClr val="FF0000"/>
                </a:solidFill>
              </a:rPr>
              <a:t>Vehicle Fuel Consumption Dataset </a:t>
            </a:r>
            <a:r>
              <a:rPr lang="en-US" sz="1400" dirty="0"/>
              <a:t>follows the same pattern for downloading it, so I’ll not repeat the explanation for it</a:t>
            </a:r>
            <a:endParaRPr lang="pt-PT" sz="1400" dirty="0"/>
          </a:p>
        </p:txBody>
      </p:sp>
    </p:spTree>
    <p:extLst>
      <p:ext uri="{BB962C8B-B14F-4D97-AF65-F5344CB8AC3E}">
        <p14:creationId xmlns:p14="http://schemas.microsoft.com/office/powerpoint/2010/main" val="10232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3C1FA-1254-C5C5-29A5-843330A8E8C9}"/>
              </a:ext>
            </a:extLst>
          </p:cNvPr>
          <p:cNvSpPr>
            <a:spLocks noGrp="1"/>
          </p:cNvSpPr>
          <p:nvPr>
            <p:ph type="title"/>
          </p:nvPr>
        </p:nvSpPr>
        <p:spPr>
          <a:xfrm>
            <a:off x="581192" y="714272"/>
            <a:ext cx="11029616" cy="1013800"/>
          </a:xfrm>
        </p:spPr>
        <p:txBody>
          <a:bodyPr>
            <a:noAutofit/>
          </a:bodyPr>
          <a:lstStyle/>
          <a:p>
            <a:pPr algn="ctr"/>
            <a:r>
              <a:rPr lang="pt-PT" sz="3200" dirty="0">
                <a:ea typeface="Calibri Light"/>
                <a:cs typeface="Calibri Light"/>
              </a:rPr>
              <a:t>2. &amp; 3. - Data </a:t>
            </a:r>
            <a:r>
              <a:rPr lang="pt-PT" sz="3200" dirty="0" err="1">
                <a:ea typeface="Calibri Light"/>
                <a:cs typeface="Calibri Light"/>
              </a:rPr>
              <a:t>Processing</a:t>
            </a:r>
            <a:r>
              <a:rPr lang="pt-PT" sz="3200" dirty="0">
                <a:ea typeface="Calibri Light"/>
                <a:cs typeface="Calibri Light"/>
              </a:rPr>
              <a:t> </a:t>
            </a:r>
            <a:r>
              <a:rPr lang="pt-PT" sz="3200" dirty="0" err="1">
                <a:ea typeface="Calibri Light"/>
                <a:cs typeface="Calibri Light"/>
              </a:rPr>
              <a:t>and</a:t>
            </a:r>
            <a:r>
              <a:rPr lang="pt-PT" sz="3200" dirty="0">
                <a:ea typeface="Calibri Light"/>
                <a:cs typeface="Calibri Light"/>
              </a:rPr>
              <a:t> Data </a:t>
            </a:r>
            <a:r>
              <a:rPr lang="pt-PT" sz="3200" dirty="0" err="1">
                <a:ea typeface="Calibri Light"/>
                <a:cs typeface="Calibri Light"/>
              </a:rPr>
              <a:t>Transformation</a:t>
            </a:r>
            <a:r>
              <a:rPr lang="pt-PT" sz="3200" dirty="0">
                <a:ea typeface="Calibri Light"/>
                <a:cs typeface="Calibri Light"/>
              </a:rPr>
              <a:t> – </a:t>
            </a:r>
            <a:r>
              <a:rPr lang="pt-PT" sz="3200" dirty="0" err="1">
                <a:solidFill>
                  <a:srgbClr val="FFC000"/>
                </a:solidFill>
                <a:ea typeface="Calibri Light"/>
                <a:cs typeface="Calibri Light"/>
              </a:rPr>
              <a:t>Vehicle</a:t>
            </a:r>
            <a:r>
              <a:rPr lang="pt-PT" sz="3200" dirty="0">
                <a:solidFill>
                  <a:srgbClr val="FFC000"/>
                </a:solidFill>
                <a:ea typeface="Calibri Light"/>
                <a:cs typeface="Calibri Light"/>
              </a:rPr>
              <a:t> </a:t>
            </a:r>
            <a:r>
              <a:rPr lang="pt-PT" sz="3200" dirty="0" err="1">
                <a:solidFill>
                  <a:srgbClr val="FFC000"/>
                </a:solidFill>
                <a:ea typeface="Calibri Light"/>
                <a:cs typeface="Calibri Light"/>
              </a:rPr>
              <a:t>complaints</a:t>
            </a:r>
            <a:endParaRPr lang="pt-PT" sz="3200" dirty="0">
              <a:solidFill>
                <a:srgbClr val="FFC000"/>
              </a:solidFill>
            </a:endParaRPr>
          </a:p>
        </p:txBody>
      </p:sp>
      <p:sp>
        <p:nvSpPr>
          <p:cNvPr id="6" name="CaixaDeTexto 5">
            <a:extLst>
              <a:ext uri="{FF2B5EF4-FFF2-40B4-BE49-F238E27FC236}">
                <a16:creationId xmlns:a16="http://schemas.microsoft.com/office/drawing/2014/main" id="{B428BCCF-2861-2238-A75C-750FF6874FCF}"/>
              </a:ext>
            </a:extLst>
          </p:cNvPr>
          <p:cNvSpPr txBox="1"/>
          <p:nvPr/>
        </p:nvSpPr>
        <p:spPr>
          <a:xfrm>
            <a:off x="581192" y="2704169"/>
            <a:ext cx="4987844" cy="3293209"/>
          </a:xfrm>
          <a:prstGeom prst="rect">
            <a:avLst/>
          </a:prstGeom>
          <a:noFill/>
        </p:spPr>
        <p:txBody>
          <a:bodyPr wrap="square" rtlCol="0">
            <a:spAutoFit/>
          </a:bodyPr>
          <a:lstStyle/>
          <a:p>
            <a:pPr>
              <a:spcBef>
                <a:spcPts val="0"/>
              </a:spcBef>
              <a:spcAft>
                <a:spcPts val="0"/>
              </a:spcAft>
            </a:pPr>
            <a:r>
              <a:rPr lang="en-US" sz="1600" dirty="0">
                <a:solidFill>
                  <a:srgbClr val="0E101A"/>
                </a:solidFill>
                <a:effectLst/>
                <a:latin typeface="Calibri" panose="020F0502020204030204" pitchFamily="34" charset="0"/>
                <a:cs typeface="Calibri" panose="020F0502020204030204" pitchFamily="34" charset="0"/>
              </a:rPr>
              <a:t>By </a:t>
            </a:r>
            <a:r>
              <a:rPr lang="en-US" sz="1600" b="1" dirty="0">
                <a:solidFill>
                  <a:srgbClr val="0E101A"/>
                </a:solidFill>
                <a:effectLst/>
                <a:latin typeface="Calibri" panose="020F0502020204030204" pitchFamily="34" charset="0"/>
                <a:cs typeface="Calibri" panose="020F0502020204030204" pitchFamily="34" charset="0"/>
              </a:rPr>
              <a:t>removing the entries that have a NULL value on the Manufacture Name or Model of the Vehicle</a:t>
            </a:r>
            <a:r>
              <a:rPr lang="en-US" sz="1600" dirty="0">
                <a:solidFill>
                  <a:srgbClr val="0E101A"/>
                </a:solidFill>
                <a:effectLst/>
                <a:latin typeface="Calibri" panose="020F0502020204030204" pitchFamily="34" charset="0"/>
                <a:cs typeface="Calibri" panose="020F0502020204030204" pitchFamily="34" charset="0"/>
              </a:rPr>
              <a:t>, we are able to prepare the data from a more reliable analysis later on, as it is important for us to identify the Vehicle Model and Make because </a:t>
            </a:r>
            <a:r>
              <a:rPr lang="en-US" sz="1600" b="1" dirty="0">
                <a:solidFill>
                  <a:srgbClr val="0E101A"/>
                </a:solidFill>
                <a:effectLst/>
                <a:latin typeface="Calibri" panose="020F0502020204030204" pitchFamily="34" charset="0"/>
                <a:cs typeface="Calibri" panose="020F0502020204030204" pitchFamily="34" charset="0"/>
              </a:rPr>
              <a:t>we are an automotive supplier</a:t>
            </a:r>
            <a:r>
              <a:rPr lang="en-US" sz="1600" dirty="0">
                <a:solidFill>
                  <a:srgbClr val="0E101A"/>
                </a:solidFill>
                <a:effectLst/>
                <a:latin typeface="Calibri" panose="020F0502020204030204" pitchFamily="34" charset="0"/>
                <a:cs typeface="Calibri" panose="020F0502020204030204" pitchFamily="34" charset="0"/>
              </a:rPr>
              <a:t>, interested in understanding the broader trends in the automotive industry. </a:t>
            </a:r>
          </a:p>
          <a:p>
            <a:pPr>
              <a:spcBef>
                <a:spcPts val="0"/>
              </a:spcBef>
              <a:spcAft>
                <a:spcPts val="0"/>
              </a:spcAft>
            </a:pPr>
            <a:endParaRPr lang="en-US" sz="1600" dirty="0">
              <a:solidFill>
                <a:srgbClr val="0E101A"/>
              </a:solidFill>
              <a:effectLst/>
              <a:latin typeface="Calibri" panose="020F0502020204030204" pitchFamily="34" charset="0"/>
              <a:cs typeface="Calibri" panose="020F0502020204030204" pitchFamily="34" charset="0"/>
            </a:endParaRPr>
          </a:p>
          <a:p>
            <a:pPr>
              <a:spcBef>
                <a:spcPts val="0"/>
              </a:spcBef>
              <a:spcAft>
                <a:spcPts val="0"/>
              </a:spcAft>
            </a:pPr>
            <a:r>
              <a:rPr lang="en-US" sz="1600" dirty="0">
                <a:solidFill>
                  <a:srgbClr val="0E101A"/>
                </a:solidFill>
                <a:effectLst/>
                <a:latin typeface="Calibri" panose="020F0502020204030204" pitchFamily="34" charset="0"/>
                <a:cs typeface="Calibri" panose="020F0502020204030204" pitchFamily="34" charset="0"/>
              </a:rPr>
              <a:t>We also </a:t>
            </a:r>
            <a:r>
              <a:rPr lang="en-US" sz="1600" b="1" dirty="0">
                <a:solidFill>
                  <a:srgbClr val="0E101A"/>
                </a:solidFill>
                <a:effectLst/>
                <a:latin typeface="Calibri" panose="020F0502020204030204" pitchFamily="34" charset="0"/>
                <a:cs typeface="Calibri" panose="020F0502020204030204" pitchFamily="34" charset="0"/>
              </a:rPr>
              <a:t>dropped the rows where the vehicle’s year is 9999 </a:t>
            </a:r>
            <a:r>
              <a:rPr lang="en-US" sz="1600" dirty="0">
                <a:solidFill>
                  <a:srgbClr val="0E101A"/>
                </a:solidFill>
                <a:effectLst/>
                <a:latin typeface="Calibri" panose="020F0502020204030204" pitchFamily="34" charset="0"/>
                <a:cs typeface="Calibri" panose="020F0502020204030204" pitchFamily="34" charset="0"/>
              </a:rPr>
              <a:t>as this value was defined by the dataset owners when the Year of the Vehicle was unknown. This could disturb our analysis for example when trying to look for the mean age of vehicles, etc...</a:t>
            </a:r>
          </a:p>
        </p:txBody>
      </p:sp>
      <p:pic>
        <p:nvPicPr>
          <p:cNvPr id="10" name="Imagem 9">
            <a:extLst>
              <a:ext uri="{FF2B5EF4-FFF2-40B4-BE49-F238E27FC236}">
                <a16:creationId xmlns:a16="http://schemas.microsoft.com/office/drawing/2014/main" id="{285FE1DE-7090-4D0F-65E5-5FD16D9AA148}"/>
              </a:ext>
            </a:extLst>
          </p:cNvPr>
          <p:cNvPicPr>
            <a:picLocks noChangeAspect="1"/>
          </p:cNvPicPr>
          <p:nvPr/>
        </p:nvPicPr>
        <p:blipFill>
          <a:blip r:embed="rId2"/>
          <a:stretch>
            <a:fillRect/>
          </a:stretch>
        </p:blipFill>
        <p:spPr>
          <a:xfrm>
            <a:off x="5972007" y="2688136"/>
            <a:ext cx="4893734" cy="2959543"/>
          </a:xfrm>
          <a:prstGeom prst="rect">
            <a:avLst/>
          </a:prstGeom>
        </p:spPr>
      </p:pic>
      <p:pic>
        <p:nvPicPr>
          <p:cNvPr id="12" name="Imagem 11">
            <a:extLst>
              <a:ext uri="{FF2B5EF4-FFF2-40B4-BE49-F238E27FC236}">
                <a16:creationId xmlns:a16="http://schemas.microsoft.com/office/drawing/2014/main" id="{BE33FA19-0665-BAB7-2A6F-83D6C24A3A5E}"/>
              </a:ext>
            </a:extLst>
          </p:cNvPr>
          <p:cNvPicPr>
            <a:picLocks noChangeAspect="1"/>
          </p:cNvPicPr>
          <p:nvPr/>
        </p:nvPicPr>
        <p:blipFill>
          <a:blip r:embed="rId3"/>
          <a:stretch>
            <a:fillRect/>
          </a:stretch>
        </p:blipFill>
        <p:spPr>
          <a:xfrm>
            <a:off x="2794000" y="6225353"/>
            <a:ext cx="7325747" cy="200053"/>
          </a:xfrm>
          <a:prstGeom prst="rect">
            <a:avLst/>
          </a:prstGeom>
        </p:spPr>
      </p:pic>
      <p:sp>
        <p:nvSpPr>
          <p:cNvPr id="13" name="CaixaDeTexto 12">
            <a:extLst>
              <a:ext uri="{FF2B5EF4-FFF2-40B4-BE49-F238E27FC236}">
                <a16:creationId xmlns:a16="http://schemas.microsoft.com/office/drawing/2014/main" id="{7D46521B-9D6C-E99A-6D91-4CD0B4A83C9A}"/>
              </a:ext>
            </a:extLst>
          </p:cNvPr>
          <p:cNvSpPr txBox="1"/>
          <p:nvPr/>
        </p:nvSpPr>
        <p:spPr>
          <a:xfrm>
            <a:off x="1816100" y="6118252"/>
            <a:ext cx="1955800" cy="323165"/>
          </a:xfrm>
          <a:prstGeom prst="rect">
            <a:avLst/>
          </a:prstGeom>
          <a:noFill/>
        </p:spPr>
        <p:txBody>
          <a:bodyPr wrap="square" rtlCol="0">
            <a:spAutoFit/>
          </a:bodyPr>
          <a:lstStyle/>
          <a:p>
            <a:r>
              <a:rPr lang="pt-PT" sz="1500" b="1" dirty="0" err="1"/>
              <a:t>Source</a:t>
            </a:r>
            <a:r>
              <a:rPr lang="pt-PT" sz="1500" b="1" dirty="0"/>
              <a:t>:</a:t>
            </a:r>
          </a:p>
        </p:txBody>
      </p:sp>
      <p:sp>
        <p:nvSpPr>
          <p:cNvPr id="14" name="CaixaDeTexto 13">
            <a:extLst>
              <a:ext uri="{FF2B5EF4-FFF2-40B4-BE49-F238E27FC236}">
                <a16:creationId xmlns:a16="http://schemas.microsoft.com/office/drawing/2014/main" id="{CBA7BF3B-E3B1-C2BC-0001-FC58B9EC282F}"/>
              </a:ext>
            </a:extLst>
          </p:cNvPr>
          <p:cNvSpPr txBox="1"/>
          <p:nvPr/>
        </p:nvSpPr>
        <p:spPr>
          <a:xfrm>
            <a:off x="581192" y="2197456"/>
            <a:ext cx="3794043" cy="369332"/>
          </a:xfrm>
          <a:prstGeom prst="rect">
            <a:avLst/>
          </a:prstGeom>
          <a:noFill/>
        </p:spPr>
        <p:txBody>
          <a:bodyPr wrap="square" rtlCol="0">
            <a:spAutoFit/>
          </a:bodyPr>
          <a:lstStyle/>
          <a:p>
            <a:r>
              <a:rPr lang="pt-PT" b="1" dirty="0" err="1">
                <a:solidFill>
                  <a:srgbClr val="0070C0"/>
                </a:solidFill>
                <a:latin typeface="Calibri" panose="020F0502020204030204" pitchFamily="34" charset="0"/>
                <a:cs typeface="Calibri" panose="020F0502020204030204" pitchFamily="34" charset="0"/>
              </a:rPr>
              <a:t>Outliers</a:t>
            </a:r>
            <a:r>
              <a:rPr lang="pt-PT" b="1" dirty="0">
                <a:solidFill>
                  <a:srgbClr val="0070C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48724418"/>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TM03457464[[fn=Dividendo]]</Template>
  <TotalTime>3202</TotalTime>
  <Words>2735</Words>
  <Application>Microsoft Office PowerPoint</Application>
  <PresentationFormat>Ecrã Panorâmico</PresentationFormat>
  <Paragraphs>177</Paragraphs>
  <Slides>27</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27</vt:i4>
      </vt:variant>
    </vt:vector>
  </HeadingPairs>
  <TitlesOfParts>
    <vt:vector size="32" baseType="lpstr">
      <vt:lpstr>Arial</vt:lpstr>
      <vt:lpstr>Calibri</vt:lpstr>
      <vt:lpstr>Gill Sans MT</vt:lpstr>
      <vt:lpstr>Wingdings 2</vt:lpstr>
      <vt:lpstr>Dividendo</vt:lpstr>
      <vt:lpstr>Bruno Simões  - Data Engineer Bosch Challenge</vt:lpstr>
      <vt:lpstr>Intro – How to run the python scripts</vt:lpstr>
      <vt:lpstr>Intro – How to run the python scripts</vt:lpstr>
      <vt:lpstr>Intro – PowerPoint structure</vt:lpstr>
      <vt:lpstr>1. Data Acquisition- Vehicle Complaints Dataset</vt:lpstr>
      <vt:lpstr>1. Data Acquisition - Vehicle Complaints Dataset</vt:lpstr>
      <vt:lpstr>1. Data Acquisition - Alternative Fuel Stations Dataset</vt:lpstr>
      <vt:lpstr>1. Data Acquisition - Alternative Fuel Stations Dataset</vt:lpstr>
      <vt:lpstr>2. &amp; 3. - Data Processing and Data Transformation – Vehicle complaints</vt:lpstr>
      <vt:lpstr>2. &amp; 3. - Data Processing and Data Transformation – Alternative Fuel Stations</vt:lpstr>
      <vt:lpstr>2. &amp; 3. - Data Processing and Data Transformation – Vehicle Fuel ECONOMY Info</vt:lpstr>
      <vt:lpstr>2. &amp; 3. - Data Processing and Data Transformation – Vehicle complaints</vt:lpstr>
      <vt:lpstr>2. &amp; 3. - Data Processing and Data Transformation – Alternative Fuel Stations</vt:lpstr>
      <vt:lpstr>2. &amp; 3. - Data Processing and Data Transformation  (in general)</vt:lpstr>
      <vt:lpstr>2. &amp; 3. - Data Processing and Data Transformation – Vehicle complaints</vt:lpstr>
      <vt:lpstr>2. &amp; 3. - Data Processing and Data Transformation – Vehicle complaints</vt:lpstr>
      <vt:lpstr>2. &amp; 3. - Data Processing and Data Transformation – Vehicle complaints</vt:lpstr>
      <vt:lpstr>2. &amp; 3. - Data Processing and Data Transformation   Vehicle Fuel ECONOMY Info</vt:lpstr>
      <vt:lpstr>2. &amp; 3. - Data Processing and Data Transformation – Vehicle complaints</vt:lpstr>
      <vt:lpstr>2. &amp; 3. - Data Processing and Data Transformation – Vehicle Fuel ECONOMY Info</vt:lpstr>
      <vt:lpstr>2. &amp; 3. - Data Processing and Data Transformation – Vehicle Fuel ECONOMY Info</vt:lpstr>
      <vt:lpstr>2. &amp; 3. - Data Processing and Data Transformation – Alternative Fuel Stations</vt:lpstr>
      <vt:lpstr>4. DATA LOADING </vt:lpstr>
      <vt:lpstr>5.  Automation sugestion</vt:lpstr>
      <vt:lpstr>5.  Automation sugestion</vt:lpstr>
      <vt:lpstr>5.  Automation sugestion</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Simões</dc:creator>
  <cp:lastModifiedBy>2015234879</cp:lastModifiedBy>
  <cp:revision>265</cp:revision>
  <dcterms:created xsi:type="dcterms:W3CDTF">2023-11-02T17:50:02Z</dcterms:created>
  <dcterms:modified xsi:type="dcterms:W3CDTF">2023-11-05T02:56:16Z</dcterms:modified>
</cp:coreProperties>
</file>