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99" r:id="rId6"/>
    <p:sldId id="259" r:id="rId7"/>
    <p:sldId id="300" r:id="rId8"/>
    <p:sldId id="260" r:id="rId9"/>
    <p:sldId id="261" r:id="rId10"/>
    <p:sldId id="262" r:id="rId11"/>
    <p:sldId id="263" r:id="rId12"/>
    <p:sldId id="303" r:id="rId13"/>
    <p:sldId id="304" r:id="rId14"/>
    <p:sldId id="305" r:id="rId15"/>
    <p:sldId id="264" r:id="rId16"/>
    <p:sldId id="267" r:id="rId17"/>
    <p:sldId id="270" r:id="rId18"/>
    <p:sldId id="301" r:id="rId19"/>
    <p:sldId id="30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8D4B-9191-4E15-909D-6FB21CC3AE08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227-6AA8-485E-A865-D1F66705C9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536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8D4B-9191-4E15-909D-6FB21CC3AE08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227-6AA8-485E-A865-D1F66705C9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8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8D4B-9191-4E15-909D-6FB21CC3AE08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227-6AA8-485E-A865-D1F66705C9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99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8D4B-9191-4E15-909D-6FB21CC3AE08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227-6AA8-485E-A865-D1F66705C9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339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8D4B-9191-4E15-909D-6FB21CC3AE08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227-6AA8-485E-A865-D1F66705C9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10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8D4B-9191-4E15-909D-6FB21CC3AE08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227-6AA8-485E-A865-D1F66705C9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168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8D4B-9191-4E15-909D-6FB21CC3AE08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227-6AA8-485E-A865-D1F66705C9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397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8D4B-9191-4E15-909D-6FB21CC3AE08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227-6AA8-485E-A865-D1F66705C9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04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8D4B-9191-4E15-909D-6FB21CC3AE08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227-6AA8-485E-A865-D1F66705C9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43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8D4B-9191-4E15-909D-6FB21CC3AE08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227-6AA8-485E-A865-D1F66705C9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079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8D4B-9191-4E15-909D-6FB21CC3AE08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5227-6AA8-485E-A865-D1F66705C92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134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28D4B-9191-4E15-909D-6FB21CC3AE08}" type="datetimeFigureOut">
              <a:rPr lang="pt-BR" smtClean="0"/>
              <a:t>31/05/2023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15227-6AA8-485E-A865-D1F66705C921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5" y="57666"/>
            <a:ext cx="11975419" cy="6730312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2612226" y="186084"/>
            <a:ext cx="6967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rial Black" panose="020B0A04020102020204" pitchFamily="34" charset="0"/>
                <a:cs typeface="Arial" panose="020B0604020202020204" pitchFamily="34" charset="0"/>
              </a:rPr>
              <a:t>Redes Convergentes e suas Tecnologias</a:t>
            </a:r>
            <a:endParaRPr lang="pt-BR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6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558977" y="6400293"/>
            <a:ext cx="3118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Prof. Alexandre F. Stucchi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A76DF9-8FE7-557A-98C1-25E79EC85E57}"/>
              </a:ext>
            </a:extLst>
          </p:cNvPr>
          <p:cNvSpPr txBox="1"/>
          <p:nvPr/>
        </p:nvSpPr>
        <p:spPr>
          <a:xfrm>
            <a:off x="1189700" y="950052"/>
            <a:ext cx="998344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Nesta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aula vamos explorar o conceito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de:</a:t>
            </a:r>
          </a:p>
          <a:p>
            <a:pPr algn="just"/>
            <a:endParaRPr lang="pt-BR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Redes convergentes;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Ciclos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evolutivos das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telecomunicações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Arquiteturas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das redes atuais e futuras para a convergência de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voz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Protocolos na redes convergentes;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Qualidade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serviço 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Engenharia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tráfego, com ênfase na tecnologia MPLS.</a:t>
            </a:r>
          </a:p>
        </p:txBody>
      </p:sp>
    </p:spTree>
    <p:extLst>
      <p:ext uri="{BB962C8B-B14F-4D97-AF65-F5344CB8AC3E}">
        <p14:creationId xmlns:p14="http://schemas.microsoft.com/office/powerpoint/2010/main" val="41763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65979"/>
              </p:ext>
            </p:extLst>
          </p:nvPr>
        </p:nvGraphicFramePr>
        <p:xfrm>
          <a:off x="2137508" y="1212035"/>
          <a:ext cx="81280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56690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7141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Protocolo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20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H.225</a:t>
                      </a:r>
                      <a:endParaRPr lang="pt-BR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Responsável pelo estabelecimento da chamada, autenticação e sinalização de controle entre terminais.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63873"/>
                  </a:ext>
                </a:extLst>
              </a:tr>
              <a:tr h="78929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H.245</a:t>
                      </a:r>
                      <a:endParaRPr lang="pt-BR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Gerencia as capacidades e recursos dos terminais, como </a:t>
                      </a:r>
                      <a:r>
                        <a:rPr lang="pt-BR" dirty="0" err="1" smtClean="0"/>
                        <a:t>codecs</a:t>
                      </a:r>
                      <a:r>
                        <a:rPr lang="pt-BR" dirty="0" smtClean="0"/>
                        <a:t> de áudio e vídeo e configurações de chamada.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22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H.235</a:t>
                      </a:r>
                      <a:endParaRPr lang="pt-BR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Fornece segurança nas comunicações, incluindo autenticação e criptografia.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19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H.450</a:t>
                      </a:r>
                      <a:endParaRPr lang="pt-BR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Define serviços suplementares, como transferência de chamadas, espera e desvio de chamadas.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98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H.460</a:t>
                      </a:r>
                      <a:endParaRPr lang="pt-BR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Permite a interoperabilidade entre sistemas H.323 e sistemas não-H.323.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778112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043979" y="6013938"/>
            <a:ext cx="2315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Protocolos da tecnologia H.323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0291" y="1608553"/>
            <a:ext cx="115179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SIP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Initiation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): Protocolo utilizado para estabelecer, modificar e encerrar sessões de comunicação multimídia, como chamadas de voz e videoconferências.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SDP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): Protocolo usado para descrever as características de uma sessão de comunicação, como o tipo de mídia e os parâmetros de codificação.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RTP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(Real-time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): Protocolo responsável pelo transporte de áudio e vídeo em tempo real sobre redes IP. É usado em conjunto com o SIP para fornecer serviços de comunicação multimídia.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RTSP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(Real-Time Streaming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): Protocolo utilizado para controlar a transmissão de fluxos de mídia em tempo real, como vídeo sob demanda e streaming ao vivo.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Outros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IAX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Inter-Asterisk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): Protocolo utilizado no sistema de telefonia IP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Asterisk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para estabelecer chamadas e controlar a transmissão de áudio.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69477" y="835241"/>
            <a:ext cx="9798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Arquitetura VoIP da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IETF (</a:t>
            </a:r>
            <a:r>
              <a:rPr lang="pt-BR" sz="2400" b="1" i="1" dirty="0"/>
              <a:t>Internet </a:t>
            </a:r>
            <a:r>
              <a:rPr lang="pt-BR" sz="2400" b="1" i="1" dirty="0" err="1"/>
              <a:t>Engineering</a:t>
            </a:r>
            <a:r>
              <a:rPr lang="pt-BR" sz="2400" b="1" i="1" dirty="0"/>
              <a:t> </a:t>
            </a:r>
            <a:r>
              <a:rPr lang="pt-BR" sz="2400" b="1" i="1" dirty="0" err="1"/>
              <a:t>Task</a:t>
            </a:r>
            <a:r>
              <a:rPr lang="pt-BR" sz="2400" b="1" i="1" dirty="0"/>
              <a:t> </a:t>
            </a:r>
            <a:r>
              <a:rPr lang="pt-BR" sz="2400" b="1" i="1" dirty="0" smtClean="0"/>
              <a:t>Force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2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56" y="2080372"/>
            <a:ext cx="5007590" cy="258733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005146" y="2080372"/>
            <a:ext cx="58791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RouterA</a:t>
            </a:r>
            <a:r>
              <a:rPr lang="pt-BR" dirty="0"/>
              <a:t>(</a:t>
            </a:r>
            <a:r>
              <a:rPr lang="pt-BR" dirty="0" err="1"/>
              <a:t>config</a:t>
            </a:r>
            <a:r>
              <a:rPr lang="pt-BR" dirty="0"/>
              <a:t>)#</a:t>
            </a:r>
            <a:r>
              <a:rPr lang="pt-BR" dirty="0" err="1"/>
              <a:t>telephony-service</a:t>
            </a:r>
            <a:endParaRPr lang="pt-BR" dirty="0"/>
          </a:p>
          <a:p>
            <a:r>
              <a:rPr lang="pt-BR" dirty="0" err="1"/>
              <a:t>RouterA</a:t>
            </a:r>
            <a:r>
              <a:rPr lang="pt-BR" dirty="0"/>
              <a:t>(</a:t>
            </a:r>
            <a:r>
              <a:rPr lang="pt-BR" dirty="0" err="1"/>
              <a:t>config-telephony</a:t>
            </a:r>
            <a:r>
              <a:rPr lang="pt-BR" dirty="0"/>
              <a:t>)#</a:t>
            </a:r>
            <a:r>
              <a:rPr lang="pt-BR" dirty="0" err="1"/>
              <a:t>max-dn</a:t>
            </a:r>
            <a:r>
              <a:rPr lang="pt-BR" dirty="0"/>
              <a:t> 5</a:t>
            </a:r>
          </a:p>
          <a:p>
            <a:r>
              <a:rPr lang="pt-BR" dirty="0" err="1"/>
              <a:t>RouterA</a:t>
            </a:r>
            <a:r>
              <a:rPr lang="pt-BR" dirty="0"/>
              <a:t>(</a:t>
            </a:r>
            <a:r>
              <a:rPr lang="pt-BR" dirty="0" err="1"/>
              <a:t>config-telephony</a:t>
            </a:r>
            <a:r>
              <a:rPr lang="pt-BR" dirty="0"/>
              <a:t>)#</a:t>
            </a:r>
            <a:r>
              <a:rPr lang="pt-BR" dirty="0" err="1"/>
              <a:t>max-ephones</a:t>
            </a:r>
            <a:r>
              <a:rPr lang="pt-BR" dirty="0"/>
              <a:t> 5</a:t>
            </a:r>
          </a:p>
          <a:p>
            <a:r>
              <a:rPr lang="pt-BR" dirty="0" err="1"/>
              <a:t>RouterA</a:t>
            </a:r>
            <a:r>
              <a:rPr lang="pt-BR" dirty="0"/>
              <a:t>(</a:t>
            </a:r>
            <a:r>
              <a:rPr lang="pt-BR" dirty="0" err="1"/>
              <a:t>config-telephony</a:t>
            </a:r>
            <a:r>
              <a:rPr lang="pt-BR" dirty="0"/>
              <a:t>)#</a:t>
            </a:r>
            <a:r>
              <a:rPr lang="pt-BR" dirty="0" err="1"/>
              <a:t>ip</a:t>
            </a:r>
            <a:r>
              <a:rPr lang="pt-BR" dirty="0"/>
              <a:t> </a:t>
            </a:r>
            <a:r>
              <a:rPr lang="pt-BR" dirty="0" err="1"/>
              <a:t>source-address</a:t>
            </a:r>
            <a:r>
              <a:rPr lang="pt-BR" dirty="0"/>
              <a:t> 192.168.10.1 </a:t>
            </a:r>
            <a:r>
              <a:rPr lang="pt-BR" dirty="0" err="1"/>
              <a:t>port</a:t>
            </a:r>
            <a:r>
              <a:rPr lang="pt-BR" dirty="0"/>
              <a:t> 2000</a:t>
            </a:r>
          </a:p>
          <a:p>
            <a:r>
              <a:rPr lang="pt-BR" dirty="0" err="1"/>
              <a:t>RouterA</a:t>
            </a:r>
            <a:r>
              <a:rPr lang="pt-BR" dirty="0"/>
              <a:t>(</a:t>
            </a:r>
            <a:r>
              <a:rPr lang="pt-BR" dirty="0" err="1"/>
              <a:t>config-telephony</a:t>
            </a:r>
            <a:r>
              <a:rPr lang="pt-BR" dirty="0"/>
              <a:t>)#auto </a:t>
            </a:r>
            <a:r>
              <a:rPr lang="pt-BR" dirty="0" err="1"/>
              <a:t>assign</a:t>
            </a:r>
            <a:r>
              <a:rPr lang="pt-BR" dirty="0"/>
              <a:t> 1 </a:t>
            </a:r>
            <a:r>
              <a:rPr lang="pt-BR" dirty="0" err="1"/>
              <a:t>to</a:t>
            </a:r>
            <a:r>
              <a:rPr lang="pt-BR" dirty="0"/>
              <a:t> 5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98709" y="1174737"/>
            <a:ext cx="6379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CME (</a:t>
            </a:r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Manager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Express)  - VoIP Cisco 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005146" y="40213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RouterA</a:t>
            </a:r>
            <a:r>
              <a:rPr lang="pt-BR" dirty="0"/>
              <a:t>(</a:t>
            </a:r>
            <a:r>
              <a:rPr lang="pt-BR" dirty="0" err="1"/>
              <a:t>config</a:t>
            </a:r>
            <a:r>
              <a:rPr lang="pt-BR" dirty="0"/>
              <a:t>)#</a:t>
            </a:r>
            <a:r>
              <a:rPr lang="pt-BR" dirty="0" err="1"/>
              <a:t>ephone-dn</a:t>
            </a:r>
            <a:r>
              <a:rPr lang="pt-BR" dirty="0"/>
              <a:t> 1</a:t>
            </a:r>
          </a:p>
          <a:p>
            <a:r>
              <a:rPr lang="pt-BR" dirty="0" err="1"/>
              <a:t>RouterA</a:t>
            </a:r>
            <a:r>
              <a:rPr lang="pt-BR" dirty="0"/>
              <a:t>(</a:t>
            </a:r>
            <a:r>
              <a:rPr lang="pt-BR" dirty="0" err="1"/>
              <a:t>config-ephone-dn</a:t>
            </a:r>
            <a:r>
              <a:rPr lang="pt-BR" dirty="0"/>
              <a:t>)#</a:t>
            </a:r>
            <a:r>
              <a:rPr lang="pt-BR" dirty="0" err="1"/>
              <a:t>number</a:t>
            </a:r>
            <a:r>
              <a:rPr lang="pt-BR" dirty="0"/>
              <a:t> 54001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1543886" y="4728111"/>
            <a:ext cx="37273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Skinny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SCCP)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70"/>
          <a:stretch/>
        </p:blipFill>
        <p:spPr>
          <a:xfrm>
            <a:off x="1881553" y="870441"/>
            <a:ext cx="7649307" cy="161279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195753" y="30682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Interface </a:t>
            </a:r>
            <a:r>
              <a:rPr lang="pt-BR" dirty="0"/>
              <a:t>ramal digital 3 conectores RJ45 (4 ramais por conector) Corrente média do ramal: 40 </a:t>
            </a:r>
            <a:r>
              <a:rPr lang="pt-BR" dirty="0" err="1"/>
              <a:t>mA</a:t>
            </a:r>
            <a:r>
              <a:rPr lang="pt-BR" dirty="0"/>
              <a:t> (fora do gancho) </a:t>
            </a:r>
            <a:r>
              <a:rPr lang="pt-BR" dirty="0" smtClean="0"/>
              <a:t>e 28 </a:t>
            </a:r>
            <a:r>
              <a:rPr lang="pt-BR" dirty="0" err="1"/>
              <a:t>mA</a:t>
            </a:r>
            <a:r>
              <a:rPr lang="pt-BR" dirty="0"/>
              <a:t> (no gancho) Alimentação do ramal: 36 V Modelo do terminal compatível: TI </a:t>
            </a:r>
            <a:r>
              <a:rPr lang="pt-BR" dirty="0" smtClean="0"/>
              <a:t>5000.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Interface ramal misto 4 conectores RJ45 (4 ramais por conector): 1 conector ramal digital e 3 conectores </a:t>
            </a:r>
            <a:r>
              <a:rPr lang="pt-BR" dirty="0" smtClean="0"/>
              <a:t>ramais analógicos.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Interface tronco analógico 2 conectores RJ45 (4 troncos por conector) Discagem: </a:t>
            </a:r>
            <a:r>
              <a:rPr lang="pt-BR" dirty="0" err="1"/>
              <a:t>decádica</a:t>
            </a:r>
            <a:r>
              <a:rPr lang="pt-BR" dirty="0"/>
              <a:t> (pulso) ou </a:t>
            </a:r>
            <a:r>
              <a:rPr lang="pt-BR" dirty="0" err="1" smtClean="0"/>
              <a:t>multifrequencial</a:t>
            </a:r>
            <a:r>
              <a:rPr lang="pt-BR" dirty="0" smtClean="0"/>
              <a:t> (tom</a:t>
            </a:r>
            <a:r>
              <a:rPr lang="pt-BR" dirty="0"/>
              <a:t>) Alcance das linhas: 2000 </a:t>
            </a:r>
            <a:r>
              <a:rPr lang="pt-BR" dirty="0" smtClean="0"/>
              <a:t>Ω.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Interface VoIP Protocolo de comunicação SIP 2.0 Codec 60 (60 canais) e Codec ICIP 30 (10 canais): </a:t>
            </a:r>
            <a:r>
              <a:rPr lang="pt-BR" dirty="0" smtClean="0"/>
              <a:t>licenças liberadas </a:t>
            </a:r>
            <a:r>
              <a:rPr lang="pt-BR" dirty="0"/>
              <a:t>pela chave de </a:t>
            </a:r>
            <a:r>
              <a:rPr lang="pt-BR" dirty="0" smtClean="0"/>
              <a:t>hardware.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58670" y="2483233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Intelbras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UnniTI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2000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8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338963" y="5339075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Elastix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atual 3CX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3752"/>
          <a:stretch/>
        </p:blipFill>
        <p:spPr>
          <a:xfrm>
            <a:off x="1424354" y="2081632"/>
            <a:ext cx="10105199" cy="319812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24354" y="1468316"/>
            <a:ext cx="5094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PABX com SaaS – Software as a Service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51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77108" y="1758283"/>
            <a:ext cx="91000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Necessidade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redes convergentes, é necessário garantir a 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qualidade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adequada para cada tipo de tráfego, como voz e vídeo, que exigem 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baixa latência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 mínima perda de pacotes.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77108" y="1032925"/>
            <a:ext cx="4336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Qualidade de Serviço (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77108" y="3762997"/>
            <a:ext cx="9609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Técnicas e meios: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Diversas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técnicas são empregadas para fornecer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como priorização de tráfego, reserva de largura de banda e controle de congestionamento. Mecanismos como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políticas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gerenciamento de filas também são utilizados.</a:t>
            </a:r>
          </a:p>
        </p:txBody>
      </p:sp>
    </p:spTree>
    <p:extLst>
      <p:ext uri="{BB962C8B-B14F-4D97-AF65-F5344CB8AC3E}">
        <p14:creationId xmlns:p14="http://schemas.microsoft.com/office/powerpoint/2010/main" val="2110269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58362" y="2136339"/>
            <a:ext cx="10287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IntServ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Services): Modelo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que oferece serviços diferenciados para fluxos individuais de dados. Requer sinalização explícita e gerenciamento de recursos em toda a rede.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DiffServ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Differentiated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Services): Modelo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baseado em classes de tráfego, em que os pacotes são marcados com diferentes níveis de prioridade. Permite um gerenciamento mais simples e escalável.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5854" y="1257273"/>
            <a:ext cx="4336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Qualidade de Serviço (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43301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652954" y="1230896"/>
            <a:ext cx="4336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Qualidade de Serviço (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556239" y="2617710"/>
            <a:ext cx="93550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MPLS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Tecnologia que permite o encaminhamento de pacotes baseado em rótulos, em vez de endereços IP. Os rótulos são inseridos nos pacotes na entrada da rede e usados para tomar decisões de encaminhamento.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MPLS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O MPLS oferece melhor desempenho, escalabilidade e flexibilidade em relação ao roteamento IP tradicional. Permite a criação de caminhos dedicados e garante maior controle sobre o tráfego.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29300" y="1924303"/>
            <a:ext cx="9425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Engenharia de Tráfego: MPLS (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Multi-Protocol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Switching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52811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2999" y="1639283"/>
            <a:ext cx="99616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Redes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convergentes integram diferentes tipos de tráfego, como dados, voz e vídeo, em uma única infraestrutura de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rede.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Essa convergência proporciona benefícios em termos de eficiência, simplicidade e redução de custos.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ciclos evolutivos das telecomunicações mostram a importância das redes convergentes na evolução das comunicações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arquiteturas H.323 e VoIP da IETF são utilizadas para a convergência de voz em redes atuais e futuras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1213338" y="1063842"/>
            <a:ext cx="150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Resumo: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75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28699" y="1232745"/>
            <a:ext cx="1058593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Protocolos como H.225, H.245, SIP, SDP, RTP e RTSP desempenham papéis fundamentais nessas arquiteturas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qualidade de serviço 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 é essencial nas redes convergentes, com técnicas como priorização de tráfego e reserva de largura de banda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modelos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IntServ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DiffServ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oferecem abordagens distintas para o gerenciamento de qualidade em redes convergentes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engenharia de tráfego com MPLS proporciona melhor desempenho, escalabilidade e controle sobre o tráfego em redes convergentes.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2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9626342-F82B-22B5-9E44-2DA82C2AAA31}"/>
              </a:ext>
            </a:extLst>
          </p:cNvPr>
          <p:cNvSpPr/>
          <p:nvPr/>
        </p:nvSpPr>
        <p:spPr>
          <a:xfrm>
            <a:off x="694592" y="1473071"/>
            <a:ext cx="1072661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Redes </a:t>
            </a:r>
            <a:r>
              <a:rPr lang="pt-BR" sz="2800" b="1" dirty="0"/>
              <a:t>Convergentes</a:t>
            </a:r>
            <a:r>
              <a:rPr lang="pt-BR" sz="2800" dirty="0"/>
              <a:t>: </a:t>
            </a:r>
            <a:endParaRPr lang="pt-BR" sz="2800" dirty="0" smtClean="0"/>
          </a:p>
          <a:p>
            <a:endParaRPr lang="pt-BR" sz="2800" dirty="0" smtClean="0"/>
          </a:p>
          <a:p>
            <a:pPr algn="just"/>
            <a:r>
              <a:rPr lang="pt-BR" sz="2800" b="1" dirty="0" smtClean="0"/>
              <a:t>Definição</a:t>
            </a:r>
            <a:r>
              <a:rPr lang="pt-BR" sz="2800" dirty="0"/>
              <a:t>: Redes convergentes são sistemas de comunicação que integram diferentes tipos de tráfego, como </a:t>
            </a:r>
            <a:r>
              <a:rPr lang="pt-BR" sz="2800" dirty="0">
                <a:solidFill>
                  <a:srgbClr val="FF0000"/>
                </a:solidFill>
              </a:rPr>
              <a:t>dados, voz e vídeo</a:t>
            </a:r>
            <a:r>
              <a:rPr lang="pt-BR" sz="2800" dirty="0"/>
              <a:t>, em uma única infraestrutura de rede. Essa convergência traz benefícios em termos de </a:t>
            </a:r>
            <a:r>
              <a:rPr lang="pt-BR" sz="2800" dirty="0">
                <a:solidFill>
                  <a:srgbClr val="FF0000"/>
                </a:solidFill>
              </a:rPr>
              <a:t>eficiência, simplicidade </a:t>
            </a:r>
            <a:r>
              <a:rPr lang="pt-BR" sz="2800" dirty="0"/>
              <a:t>e </a:t>
            </a:r>
            <a:r>
              <a:rPr lang="pt-BR" sz="2800" dirty="0">
                <a:solidFill>
                  <a:srgbClr val="FF0000"/>
                </a:solidFill>
              </a:rPr>
              <a:t>redução de custos</a:t>
            </a:r>
            <a:r>
              <a:rPr lang="pt-BR" sz="2800" dirty="0"/>
              <a:t>.</a:t>
            </a:r>
            <a:endParaRPr lang="pt-B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16077" y="1144909"/>
            <a:ext cx="6559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Tecnologias </a:t>
            </a:r>
            <a:r>
              <a:rPr lang="pt-BR" sz="2800" b="1" dirty="0"/>
              <a:t>e </a:t>
            </a:r>
            <a:r>
              <a:rPr lang="pt-BR" sz="2800" b="1" dirty="0" smtClean="0"/>
              <a:t>Tipos </a:t>
            </a:r>
            <a:r>
              <a:rPr lang="pt-BR" sz="2800" b="1" dirty="0"/>
              <a:t>de </a:t>
            </a:r>
            <a:r>
              <a:rPr lang="pt-BR" sz="2800" b="1" dirty="0" smtClean="0"/>
              <a:t>Redes Convergentes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61869" y="1786880"/>
            <a:ext cx="102682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Dados</a:t>
            </a:r>
            <a:r>
              <a:rPr lang="pt-BR" sz="2400" b="1" dirty="0"/>
              <a:t>: </a:t>
            </a:r>
            <a:r>
              <a:rPr lang="pt-BR" sz="2400" dirty="0"/>
              <a:t>A transmissão de dados é um dos principais componentes de uma rede convergente. Diferentes tecnologias, como </a:t>
            </a:r>
            <a:r>
              <a:rPr lang="pt-BR" sz="2400" dirty="0">
                <a:solidFill>
                  <a:srgbClr val="FF0000"/>
                </a:solidFill>
              </a:rPr>
              <a:t>Ethernet</a:t>
            </a:r>
            <a:r>
              <a:rPr lang="pt-BR" sz="2400" dirty="0"/>
              <a:t> e </a:t>
            </a:r>
            <a:r>
              <a:rPr lang="pt-BR" sz="2400" dirty="0">
                <a:solidFill>
                  <a:srgbClr val="FF0000"/>
                </a:solidFill>
              </a:rPr>
              <a:t>redes sem fio</a:t>
            </a:r>
            <a:r>
              <a:rPr lang="pt-BR" sz="2400" dirty="0"/>
              <a:t>, podem ser utilizadas para transmitir dados.</a:t>
            </a:r>
          </a:p>
          <a:p>
            <a:endParaRPr lang="pt-BR" sz="2400" dirty="0" smtClean="0"/>
          </a:p>
          <a:p>
            <a:r>
              <a:rPr lang="pt-BR" sz="2400" b="1" dirty="0" smtClean="0"/>
              <a:t>Voz</a:t>
            </a:r>
            <a:r>
              <a:rPr lang="pt-BR" sz="2400" b="1" dirty="0"/>
              <a:t>: </a:t>
            </a:r>
            <a:r>
              <a:rPr lang="pt-BR" sz="2400" dirty="0"/>
              <a:t>A transmissão de </a:t>
            </a:r>
            <a:r>
              <a:rPr lang="pt-BR" sz="2400" dirty="0">
                <a:solidFill>
                  <a:srgbClr val="FF0000"/>
                </a:solidFill>
              </a:rPr>
              <a:t>voz sobre </a:t>
            </a:r>
            <a:r>
              <a:rPr lang="pt-BR" sz="2400" dirty="0"/>
              <a:t>redes </a:t>
            </a:r>
            <a:r>
              <a:rPr lang="pt-BR" sz="2400" dirty="0">
                <a:solidFill>
                  <a:srgbClr val="FF0000"/>
                </a:solidFill>
              </a:rPr>
              <a:t>IP</a:t>
            </a:r>
            <a:r>
              <a:rPr lang="pt-BR" sz="2400" dirty="0"/>
              <a:t> é uma tecnologia importante em redes convergentes. Protocolos como H.323 e SIP são utilizados para habilitar a comunicação de voz em tempo real.</a:t>
            </a:r>
          </a:p>
          <a:p>
            <a:endParaRPr lang="pt-BR" sz="2400" dirty="0" smtClean="0"/>
          </a:p>
          <a:p>
            <a:r>
              <a:rPr lang="pt-BR" sz="2400" b="1" dirty="0" smtClean="0"/>
              <a:t>Vídeo</a:t>
            </a:r>
            <a:r>
              <a:rPr lang="pt-BR" sz="2400" b="1" dirty="0"/>
              <a:t>: </a:t>
            </a:r>
            <a:r>
              <a:rPr lang="pt-BR" sz="2400" dirty="0"/>
              <a:t>A transmissão de vídeo também é um componente fundamental em redes convergentes. Tecnologias como </a:t>
            </a:r>
            <a:r>
              <a:rPr lang="pt-BR" sz="2400" dirty="0">
                <a:solidFill>
                  <a:srgbClr val="FF0000"/>
                </a:solidFill>
              </a:rPr>
              <a:t>streaming de vídeo </a:t>
            </a:r>
            <a:r>
              <a:rPr lang="pt-BR" sz="2400" dirty="0"/>
              <a:t>e </a:t>
            </a:r>
            <a:r>
              <a:rPr lang="pt-BR" sz="2400" dirty="0">
                <a:solidFill>
                  <a:srgbClr val="FF0000"/>
                </a:solidFill>
              </a:rPr>
              <a:t>videoconferência</a:t>
            </a:r>
            <a:r>
              <a:rPr lang="pt-BR" sz="2400" dirty="0"/>
              <a:t> são empregadas nesse contexto</a:t>
            </a:r>
            <a:r>
              <a:rPr lang="pt-BR" sz="2400" dirty="0" smtClean="0"/>
              <a:t>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4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AB08462-7D7C-BC7E-654F-E20BAFA35CEB}"/>
              </a:ext>
            </a:extLst>
          </p:cNvPr>
          <p:cNvSpPr txBox="1"/>
          <p:nvPr/>
        </p:nvSpPr>
        <p:spPr>
          <a:xfrm>
            <a:off x="902004" y="2280284"/>
            <a:ext cx="108228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Primeira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Composta por redes analógicas de telefonia, como a rede telefônica tradicional (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PSTN -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Switched</a:t>
            </a:r>
            <a:r>
              <a:rPr lang="pt-BR" sz="2400" dirty="0"/>
              <a:t> </a:t>
            </a:r>
            <a:r>
              <a:rPr lang="pt-BR" sz="2400" i="1" dirty="0" err="1"/>
              <a:t>Telephone</a:t>
            </a:r>
            <a:r>
              <a:rPr lang="pt-BR" sz="2400" i="1" dirty="0"/>
              <a:t> Network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 utilizavam comutação de circuitos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Segunda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Introdução das redes digitais, como as redes baseadas em protocolo ISDN 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Services Digital Network), que permitiam a transmissão de voz e dados digitais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76543" y="1233945"/>
            <a:ext cx="6367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Ciclos Evolutivos das Telecomunicações: </a:t>
            </a:r>
          </a:p>
        </p:txBody>
      </p:sp>
    </p:spTree>
    <p:extLst>
      <p:ext uri="{BB962C8B-B14F-4D97-AF65-F5344CB8AC3E}">
        <p14:creationId xmlns:p14="http://schemas.microsoft.com/office/powerpoint/2010/main" val="325694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2492608" y="1081454"/>
            <a:ext cx="3238387" cy="5572164"/>
            <a:chOff x="2149708" y="993531"/>
            <a:chExt cx="3238387" cy="5572164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2"/>
            <a:srcRect l="22464"/>
            <a:stretch/>
          </p:blipFill>
          <p:spPr>
            <a:xfrm>
              <a:off x="2400299" y="993531"/>
              <a:ext cx="2737206" cy="5240216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2149708" y="6304085"/>
              <a:ext cx="32383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Central telefônica com comutadores de </a:t>
              </a:r>
              <a:r>
                <a:rPr lang="pt-BR" sz="1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Strowger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6265986" y="2648663"/>
            <a:ext cx="3810000" cy="1947535"/>
            <a:chOff x="5835163" y="2147522"/>
            <a:chExt cx="3810000" cy="1947535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5163" y="2147522"/>
              <a:ext cx="3810000" cy="1571625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6214745" y="3833447"/>
              <a:ext cx="30508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Popularização da Internet com modems ISDN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163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76543" y="1964848"/>
            <a:ext cx="104364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Terceira geração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A era da telefonia móvel com a introdução das redes 3G, que possibilitavam a transmissão de dados em velocidades mais altas e a adição de serviços multimídia.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Quarta geração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Redes 4G, que oferecem velocidades de transmissão ainda mais rápidas e melhorias na qualidade de serviço para voz e dados.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Quinta geração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Redes 5G, que prometem velocidades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ultra-rápidas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latência reduzida e suporte a uma ampla gama de serviços, incluindo a Internet das Coisas 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976543" y="1233945"/>
            <a:ext cx="6367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Ciclos Evolutivos das Telecomunicações: </a:t>
            </a:r>
          </a:p>
        </p:txBody>
      </p:sp>
    </p:spTree>
    <p:extLst>
      <p:ext uri="{BB962C8B-B14F-4D97-AF65-F5344CB8AC3E}">
        <p14:creationId xmlns:p14="http://schemas.microsoft.com/office/powerpoint/2010/main" val="6367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/>
          <p:cNvGrpSpPr/>
          <p:nvPr/>
        </p:nvGrpSpPr>
        <p:grpSpPr>
          <a:xfrm>
            <a:off x="3429000" y="1424216"/>
            <a:ext cx="4132385" cy="4097353"/>
            <a:chOff x="3376246" y="694455"/>
            <a:chExt cx="4132385" cy="4097353"/>
          </a:xfrm>
        </p:grpSpPr>
        <p:sp>
          <p:nvSpPr>
            <p:cNvPr id="2" name="Retângulo 1"/>
            <p:cNvSpPr/>
            <p:nvPr/>
          </p:nvSpPr>
          <p:spPr>
            <a:xfrm>
              <a:off x="3376246" y="3648808"/>
              <a:ext cx="993531" cy="1143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384 Kbps</a:t>
              </a:r>
              <a:endParaRPr lang="pt-BR" dirty="0"/>
            </a:p>
          </p:txBody>
        </p:sp>
        <p:sp>
          <p:nvSpPr>
            <p:cNvPr id="3" name="Retângulo 2"/>
            <p:cNvSpPr/>
            <p:nvPr/>
          </p:nvSpPr>
          <p:spPr>
            <a:xfrm>
              <a:off x="5020408" y="2998177"/>
              <a:ext cx="1002323" cy="17936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100 Mbps</a:t>
              </a:r>
              <a:endParaRPr lang="pt-BR" dirty="0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6567855" y="1732085"/>
              <a:ext cx="940776" cy="3059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10 </a:t>
              </a:r>
              <a:r>
                <a:rPr lang="pt-BR" dirty="0" err="1" smtClean="0"/>
                <a:t>Gbps</a:t>
              </a:r>
              <a:endParaRPr lang="pt-BR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3376246" y="2725478"/>
              <a:ext cx="97654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54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3G</a:t>
              </a:r>
              <a:endParaRPr lang="pt-B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908155" y="1986924"/>
              <a:ext cx="97654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54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4</a:t>
              </a:r>
              <a:r>
                <a:rPr lang="pt-BR" sz="54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G</a:t>
              </a:r>
              <a:endParaRPr lang="pt-B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6440064" y="694455"/>
              <a:ext cx="97654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54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5G</a:t>
              </a:r>
              <a:endParaRPr lang="pt-B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4457565" y="5609492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Evolução das rede móveis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96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42998" y="1901412"/>
            <a:ext cx="104980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Dispositivo que faz a interconexão entre uma rede IP e a PSTN, permitindo a conversão entre sinais analógicos e digitais.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Gatekeeper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Elemento centralizado que controla e gerencia as chamadas em uma rede H.323. Ele autentica os terminais e realiza funções de controle de admissão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Terminais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H.323: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Dispositivos que permitem a comunicação de voz sobre IP. Podem ser telefones IP,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softphones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(aplicativos de telefone para computador) ou dispositivos integrados.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MCU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Multipoint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Unit): Responsável pela conferência de áudio e vídeo em uma rede H.323. Permite que vários terminais participem de uma mesma chamada.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Protocolos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H.323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Conjunto de protocolos utilizados para estabelecer, gerenciar e encerrar chamadas em redes IP. Inclui protocolos como H.225, H.245 e H.323.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49736" y="826449"/>
            <a:ext cx="7316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Arquitetura das redes para convergência de voz:</a:t>
            </a:r>
          </a:p>
        </p:txBody>
      </p:sp>
      <p:sp>
        <p:nvSpPr>
          <p:cNvPr id="5" name="Retângulo 4"/>
          <p:cNvSpPr/>
          <p:nvPr/>
        </p:nvSpPr>
        <p:spPr>
          <a:xfrm>
            <a:off x="2449736" y="1439747"/>
            <a:ext cx="2853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Arquitetura H.323:</a:t>
            </a:r>
          </a:p>
        </p:txBody>
      </p:sp>
    </p:spTree>
    <p:extLst>
      <p:ext uri="{BB962C8B-B14F-4D97-AF65-F5344CB8AC3E}">
        <p14:creationId xmlns:p14="http://schemas.microsoft.com/office/powerpoint/2010/main" val="56845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12272" b="3300"/>
          <a:stretch/>
        </p:blipFill>
        <p:spPr>
          <a:xfrm>
            <a:off x="2409093" y="1670538"/>
            <a:ext cx="6873808" cy="400929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49195" y="5785339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Arquitetura Protocolo H.323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448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A0CBA225C39D2459C517CA93182431D" ma:contentTypeVersion="3" ma:contentTypeDescription="Crie um novo documento." ma:contentTypeScope="" ma:versionID="6f661586b3c180d63299407b17933202">
  <xsd:schema xmlns:xsd="http://www.w3.org/2001/XMLSchema" xmlns:xs="http://www.w3.org/2001/XMLSchema" xmlns:p="http://schemas.microsoft.com/office/2006/metadata/properties" xmlns:ns2="7146018f-e7c6-4dc3-80fe-47e7058deebc" targetNamespace="http://schemas.microsoft.com/office/2006/metadata/properties" ma:root="true" ma:fieldsID="a22a6c69b4ff276bbd64900bbcb3e367" ns2:_="">
    <xsd:import namespace="7146018f-e7c6-4dc3-80fe-47e7058dee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6018f-e7c6-4dc3-80fe-47e7058dee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82AA4C-F8DC-4829-A95F-F8CF4D753659}"/>
</file>

<file path=customXml/itemProps2.xml><?xml version="1.0" encoding="utf-8"?>
<ds:datastoreItem xmlns:ds="http://schemas.openxmlformats.org/officeDocument/2006/customXml" ds:itemID="{C1FB4D78-CD81-4682-A121-A5484C803017}"/>
</file>

<file path=customXml/itemProps3.xml><?xml version="1.0" encoding="utf-8"?>
<ds:datastoreItem xmlns:ds="http://schemas.openxmlformats.org/officeDocument/2006/customXml" ds:itemID="{785D7D17-2EED-47F8-AED7-3C02CB8E9D6B}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735</TotalTime>
  <Words>1359</Words>
  <Application>Microsoft Office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FERNANDO STUCCHI</dc:creator>
  <cp:lastModifiedBy>Administrador</cp:lastModifiedBy>
  <cp:revision>46</cp:revision>
  <dcterms:created xsi:type="dcterms:W3CDTF">2023-05-22T17:59:51Z</dcterms:created>
  <dcterms:modified xsi:type="dcterms:W3CDTF">2023-05-31T13:40:34Z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0x010100CA0CBA225C39D2459C517CA93182431D</vt:lpwstr>
  </property>
</Properties>
</file>