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7" r:id="rId5"/>
    <p:sldId id="257" r:id="rId6"/>
    <p:sldId id="264" r:id="rId7"/>
    <p:sldId id="267" r:id="rId8"/>
    <p:sldId id="278" r:id="rId9"/>
    <p:sldId id="263" r:id="rId10"/>
    <p:sldId id="261" r:id="rId11"/>
    <p:sldId id="259" r:id="rId12"/>
    <p:sldId id="279" r:id="rId13"/>
    <p:sldId id="258" r:id="rId14"/>
    <p:sldId id="260" r:id="rId15"/>
    <p:sldId id="265" r:id="rId16"/>
    <p:sldId id="266" r:id="rId17"/>
    <p:sldId id="276" r:id="rId18"/>
    <p:sldId id="262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220" autoAdjust="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</c:strCache>
            </c:strRef>
          </c:cat>
          <c:val>
            <c:numRef>
              <c:f>Sheet1!$B$2:$B$5</c:f>
              <c:numCache>
                <c:formatCode>"R$"\ #,##0;[Red]"R$"\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&quot;R$&quot;\ #,##0;[Red]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D5949C-47A9-4D2C-8FDF-63D1DDD2435E}" type="datetime1">
              <a:rPr lang="pt-BR" smtClean="0"/>
              <a:t>06/08/2022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97CF-FAE3-4352-9197-07AB04B62F93}" type="datetime1">
              <a:rPr lang="pt-BR" smtClean="0"/>
              <a:pPr/>
              <a:t>06/08/2022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1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1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9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5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85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83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6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2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4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39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6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5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6" name="Espaço Reservado par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7" name="Espaço Reservado para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8" name="Espaço Reservado para o Número do Slid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7" name="Espaço Reservado para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dois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8" name="Espaço Reservado para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9" name="Espaço Reservado para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0" name="Espaço Reservado para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6" name="Espaço Reservado para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1" name="Espaço Reservado para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2" name="Espaço Reservado para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3" name="Espaço Reservado para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7" name="Espaço Reservado para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32" name="Espaço Reservado para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4" name="Espaço Reservado para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5" name="Espaço Reservado para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Elemento 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ço Reservado par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1" name="Espaço Reservado para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62" name="Espaço Reservado para o Número do Slid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48" name="Espaço Reservado par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2" name="Espaço Reservado par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6" name="Espaço Reservado par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0" name="Espaço Reservado par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4" name="Espaço Reservado par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6" name="Espaço Reservado para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7" name="Espaço Reservado para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8" name="Espaço Reservado par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0" name="Espaço Reservado para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1" name="Espaço Reservado para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72" name="Espaço Reservado par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4" name="Espaço Reservado para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5" name="Espaço Reservado para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78" name="Espaço Reservado para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7" name="Espaço Reservado para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0" name="Espaço Reservado para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9" name="Espaço Reservado para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2" name="Espaço Reservado para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1" name="Espaço Reservado para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8" name="Espaço Reservado par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6" name="Espaço Reservado par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7" name="Espaço Reservado para o Número do Slid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imagem ampliada de gram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80422"/>
          </a:xfrm>
        </p:spPr>
        <p:txBody>
          <a:bodyPr rtlCol="0"/>
          <a:lstStyle/>
          <a:p>
            <a:pPr rtl="0"/>
            <a:r>
              <a:rPr lang="pt-BR" dirty="0"/>
              <a:t>Descarte correto do lixo eletrônico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 rtlCol="0"/>
          <a:lstStyle/>
          <a:p>
            <a:pPr rtl="0"/>
            <a:r>
              <a:rPr lang="pt-BR" sz="2800" dirty="0"/>
              <a:t>Bruno Victor da Silva Vicente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325925"/>
            <a:ext cx="12191999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grama, céu, local ao ar livre, campo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br>
              <a:rPr lang="pt-BR" dirty="0"/>
            </a:br>
            <a:r>
              <a:rPr lang="pt-BR" dirty="0"/>
              <a:t>obrigado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ço Reservado para Imagem 33" descr="Uma imagem contendo grama, local ao ar livre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BR"/>
              <a:t>Modelo de negócios</a:t>
            </a:r>
          </a:p>
        </p:txBody>
      </p:sp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Pesquisa</a:t>
            </a:r>
          </a:p>
        </p:txBody>
      </p:sp>
      <p:sp>
        <p:nvSpPr>
          <p:cNvPr id="79" name="Espaço Reservado para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Baseamos nossa pesquisa em tendências de mercado e mídia social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Acreditamos que as pessoas precisam de mais produtos especificamente dedicados a este nicho de mercado</a:t>
            </a:r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design</a:t>
            </a:r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Minimalista e fácil de usar</a:t>
            </a:r>
          </a:p>
        </p:txBody>
      </p:sp>
      <p:sp>
        <p:nvSpPr>
          <p:cNvPr id="26" name="Espaço Reservado par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8" name="Espaço Reservado para o Número do Slide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BR"/>
              <a:t>Visão geral do mercado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8383" y="1617548"/>
            <a:ext cx="988550" cy="720399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100" name="Espaço Reservado para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8382" y="3180036"/>
            <a:ext cx="988551" cy="720400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102" name="Espaço Reservado para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8382" y="4760985"/>
            <a:ext cx="988551" cy="720400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304202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  <a:p>
            <a:pPr rtl="0"/>
            <a:r>
              <a:rPr lang="pt-BR"/>
              <a:t>Mercado totalmente inclusivo</a:t>
            </a:r>
          </a:p>
          <a:p>
            <a:pPr rtl="0"/>
            <a:r>
              <a:rPr lang="pt-BR"/>
              <a:t>Mercado totalmente endereçável</a:t>
            </a:r>
          </a:p>
        </p:txBody>
      </p:sp>
      <p:sp>
        <p:nvSpPr>
          <p:cNvPr id="99" name="Espaço Reservado para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534343" cy="1574931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  <a:p>
            <a:pPr rtl="0"/>
            <a:r>
              <a:rPr lang="pt-BR"/>
              <a:t>Mercado seletivamente inclusivo</a:t>
            </a:r>
          </a:p>
          <a:p>
            <a:pPr rtl="0"/>
            <a:r>
              <a:rPr lang="pt-BR"/>
              <a:t>Mercado disponível para manutenção</a:t>
            </a:r>
          </a:p>
        </p:txBody>
      </p:sp>
      <p:sp>
        <p:nvSpPr>
          <p:cNvPr id="101" name="Espaço Reservado para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3"/>
            <a:ext cx="3534343" cy="1273261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  <a:p>
            <a:pPr rtl="0"/>
            <a:r>
              <a:rPr lang="pt-BR"/>
              <a:t>Mercado especificamente direcionado</a:t>
            </a:r>
          </a:p>
          <a:p>
            <a:pPr rtl="0"/>
            <a:r>
              <a:rPr lang="pt-BR"/>
              <a:t>Mercado de serviços obtidos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pic>
        <p:nvPicPr>
          <p:cNvPr id="18" name="Espaço Reservado para Imagem 17" descr="Uma imagem contendo planta, verdura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BR"/>
              <a:t>Comparação de mercado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26812" y="2049361"/>
            <a:ext cx="1395411" cy="667555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298" y="2883704"/>
            <a:ext cx="3200400" cy="469089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</p:txBody>
      </p:sp>
      <p:sp>
        <p:nvSpPr>
          <p:cNvPr id="54" name="Espaço Reservado para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84218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endereçável</a:t>
            </a:r>
          </a:p>
        </p:txBody>
      </p:sp>
      <p:sp>
        <p:nvSpPr>
          <p:cNvPr id="90" name="Espaço Reservado para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15380" y="2049361"/>
            <a:ext cx="1395411" cy="667556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89" name="Espaço Reservado para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125" name="Espaço Reservado para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de serviços</a:t>
            </a:r>
          </a:p>
        </p:txBody>
      </p:sp>
      <p:sp>
        <p:nvSpPr>
          <p:cNvPr id="93" name="Espaço Reservado para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03987" y="2049361"/>
            <a:ext cx="1395033" cy="667557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111" name="Espaço Reservado para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126" name="Espaço Reservado para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acessível</a:t>
            </a:r>
          </a:p>
        </p:txBody>
      </p:sp>
      <p:pic>
        <p:nvPicPr>
          <p:cNvPr id="23" name="Espaço Reservado para Imagem 22" descr="Uma imagem contendo planta, gram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BR"/>
              <a:t>Nossa concorrência</a:t>
            </a:r>
          </a:p>
        </p:txBody>
      </p:sp>
      <p:pic>
        <p:nvPicPr>
          <p:cNvPr id="60" name="Espaço Reservado para Imagem 59" descr="Uma imagem contendo grama brotando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BR"/>
              <a:t>Nosso produto tem um preço inferior ao de outras empresas do mercado</a:t>
            </a:r>
          </a:p>
          <a:p>
            <a:pPr rtl="0"/>
            <a:endParaRPr lang="pt-BR"/>
          </a:p>
          <a:p>
            <a:pPr rtl="0"/>
            <a:r>
              <a:rPr lang="pt-BR"/>
              <a:t>O design é simples e fácil de usar, em comparação com os designs complexos dos concorrentes</a:t>
            </a:r>
          </a:p>
          <a:p>
            <a:pPr rtl="0"/>
            <a:endParaRPr lang="pt-BR"/>
          </a:p>
          <a:p>
            <a:pPr rtl="0"/>
            <a:r>
              <a:rPr lang="pt-BR"/>
              <a:t>A acessibilidade é a principal atração para nossos consumidores em nosso produto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BR"/>
              <a:t>Concorrentes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046251"/>
          </a:xfrm>
        </p:spPr>
        <p:txBody>
          <a:bodyPr rtlCol="0"/>
          <a:lstStyle/>
          <a:p>
            <a:pPr rtl="0"/>
            <a:r>
              <a:rPr lang="pt-BR"/>
              <a:t>Empresa A</a:t>
            </a:r>
            <a:br>
              <a:rPr lang="pt-BR"/>
            </a:br>
            <a:r>
              <a:rPr lang="pt-BR"/>
              <a:t>O produto é mais caro</a:t>
            </a:r>
          </a:p>
          <a:p>
            <a:pPr rtl="0"/>
            <a:endParaRPr lang="pt-BR"/>
          </a:p>
          <a:p>
            <a:pPr rtl="0"/>
            <a:r>
              <a:rPr lang="pt-BR"/>
              <a:t>Empresas B e C</a:t>
            </a:r>
            <a:br>
              <a:rPr lang="pt-BR"/>
            </a:br>
            <a:r>
              <a:rPr lang="pt-BR"/>
              <a:t>O produto é caro e inconveniente de usar</a:t>
            </a:r>
          </a:p>
          <a:p>
            <a:pPr rtl="0"/>
            <a:endParaRPr lang="pt-BR"/>
          </a:p>
          <a:p>
            <a:pPr rtl="0"/>
            <a:r>
              <a:rPr lang="pt-BR"/>
              <a:t>Empresas D e E</a:t>
            </a:r>
            <a:br>
              <a:rPr lang="pt-BR"/>
            </a:br>
            <a:r>
              <a:rPr lang="pt-BR"/>
              <a:t>O produto é acessível, mas inconveniente de usar</a:t>
            </a:r>
          </a:p>
        </p:txBody>
      </p:sp>
      <p:sp>
        <p:nvSpPr>
          <p:cNvPr id="34" name="Espaço Reservado par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36" name="Espaço Reservado para o Número do Slide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14</a:t>
            </a:fld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BR"/>
              <a:t>Layout competitivo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Conveniente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87" name="Espaço Reservado para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A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Caro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Acessível</a:t>
            </a:r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B</a:t>
            </a:r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D</a:t>
            </a:r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E</a:t>
            </a: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C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Inconveniente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199" name="Espaço Reservado para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sp>
        <p:nvSpPr>
          <p:cNvPr id="234" name="Espaço Reservado para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BR" dirty="0"/>
              <a:t>Métricas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85" name="Espaço Reservado para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957378657"/>
              </p:ext>
            </p:extLst>
          </p:nvPr>
        </p:nvGraphicFramePr>
        <p:xfrm>
          <a:off x="911225" y="3187700"/>
          <a:ext cx="4750632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6012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92026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1465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63637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BR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Pedidos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1.100​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US$10.000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US$7.000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US$20.000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US$16.000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US$30.000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US$25.000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US$40.000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US$30.000</a:t>
                      </a:r>
                      <a:endParaRPr lang="pt-BR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Espaço Reservado para Conteúdo 86" descr="Espaço reservado para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759428296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94804"/>
            <a:ext cx="3606800" cy="732346"/>
          </a:xfrm>
        </p:spPr>
        <p:txBody>
          <a:bodyPr rtlCol="0"/>
          <a:lstStyle/>
          <a:p>
            <a:pPr rtl="0"/>
            <a:r>
              <a:rPr lang="pt-BR"/>
              <a:t>Plano de ação de dois anos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Obter voluntários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Reunir comentários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Entregar aos consumidores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Jan</a:t>
            </a:r>
          </a:p>
        </p:txBody>
      </p:sp>
      <p:sp>
        <p:nvSpPr>
          <p:cNvPr id="175" name="Espaço Reservado para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Fev</a:t>
            </a:r>
          </a:p>
        </p:txBody>
      </p:sp>
      <p:sp>
        <p:nvSpPr>
          <p:cNvPr id="176" name="Espaço Reservado para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77" name="Espaço Reservado para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78" name="Espaço Reservado para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BR"/>
              <a:t>Mai</a:t>
            </a:r>
          </a:p>
        </p:txBody>
      </p:sp>
      <p:sp>
        <p:nvSpPr>
          <p:cNvPr id="179" name="Espaço Reservado para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80" name="Espaço Reservado para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81" name="Espaço Reservado para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82" name="Espaço Reservado para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83" name="Espaço Reservado para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Out</a:t>
            </a:r>
          </a:p>
        </p:txBody>
      </p:sp>
      <p:sp>
        <p:nvSpPr>
          <p:cNvPr id="184" name="Espaço Reservado para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85" name="Espaço Reservado para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Dez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6" y="4003137"/>
            <a:ext cx="1552033" cy="408780"/>
          </a:xfrm>
        </p:spPr>
        <p:txBody>
          <a:bodyPr rtlCol="0"/>
          <a:lstStyle/>
          <a:p>
            <a:pPr rtl="0"/>
            <a:r>
              <a:rPr lang="pt-BR"/>
              <a:t>Gerenciar grupos de foco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BR"/>
              <a:t>Testar com fazendas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BR"/>
              <a:t>Lançamento regional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86" name="Espaço Reservado para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Jan</a:t>
            </a:r>
          </a:p>
        </p:txBody>
      </p:sp>
      <p:sp>
        <p:nvSpPr>
          <p:cNvPr id="187" name="Espaço Reservado para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Fev</a:t>
            </a:r>
          </a:p>
        </p:txBody>
      </p:sp>
      <p:sp>
        <p:nvSpPr>
          <p:cNvPr id="188" name="Espaço Reservado para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89" name="Espaço Reservado para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90" name="Espaço Reservado para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BR"/>
              <a:t>Mai</a:t>
            </a:r>
          </a:p>
        </p:txBody>
      </p:sp>
      <p:sp>
        <p:nvSpPr>
          <p:cNvPr id="191" name="Espaço Reservado para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92" name="Espaço Reservado para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93" name="Espaço Reservado para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94" name="Espaço Reservado para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95" name="Espaço Reservado para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Out</a:t>
            </a:r>
          </a:p>
        </p:txBody>
      </p:sp>
      <p:sp>
        <p:nvSpPr>
          <p:cNvPr id="196" name="Espaço Reservado para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97" name="Espaço Reservado para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Dez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BR"/>
              <a:t>Finanças</a:t>
            </a:r>
          </a:p>
        </p:txBody>
      </p:sp>
      <p:graphicFrame>
        <p:nvGraphicFramePr>
          <p:cNvPr id="31" name="Espaço Reservado para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30280602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692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5023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BR" sz="18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BR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Varejistas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Usuários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5.625.000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r>
                        <a:rPr lang="pt-BR" sz="12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5.625.000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5.062.500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151.200.000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Atendimento ao Cliente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1.687.500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do produto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10.800.000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Pesquisa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281.250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4.320.000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BR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7.593.750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52.800.000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187.920.000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-1.968.750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-4.800.000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28.080.000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pic>
        <p:nvPicPr>
          <p:cNvPr id="13" name="Espaço Reservado para Imagem 12" descr="Uma imagem contendo grama brotando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25" name="Espaço Reservado para Imagem 24" descr="Foto de rosto do membro da equipe">
            <a:extLst>
              <a:ext uri="{FF2B5EF4-FFF2-40B4-BE49-F238E27FC236}">
                <a16:creationId xmlns:a16="http://schemas.microsoft.com/office/drawing/2014/main" id="{A7E5585A-6A9C-4D8F-AAC0-F1BDF44F20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31" y="2427897"/>
            <a:ext cx="2099702" cy="2115227"/>
          </a:xfrm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Takuma Hayashi​​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2E49AD40-AE90-4EBE-841C-B62FD35527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28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31" name="Espaço Reservado para Imagem 30" descr="Foto de rosto do membro da equipe">
            <a:extLst>
              <a:ext uri="{FF2B5EF4-FFF2-40B4-BE49-F238E27FC236}">
                <a16:creationId xmlns:a16="http://schemas.microsoft.com/office/drawing/2014/main" id="{74E87BED-9FDA-470B-8A0C-B2CA96C06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826" y="2427897"/>
            <a:ext cx="2099702" cy="2115227"/>
          </a:xfrm>
        </p:spPr>
      </p:pic>
      <p:sp>
        <p:nvSpPr>
          <p:cNvPr id="87" name="Espaço Reservado para Texto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Mirjam Nilsson​​</a:t>
            </a:r>
          </a:p>
        </p:txBody>
      </p:sp>
      <p:sp>
        <p:nvSpPr>
          <p:cNvPr id="88" name="Espaço Reservado para Texto 87">
            <a:extLst>
              <a:ext uri="{FF2B5EF4-FFF2-40B4-BE49-F238E27FC236}">
                <a16:creationId xmlns:a16="http://schemas.microsoft.com/office/drawing/2014/main" id="{22C4EEEB-8921-42F3-A225-77BFB94908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3825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35" name="Espaço Reservado para Imagem 34" descr="Foto de rosto do membro da equipe">
            <a:extLst>
              <a:ext uri="{FF2B5EF4-FFF2-40B4-BE49-F238E27FC236}">
                <a16:creationId xmlns:a16="http://schemas.microsoft.com/office/drawing/2014/main" id="{6D6429CD-8CD3-4A8B-A591-6193B9A46A0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921" y="2427897"/>
            <a:ext cx="2099702" cy="2115227"/>
          </a:xfrm>
        </p:spPr>
      </p:pic>
      <p:sp>
        <p:nvSpPr>
          <p:cNvPr id="89" name="Espaço Reservado para Texto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Flora Berggren​​</a:t>
            </a:r>
          </a:p>
        </p:txBody>
      </p:sp>
      <p:sp>
        <p:nvSpPr>
          <p:cNvPr id="90" name="Espaço Reservado para Texto 89">
            <a:extLst>
              <a:ext uri="{FF2B5EF4-FFF2-40B4-BE49-F238E27FC236}">
                <a16:creationId xmlns:a16="http://schemas.microsoft.com/office/drawing/2014/main" id="{DF9A17E8-323B-4E69-8593-CF9343A330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3920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pic>
        <p:nvPicPr>
          <p:cNvPr id="39" name="Espaço Reservado para Imagem 38" descr="Foto de rosto do membro da equipe">
            <a:extLst>
              <a:ext uri="{FF2B5EF4-FFF2-40B4-BE49-F238E27FC236}">
                <a16:creationId xmlns:a16="http://schemas.microsoft.com/office/drawing/2014/main" id="{CEAF01C6-D536-48A7-A6A7-1A2E692E410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8016" y="2427897"/>
            <a:ext cx="2099702" cy="2115227"/>
          </a:xfrm>
        </p:spPr>
      </p:pic>
      <p:sp>
        <p:nvSpPr>
          <p:cNvPr id="91" name="Espaço Reservado para Texto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Rajesh Santoshi​​</a:t>
            </a:r>
          </a:p>
        </p:txBody>
      </p:sp>
      <p:sp>
        <p:nvSpPr>
          <p:cNvPr id="92" name="Espaço Reservado para Texto 91">
            <a:extLst>
              <a:ext uri="{FF2B5EF4-FFF2-40B4-BE49-F238E27FC236}">
                <a16:creationId xmlns:a16="http://schemas.microsoft.com/office/drawing/2014/main" id="{810168AB-103E-4451-ACA1-C71EED8C7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14014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D04B58-DFBF-4018-89AD-4BEBB5E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BR" sz="3200" b="1" dirty="0"/>
              <a:t>ALERTA: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2" y="136525"/>
            <a:ext cx="6800919" cy="2961469"/>
          </a:xfrm>
        </p:spPr>
        <p:txBody>
          <a:bodyPr rtlCol="0"/>
          <a:lstStyle/>
          <a:p>
            <a:pPr rtl="0"/>
            <a:r>
              <a:rPr lang="pt-BR" sz="2400" b="1" dirty="0">
                <a:highlight>
                  <a:srgbClr val="FFFF00"/>
                </a:highlight>
              </a:rPr>
              <a:t>50 MILHÕES DE TONELADAS </a:t>
            </a:r>
            <a:r>
              <a:rPr lang="pt-BR" sz="2400" b="1" dirty="0"/>
              <a:t>de eletrônicos são descartados por ano em todo mundo. Fonte: ONU</a:t>
            </a:r>
          </a:p>
          <a:p>
            <a:pPr rtl="0"/>
            <a:r>
              <a:rPr lang="pt-BR" sz="2400" b="1" dirty="0"/>
              <a:t>O </a:t>
            </a:r>
            <a:r>
              <a:rPr lang="pt-BR" sz="2400" b="1" dirty="0">
                <a:highlight>
                  <a:srgbClr val="FFFF00"/>
                </a:highlight>
              </a:rPr>
              <a:t>BRASIL</a:t>
            </a:r>
            <a:r>
              <a:rPr lang="pt-BR" sz="2400" b="1" dirty="0"/>
              <a:t>  ocupando a liderança entre os países emergentes na geração de lixo tecnológico.</a:t>
            </a:r>
          </a:p>
        </p:txBody>
      </p:sp>
      <p:sp>
        <p:nvSpPr>
          <p:cNvPr id="57" name="Espaço Reservado par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8" name="Espaço Reservado para Rodapé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9" name="Espaço Reservado para o Número do Slide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6" name="Espaço Reservado para Imagem 5" descr="Uma imagem contendo circuito&#10;&#10;Descrição gerada automaticamente">
            <a:extLst>
              <a:ext uri="{FF2B5EF4-FFF2-40B4-BE49-F238E27FC236}">
                <a16:creationId xmlns:a16="http://schemas.microsoft.com/office/drawing/2014/main" id="{68E42A0F-5412-FB92-349C-30552026A1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021" b="6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24">
            <a:extLst>
              <a:ext uri="{FF2B5EF4-FFF2-40B4-BE49-F238E27FC236}">
                <a16:creationId xmlns:a16="http://schemas.microsoft.com/office/drawing/2014/main" id="{7CA5BE4B-CAA7-40A1-91F5-23EC1B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06" y="589720"/>
            <a:ext cx="4006114" cy="657784"/>
          </a:xfrm>
        </p:spPr>
        <p:txBody>
          <a:bodyPr rtlCol="0"/>
          <a:lstStyle/>
          <a:p>
            <a:pPr rtl="0"/>
            <a:r>
              <a:rPr lang="pt-BR"/>
              <a:t>Conheça a equipe </a:t>
            </a:r>
          </a:p>
        </p:txBody>
      </p:sp>
      <p:pic>
        <p:nvPicPr>
          <p:cNvPr id="37" name="Espaço Reservado para Imagem 36" descr="Foto de rosto do membro da equipe">
            <a:extLst>
              <a:ext uri="{FF2B5EF4-FFF2-40B4-BE49-F238E27FC236}">
                <a16:creationId xmlns:a16="http://schemas.microsoft.com/office/drawing/2014/main" id="{2A323BF2-9CDA-492C-B78C-E413A6776D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1862038"/>
            <a:ext cx="1243292" cy="1144666"/>
          </a:xfrm>
        </p:spPr>
      </p:pic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F93E34AA-E834-4165-8664-4A1105D2F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8073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Takuma Hayashi​</a:t>
            </a:r>
          </a:p>
        </p:txBody>
      </p:sp>
      <p:sp>
        <p:nvSpPr>
          <p:cNvPr id="109" name="Espaço Reservado para Texto 108">
            <a:extLst>
              <a:ext uri="{FF2B5EF4-FFF2-40B4-BE49-F238E27FC236}">
                <a16:creationId xmlns:a16="http://schemas.microsoft.com/office/drawing/2014/main" id="{D058823F-D078-44BF-88C7-BB898079D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8073" y="349627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41" name="Espaço Reservado para Imagem 40" descr="Foto de rosto do membro da equipe">
            <a:extLst>
              <a:ext uri="{FF2B5EF4-FFF2-40B4-BE49-F238E27FC236}">
                <a16:creationId xmlns:a16="http://schemas.microsoft.com/office/drawing/2014/main" id="{1FF325C1-7184-47D1-A294-49963BF4D42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1862038"/>
            <a:ext cx="1243292" cy="1144666"/>
          </a:xfrm>
        </p:spPr>
      </p:pic>
      <p:sp>
        <p:nvSpPr>
          <p:cNvPr id="246" name="Espaço Reservado para Texto 245">
            <a:extLst>
              <a:ext uri="{FF2B5EF4-FFF2-40B4-BE49-F238E27FC236}">
                <a16:creationId xmlns:a16="http://schemas.microsoft.com/office/drawing/2014/main" id="{7F74CAB7-DDB2-4B46-8488-05A476A69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76023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Mirjam Nilsson​</a:t>
            </a:r>
          </a:p>
        </p:txBody>
      </p:sp>
      <p:sp>
        <p:nvSpPr>
          <p:cNvPr id="247" name="Espaço Reservado para Texto 246">
            <a:extLst>
              <a:ext uri="{FF2B5EF4-FFF2-40B4-BE49-F238E27FC236}">
                <a16:creationId xmlns:a16="http://schemas.microsoft.com/office/drawing/2014/main" id="{D0FC0A1F-5BA1-4C16-A855-8223AAA9B8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76023" y="349627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45" name="Espaço Reservado para Imagem 44" descr="Foto de rosto do membro da equipe">
            <a:extLst>
              <a:ext uri="{FF2B5EF4-FFF2-40B4-BE49-F238E27FC236}">
                <a16:creationId xmlns:a16="http://schemas.microsoft.com/office/drawing/2014/main" id="{03AA6BE3-0807-46B8-9E75-2311D924D8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1862038"/>
            <a:ext cx="1243292" cy="1144666"/>
          </a:xfrm>
        </p:spPr>
      </p:pic>
      <p:sp>
        <p:nvSpPr>
          <p:cNvPr id="249" name="Espaço Reservado para Texto 248">
            <a:extLst>
              <a:ext uri="{FF2B5EF4-FFF2-40B4-BE49-F238E27FC236}">
                <a16:creationId xmlns:a16="http://schemas.microsoft.com/office/drawing/2014/main" id="{55D87A9A-5F42-4329-944B-8C1A3998F2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3972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Flora Berggren​</a:t>
            </a:r>
          </a:p>
        </p:txBody>
      </p:sp>
      <p:sp>
        <p:nvSpPr>
          <p:cNvPr id="250" name="Espaço Reservado para Texto 249">
            <a:extLst>
              <a:ext uri="{FF2B5EF4-FFF2-40B4-BE49-F238E27FC236}">
                <a16:creationId xmlns:a16="http://schemas.microsoft.com/office/drawing/2014/main" id="{62B7F99D-73D8-4174-AE8A-CD5BCB4E5C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23972" y="3496277"/>
            <a:ext cx="2315205" cy="427218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pic>
        <p:nvPicPr>
          <p:cNvPr id="49" name="Espaço Reservado para Imagem 48" descr="Foto de rosto do membro da equipe">
            <a:extLst>
              <a:ext uri="{FF2B5EF4-FFF2-40B4-BE49-F238E27FC236}">
                <a16:creationId xmlns:a16="http://schemas.microsoft.com/office/drawing/2014/main" id="{F8EA863E-00A1-4EAE-BCA3-8573E0F0F7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1858432"/>
            <a:ext cx="1243292" cy="1144666"/>
          </a:xfrm>
        </p:spPr>
      </p:pic>
      <p:sp>
        <p:nvSpPr>
          <p:cNvPr id="252" name="Espaço Reservado para Texto 251">
            <a:extLst>
              <a:ext uri="{FF2B5EF4-FFF2-40B4-BE49-F238E27FC236}">
                <a16:creationId xmlns:a16="http://schemas.microsoft.com/office/drawing/2014/main" id="{0E052902-F4C3-4352-AADB-9068679510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71920" y="3209081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Rajesh Santoshi​</a:t>
            </a:r>
          </a:p>
        </p:txBody>
      </p:sp>
      <p:sp>
        <p:nvSpPr>
          <p:cNvPr id="253" name="Espaço Reservado para Texto 252">
            <a:extLst>
              <a:ext uri="{FF2B5EF4-FFF2-40B4-BE49-F238E27FC236}">
                <a16:creationId xmlns:a16="http://schemas.microsoft.com/office/drawing/2014/main" id="{169E8040-26EF-479E-A9BF-D18F30ACF1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1920" y="3492671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pic>
        <p:nvPicPr>
          <p:cNvPr id="53" name="Espaço Reservado para Imagem 52" descr="Foto de rosto do membro da equipe">
            <a:extLst>
              <a:ext uri="{FF2B5EF4-FFF2-40B4-BE49-F238E27FC236}">
                <a16:creationId xmlns:a16="http://schemas.microsoft.com/office/drawing/2014/main" id="{D1B15D4D-1700-451B-A9FA-EF5D437270E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4129478"/>
            <a:ext cx="1243292" cy="1144666"/>
          </a:xfrm>
        </p:spPr>
      </p:pic>
      <p:sp>
        <p:nvSpPr>
          <p:cNvPr id="141" name="Espaço Reservado para Texto 140">
            <a:extLst>
              <a:ext uri="{FF2B5EF4-FFF2-40B4-BE49-F238E27FC236}">
                <a16:creationId xmlns:a16="http://schemas.microsoft.com/office/drawing/2014/main" id="{5D3712DF-6BDD-409B-9837-BCACD5F0D4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28073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Graham Barnes</a:t>
            </a:r>
          </a:p>
        </p:txBody>
      </p:sp>
      <p:sp>
        <p:nvSpPr>
          <p:cNvPr id="142" name="Espaço Reservado para Texto 141">
            <a:extLst>
              <a:ext uri="{FF2B5EF4-FFF2-40B4-BE49-F238E27FC236}">
                <a16:creationId xmlns:a16="http://schemas.microsoft.com/office/drawing/2014/main" id="{0BB53DAA-7223-447D-ACEE-F4EAB39EF8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8073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VP de Produto</a:t>
            </a:r>
          </a:p>
        </p:txBody>
      </p:sp>
      <p:pic>
        <p:nvPicPr>
          <p:cNvPr id="57" name="Espaço Reservado para Imagem 56" descr="Foto de rosto do membro da equipe">
            <a:extLst>
              <a:ext uri="{FF2B5EF4-FFF2-40B4-BE49-F238E27FC236}">
                <a16:creationId xmlns:a16="http://schemas.microsoft.com/office/drawing/2014/main" id="{D853FBC7-A1BB-468D-929B-B9AD94C4E7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4129478"/>
            <a:ext cx="1243292" cy="1144666"/>
          </a:xfrm>
        </p:spPr>
      </p:pic>
      <p:sp>
        <p:nvSpPr>
          <p:cNvPr id="256" name="Espaço Reservado para Texto 255">
            <a:extLst>
              <a:ext uri="{FF2B5EF4-FFF2-40B4-BE49-F238E27FC236}">
                <a16:creationId xmlns:a16="http://schemas.microsoft.com/office/drawing/2014/main" id="{56DF08B9-89F4-44B3-8236-63644992A8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76023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Rowan Murphy</a:t>
            </a:r>
          </a:p>
        </p:txBody>
      </p:sp>
      <p:sp>
        <p:nvSpPr>
          <p:cNvPr id="257" name="Espaço Reservado para Texto 256">
            <a:extLst>
              <a:ext uri="{FF2B5EF4-FFF2-40B4-BE49-F238E27FC236}">
                <a16:creationId xmlns:a16="http://schemas.microsoft.com/office/drawing/2014/main" id="{EAC326D8-CB48-4C51-9E38-28DA2835C0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76023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Estrategista de SEO</a:t>
            </a:r>
          </a:p>
        </p:txBody>
      </p:sp>
      <p:pic>
        <p:nvPicPr>
          <p:cNvPr id="61" name="Espaço Reservado para Imagem 60" descr="Foto de rosto do membro da equipe">
            <a:extLst>
              <a:ext uri="{FF2B5EF4-FFF2-40B4-BE49-F238E27FC236}">
                <a16:creationId xmlns:a16="http://schemas.microsoft.com/office/drawing/2014/main" id="{D68FAAAA-A833-4BB0-97FE-1C44D926F80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4129478"/>
            <a:ext cx="1243292" cy="1144666"/>
          </a:xfrm>
        </p:spPr>
      </p:pic>
      <p:sp>
        <p:nvSpPr>
          <p:cNvPr id="259" name="Espaço Reservado para Texto 258">
            <a:extLst>
              <a:ext uri="{FF2B5EF4-FFF2-40B4-BE49-F238E27FC236}">
                <a16:creationId xmlns:a16="http://schemas.microsoft.com/office/drawing/2014/main" id="{ECFA1DEF-A469-4E45-A6B4-F488B2FDB37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23972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Elizabeth Moore</a:t>
            </a:r>
          </a:p>
        </p:txBody>
      </p:sp>
      <p:sp>
        <p:nvSpPr>
          <p:cNvPr id="260" name="Espaço Reservado para Texto 259">
            <a:extLst>
              <a:ext uri="{FF2B5EF4-FFF2-40B4-BE49-F238E27FC236}">
                <a16:creationId xmlns:a16="http://schemas.microsoft.com/office/drawing/2014/main" id="{690CA58B-0F46-4237-AF89-6FF34ED8C7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23972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Designer do Produto</a:t>
            </a:r>
          </a:p>
        </p:txBody>
      </p:sp>
      <p:pic>
        <p:nvPicPr>
          <p:cNvPr id="65" name="Espaço Reservado para Imagem 64" descr="Foto de rosto do membro da equipe">
            <a:extLst>
              <a:ext uri="{FF2B5EF4-FFF2-40B4-BE49-F238E27FC236}">
                <a16:creationId xmlns:a16="http://schemas.microsoft.com/office/drawing/2014/main" id="{EC97216F-F151-44D3-B8BA-5DB09B44B9D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4125872"/>
            <a:ext cx="1243292" cy="1144666"/>
          </a:xfrm>
        </p:spPr>
      </p:pic>
      <p:sp>
        <p:nvSpPr>
          <p:cNvPr id="262" name="Espaço Reservado para Texto 261">
            <a:extLst>
              <a:ext uri="{FF2B5EF4-FFF2-40B4-BE49-F238E27FC236}">
                <a16:creationId xmlns:a16="http://schemas.microsoft.com/office/drawing/2014/main" id="{E9D3D470-5E4C-4263-8545-CCBA41D4BF3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71920" y="5476521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Robin Kline</a:t>
            </a:r>
          </a:p>
        </p:txBody>
      </p:sp>
      <p:sp>
        <p:nvSpPr>
          <p:cNvPr id="263" name="Espaço Reservado para Texto 262">
            <a:extLst>
              <a:ext uri="{FF2B5EF4-FFF2-40B4-BE49-F238E27FC236}">
                <a16:creationId xmlns:a16="http://schemas.microsoft.com/office/drawing/2014/main" id="{36993412-59F1-48AB-B148-B34B9FE3DD6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71920" y="5760111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Desenvolvedor de Conteúdo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C51A93-FA25-4E10-A598-696194F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1503D-0BF2-4D11-924C-074E89D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79DE11-0BE6-4400-9668-411A9B0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2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28" y="2828424"/>
            <a:ext cx="10392644" cy="1608635"/>
            <a:chOff x="896928" y="2828424"/>
            <a:chExt cx="10392644" cy="1608635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7257471" cy="21"/>
              <a:chOff x="2505563" y="4875337"/>
              <a:chExt cx="7257471" cy="21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FE12F95C-B51E-4D4A-8268-671616826F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346225" y="4875338"/>
                <a:ext cx="1416809" cy="2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Elemento gráfico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Elemento gráfico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4" name="Elemento gráfico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45" name="Elemento gráfico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áfico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7" name="Elemento gráfico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48" name="Elemento Gráfico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Elemento Gráfico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0" name="Elemento Gráfico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51" name="Elemento gráfico 23">
              <a:extLst>
                <a:ext uri="{FF2B5EF4-FFF2-40B4-BE49-F238E27FC236}">
                  <a16:creationId xmlns:a16="http://schemas.microsoft.com/office/drawing/2014/main" id="{2A84DE45-FE99-4B43-85A1-083C504C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9680976" y="2828424"/>
              <a:ext cx="1608596" cy="1608635"/>
              <a:chOff x="8595609" y="3295434"/>
              <a:chExt cx="2382326" cy="2382386"/>
            </a:xfrm>
          </p:grpSpPr>
          <p:sp>
            <p:nvSpPr>
              <p:cNvPr id="52" name="Elemento gráfico 23">
                <a:extLst>
                  <a:ext uri="{FF2B5EF4-FFF2-40B4-BE49-F238E27FC236}">
                    <a16:creationId xmlns:a16="http://schemas.microsoft.com/office/drawing/2014/main" id="{E73FD1F4-0193-49F6-B119-8DD02E4F4F8D}"/>
                  </a:ext>
                </a:extLst>
              </p:cNvPr>
              <p:cNvSpPr/>
              <p:nvPr/>
            </p:nvSpPr>
            <p:spPr>
              <a:xfrm>
                <a:off x="9991247" y="3313021"/>
                <a:ext cx="986688" cy="2347331"/>
              </a:xfrm>
              <a:custGeom>
                <a:avLst/>
                <a:gdLst>
                  <a:gd name="connsiteX0" fmla="*/ 980866 w 986688"/>
                  <a:gd name="connsiteY0" fmla="*/ 1054866 h 2347331"/>
                  <a:gd name="connsiteX1" fmla="*/ 218081 w 986688"/>
                  <a:gd name="connsiteY1" fmla="*/ 59551 h 2347331"/>
                  <a:gd name="connsiteX2" fmla="*/ 0 w 986688"/>
                  <a:gd name="connsiteY2" fmla="*/ 0 h 2347331"/>
                  <a:gd name="connsiteX3" fmla="*/ 0 w 986688"/>
                  <a:gd name="connsiteY3" fmla="*/ 184082 h 2347331"/>
                  <a:gd name="connsiteX4" fmla="*/ 188667 w 986688"/>
                  <a:gd name="connsiteY4" fmla="*/ 242758 h 2347331"/>
                  <a:gd name="connsiteX5" fmla="*/ 218081 w 986688"/>
                  <a:gd name="connsiteY5" fmla="*/ 255820 h 2347331"/>
                  <a:gd name="connsiteX6" fmla="*/ 509830 w 986688"/>
                  <a:gd name="connsiteY6" fmla="*/ 459330 h 2347331"/>
                  <a:gd name="connsiteX7" fmla="*/ 726403 w 986688"/>
                  <a:gd name="connsiteY7" fmla="*/ 780493 h 2347331"/>
                  <a:gd name="connsiteX8" fmla="*/ 798805 w 986688"/>
                  <a:gd name="connsiteY8" fmla="*/ 1054897 h 2347331"/>
                  <a:gd name="connsiteX9" fmla="*/ 805713 w 986688"/>
                  <a:gd name="connsiteY9" fmla="*/ 1173636 h 2347331"/>
                  <a:gd name="connsiteX10" fmla="*/ 726403 w 986688"/>
                  <a:gd name="connsiteY10" fmla="*/ 1566778 h 2347331"/>
                  <a:gd name="connsiteX11" fmla="*/ 509830 w 986688"/>
                  <a:gd name="connsiteY11" fmla="*/ 1887941 h 2347331"/>
                  <a:gd name="connsiteX12" fmla="*/ 188667 w 986688"/>
                  <a:gd name="connsiteY12" fmla="*/ 2104514 h 2347331"/>
                  <a:gd name="connsiteX13" fmla="*/ 0 w 986688"/>
                  <a:gd name="connsiteY13" fmla="*/ 2163190 h 2347331"/>
                  <a:gd name="connsiteX14" fmla="*/ 0 w 986688"/>
                  <a:gd name="connsiteY14" fmla="*/ 2347332 h 2347331"/>
                  <a:gd name="connsiteX15" fmla="*/ 986688 w 986688"/>
                  <a:gd name="connsiteY15" fmla="*/ 1173666 h 2347331"/>
                  <a:gd name="connsiteX16" fmla="*/ 980866 w 986688"/>
                  <a:gd name="connsiteY16" fmla="*/ 1054866 h 234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6688" h="2347331">
                    <a:moveTo>
                      <a:pt x="980866" y="1054866"/>
                    </a:moveTo>
                    <a:cubicBezTo>
                      <a:pt x="935614" y="597769"/>
                      <a:pt x="632009" y="216633"/>
                      <a:pt x="218081" y="59551"/>
                    </a:cubicBezTo>
                    <a:cubicBezTo>
                      <a:pt x="148303" y="33064"/>
                      <a:pt x="75358" y="13032"/>
                      <a:pt x="0" y="0"/>
                    </a:cubicBezTo>
                    <a:lnTo>
                      <a:pt x="0" y="184082"/>
                    </a:lnTo>
                    <a:cubicBezTo>
                      <a:pt x="64498" y="197325"/>
                      <a:pt x="127548" y="216874"/>
                      <a:pt x="188667" y="242758"/>
                    </a:cubicBezTo>
                    <a:cubicBezTo>
                      <a:pt x="198562" y="246951"/>
                      <a:pt x="208337" y="251325"/>
                      <a:pt x="218081" y="255820"/>
                    </a:cubicBezTo>
                    <a:cubicBezTo>
                      <a:pt x="326593" y="305808"/>
                      <a:pt x="424638" y="374137"/>
                      <a:pt x="509830" y="459330"/>
                    </a:cubicBezTo>
                    <a:cubicBezTo>
                      <a:pt x="602656" y="552155"/>
                      <a:pt x="675510" y="660215"/>
                      <a:pt x="726403" y="780493"/>
                    </a:cubicBezTo>
                    <a:cubicBezTo>
                      <a:pt x="763599" y="868461"/>
                      <a:pt x="787794" y="960382"/>
                      <a:pt x="798805" y="1054897"/>
                    </a:cubicBezTo>
                    <a:cubicBezTo>
                      <a:pt x="803360" y="1094054"/>
                      <a:pt x="805713" y="1133664"/>
                      <a:pt x="805713" y="1173636"/>
                    </a:cubicBezTo>
                    <a:cubicBezTo>
                      <a:pt x="805713" y="1310083"/>
                      <a:pt x="779045" y="1442368"/>
                      <a:pt x="726403" y="1566778"/>
                    </a:cubicBezTo>
                    <a:cubicBezTo>
                      <a:pt x="675540" y="1687056"/>
                      <a:pt x="602686" y="1795086"/>
                      <a:pt x="509830" y="1887941"/>
                    </a:cubicBezTo>
                    <a:cubicBezTo>
                      <a:pt x="417005" y="1980767"/>
                      <a:pt x="308945" y="2053621"/>
                      <a:pt x="188667" y="2104514"/>
                    </a:cubicBezTo>
                    <a:cubicBezTo>
                      <a:pt x="127518" y="2130367"/>
                      <a:pt x="64498" y="2149946"/>
                      <a:pt x="0" y="2163190"/>
                    </a:cubicBezTo>
                    <a:lnTo>
                      <a:pt x="0" y="2347332"/>
                    </a:lnTo>
                    <a:cubicBezTo>
                      <a:pt x="560451" y="2250373"/>
                      <a:pt x="986688" y="1761811"/>
                      <a:pt x="986688" y="1173666"/>
                    </a:cubicBezTo>
                    <a:cubicBezTo>
                      <a:pt x="986718" y="1133513"/>
                      <a:pt x="984727" y="1093903"/>
                      <a:pt x="980866" y="1054866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3" name="Elemento gráfico 23">
                <a:extLst>
                  <a:ext uri="{FF2B5EF4-FFF2-40B4-BE49-F238E27FC236}">
                    <a16:creationId xmlns:a16="http://schemas.microsoft.com/office/drawing/2014/main" id="{F02E66A0-94A1-465E-A9AF-2337EFD016FF}"/>
                  </a:ext>
                </a:extLst>
              </p:cNvPr>
              <p:cNvSpPr/>
              <p:nvPr/>
            </p:nvSpPr>
            <p:spPr>
              <a:xfrm>
                <a:off x="8595609" y="3295434"/>
                <a:ext cx="1395668" cy="2382386"/>
              </a:xfrm>
              <a:custGeom>
                <a:avLst/>
                <a:gdLst>
                  <a:gd name="connsiteX0" fmla="*/ 1191193 w 1395668"/>
                  <a:gd name="connsiteY0" fmla="*/ 2201351 h 2382386"/>
                  <a:gd name="connsiteX1" fmla="*/ 798051 w 1395668"/>
                  <a:gd name="connsiteY1" fmla="*/ 2122041 h 2382386"/>
                  <a:gd name="connsiteX2" fmla="*/ 476888 w 1395668"/>
                  <a:gd name="connsiteY2" fmla="*/ 1905469 h 2382386"/>
                  <a:gd name="connsiteX3" fmla="*/ 260315 w 1395668"/>
                  <a:gd name="connsiteY3" fmla="*/ 1584306 h 2382386"/>
                  <a:gd name="connsiteX4" fmla="*/ 181005 w 1395668"/>
                  <a:gd name="connsiteY4" fmla="*/ 1191193 h 2382386"/>
                  <a:gd name="connsiteX5" fmla="*/ 260315 w 1395668"/>
                  <a:gd name="connsiteY5" fmla="*/ 798051 h 2382386"/>
                  <a:gd name="connsiteX6" fmla="*/ 476888 w 1395668"/>
                  <a:gd name="connsiteY6" fmla="*/ 476888 h 2382386"/>
                  <a:gd name="connsiteX7" fmla="*/ 768637 w 1395668"/>
                  <a:gd name="connsiteY7" fmla="*/ 273378 h 2382386"/>
                  <a:gd name="connsiteX8" fmla="*/ 798051 w 1395668"/>
                  <a:gd name="connsiteY8" fmla="*/ 260315 h 2382386"/>
                  <a:gd name="connsiteX9" fmla="*/ 1191193 w 1395668"/>
                  <a:gd name="connsiteY9" fmla="*/ 181005 h 2382386"/>
                  <a:gd name="connsiteX10" fmla="*/ 1395668 w 1395668"/>
                  <a:gd name="connsiteY10" fmla="*/ 201639 h 2382386"/>
                  <a:gd name="connsiteX11" fmla="*/ 1395668 w 1395668"/>
                  <a:gd name="connsiteY11" fmla="*/ 17557 h 2382386"/>
                  <a:gd name="connsiteX12" fmla="*/ 1191193 w 1395668"/>
                  <a:gd name="connsiteY12" fmla="*/ 0 h 2382386"/>
                  <a:gd name="connsiteX13" fmla="*/ 768637 w 1395668"/>
                  <a:gd name="connsiteY13" fmla="*/ 77138 h 2382386"/>
                  <a:gd name="connsiteX14" fmla="*/ 0 w 1395668"/>
                  <a:gd name="connsiteY14" fmla="*/ 1191193 h 2382386"/>
                  <a:gd name="connsiteX15" fmla="*/ 1191193 w 1395668"/>
                  <a:gd name="connsiteY15" fmla="*/ 2382386 h 2382386"/>
                  <a:gd name="connsiteX16" fmla="*/ 1395668 w 1395668"/>
                  <a:gd name="connsiteY16" fmla="*/ 2364889 h 2382386"/>
                  <a:gd name="connsiteX17" fmla="*/ 1395668 w 1395668"/>
                  <a:gd name="connsiteY17" fmla="*/ 2180747 h 2382386"/>
                  <a:gd name="connsiteX18" fmla="*/ 1191193 w 1395668"/>
                  <a:gd name="connsiteY18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5668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260609" y="181005"/>
                      <a:pt x="1328908" y="187943"/>
                      <a:pt x="1395668" y="201639"/>
                    </a:cubicBezTo>
                    <a:lnTo>
                      <a:pt x="1395668" y="17557"/>
                    </a:lnTo>
                    <a:cubicBezTo>
                      <a:pt x="1329209" y="6064"/>
                      <a:pt x="1260910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  <p:sp>
        <p:nvSpPr>
          <p:cNvPr id="43" name="Título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 rtlCol="0"/>
          <a:lstStyle/>
          <a:p>
            <a:pPr rtl="0"/>
            <a:r>
              <a:rPr lang="pt-BR" noProof="0" dirty="0"/>
              <a:t>Financiamento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1170" y="3079567"/>
            <a:ext cx="1200150" cy="1151632"/>
          </a:xfrm>
        </p:spPr>
        <p:txBody>
          <a:bodyPr rtlCol="0"/>
          <a:lstStyle/>
          <a:p>
            <a:pPr rtl="0"/>
            <a:r>
              <a:rPr lang="pt-BR" dirty="0"/>
              <a:t>12K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10890" y="3079567"/>
            <a:ext cx="1223858" cy="1151632"/>
          </a:xfrm>
        </p:spPr>
        <p:txBody>
          <a:bodyPr rtlCol="0"/>
          <a:lstStyle/>
          <a:p>
            <a:pPr rtl="0"/>
            <a:r>
              <a:rPr lang="pt-BR" dirty="0"/>
              <a:t>32K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88252" y="3079567"/>
            <a:ext cx="1187610" cy="1151632"/>
          </a:xfrm>
        </p:spPr>
        <p:txBody>
          <a:bodyPr rtlCol="0"/>
          <a:lstStyle/>
          <a:p>
            <a:pPr rtl="0"/>
            <a:r>
              <a:rPr lang="pt-BR" dirty="0"/>
              <a:t>14K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B9C9BDF3-EB4B-4EAD-A073-2797175399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879382" y="3079567"/>
            <a:ext cx="1211785" cy="1151632"/>
          </a:xfrm>
        </p:spPr>
        <p:txBody>
          <a:bodyPr rtlCol="0"/>
          <a:lstStyle/>
          <a:p>
            <a:pPr rtl="0"/>
            <a:r>
              <a:rPr lang="pt-BR" dirty="0"/>
              <a:t>82K</a:t>
            </a:r>
          </a:p>
        </p:txBody>
      </p:sp>
      <p:sp>
        <p:nvSpPr>
          <p:cNvPr id="59" name="Espaço Reservado para Texto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458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Campanhas</a:t>
            </a:r>
          </a:p>
        </p:txBody>
      </p:sp>
      <p:sp>
        <p:nvSpPr>
          <p:cNvPr id="60" name="Espaço Reservado para Texto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0458" y="5156838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Receita obtida de campanhas online e vendas de porta a porta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2032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Investimentos Angel</a:t>
            </a:r>
          </a:p>
        </p:txBody>
      </p:sp>
      <p:sp>
        <p:nvSpPr>
          <p:cNvPr id="173" name="Espaço Reservado para Texto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032" y="5156837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Montante obtido através de outros investidores</a:t>
            </a:r>
          </a:p>
        </p:txBody>
      </p:sp>
      <p:sp>
        <p:nvSpPr>
          <p:cNvPr id="176" name="Espaço Reservado para Texto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91270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Dinheiro</a:t>
            </a:r>
          </a:p>
        </p:txBody>
      </p:sp>
      <p:sp>
        <p:nvSpPr>
          <p:cNvPr id="175" name="Espaço Reservado para Texto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91270" y="5157592"/>
            <a:ext cx="2381574" cy="905378"/>
          </a:xfrm>
        </p:spPr>
        <p:txBody>
          <a:bodyPr rtlCol="0"/>
          <a:lstStyle/>
          <a:p>
            <a:pPr rtl="0"/>
            <a:r>
              <a:rPr lang="pt-BR" noProof="1"/>
              <a:t>Ativo líquido que </a:t>
            </a:r>
          </a:p>
          <a:p>
            <a:pPr rtl="0"/>
            <a:r>
              <a:rPr lang="pt-BR" noProof="1"/>
              <a:t>temos em mãos</a:t>
            </a:r>
          </a:p>
        </p:txBody>
      </p:sp>
      <p:sp>
        <p:nvSpPr>
          <p:cNvPr id="178" name="Espaço Reservado para Texto 177">
            <a:extLst>
              <a:ext uri="{FF2B5EF4-FFF2-40B4-BE49-F238E27FC236}">
                <a16:creationId xmlns:a16="http://schemas.microsoft.com/office/drawing/2014/main" id="{56677E9F-D78E-49FE-8D9A-9449AADABA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5933" y="4488682"/>
            <a:ext cx="2743200" cy="632643"/>
          </a:xfrm>
        </p:spPr>
        <p:txBody>
          <a:bodyPr rtlCol="0"/>
          <a:lstStyle/>
          <a:p>
            <a:pPr rtl="0"/>
            <a:r>
              <a:rPr lang="pt-BR" dirty="0"/>
              <a:t>Compartilhamentos</a:t>
            </a:r>
          </a:p>
        </p:txBody>
      </p:sp>
      <p:sp>
        <p:nvSpPr>
          <p:cNvPr id="177" name="Espaço Reservado para Texto 176">
            <a:extLst>
              <a:ext uri="{FF2B5EF4-FFF2-40B4-BE49-F238E27FC236}">
                <a16:creationId xmlns:a16="http://schemas.microsoft.com/office/drawing/2014/main" id="{96D74C1D-F10E-4B71-A8A2-0D96DA897F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94487" y="5166170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Número de ações convertidas em USD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D7F3B-BFF0-4F68-B925-3A035F54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4CF1CC-73DC-4A58-B699-AD39463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C126C4-6479-4242-A2D2-B70DD69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pic>
        <p:nvPicPr>
          <p:cNvPr id="12" name="Espaço Reservado para Imagem 11" descr="Uma exibição de alto ângulo de uma escad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BR"/>
              <a:t>Na Contoso, acreditamos em dar 110%. Usando métodos agrícolas éticos, ajudamos as comunidades agrícolas a crescerem organicamente e a promover uma mentalidade voltada para o consumidor em primeiro lugar. Nós prosperamos devido ao nosso conhecimento de mercado e a uma grande equipe por trás do nosso produto. Como o nosso CEO diz: "As eficiências virão da transformação proativa de como fazemos negócios."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 rtlCol="0"/>
          <a:lstStyle/>
          <a:p>
            <a:pPr rtl="0"/>
            <a:r>
              <a:rPr lang="pt-BR"/>
              <a:t>Mirjam Nilsson​​</a:t>
            </a:r>
          </a:p>
          <a:p>
            <a:pPr rtl="0"/>
            <a:endParaRPr lang="pt-BR"/>
          </a:p>
          <a:p>
            <a:pPr rtl="0"/>
            <a:r>
              <a:rPr lang="pt-BR"/>
              <a:t>206-555-0146​</a:t>
            </a:r>
          </a:p>
          <a:p>
            <a:pPr rtl="0"/>
            <a:endParaRPr lang="pt-BR"/>
          </a:p>
          <a:p>
            <a:pPr rtl="0"/>
            <a:r>
              <a:rPr lang="pt-BR"/>
              <a:t>mirjam@contoso.com​</a:t>
            </a:r>
          </a:p>
          <a:p>
            <a:pPr rtl="0"/>
            <a:endParaRPr lang="pt-BR"/>
          </a:p>
          <a:p>
            <a:pPr rtl="0"/>
            <a:r>
              <a:rPr lang="pt-BR"/>
              <a:t>www.contoso.com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pic>
        <p:nvPicPr>
          <p:cNvPr id="18" name="Espaço Reservado para Imagem 15" descr="Uma imagem de um campo de grama brotando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185738"/>
            <a:ext cx="11199136" cy="1974095"/>
          </a:xfrm>
        </p:spPr>
        <p:txBody>
          <a:bodyPr rtlCol="0"/>
          <a:lstStyle/>
          <a:p>
            <a:pPr rtl="0"/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Lixo eletrônico </a:t>
            </a:r>
            <a:r>
              <a:rPr lang="pt-BR" sz="2800" b="1" dirty="0">
                <a:solidFill>
                  <a:schemeClr val="tx1"/>
                </a:solidFill>
              </a:rPr>
              <a:t>É TODO RESÍDUO MATERIAL PRODUZIDO PELO DESCARTE DE EQUIPAMENTOS ELETRÔNICOS (Computadores, televisores, telefones celulares, equipamentos de áudio, baterias, e etc.)</a:t>
            </a:r>
          </a:p>
        </p:txBody>
      </p:sp>
      <p:sp>
        <p:nvSpPr>
          <p:cNvPr id="28" name="Espaço Reservado para o Número do Slide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31" name="Imagem 30" descr="Uma imagem contendo circuito&#10;&#10;Descrição gerada automaticamente">
            <a:extLst>
              <a:ext uri="{FF2B5EF4-FFF2-40B4-BE49-F238E27FC236}">
                <a16:creationId xmlns:a16="http://schemas.microsoft.com/office/drawing/2014/main" id="{5663D88F-128B-A31E-C6AA-65083A54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78" y="2209046"/>
            <a:ext cx="9107786" cy="44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30C60A2B-9B9B-2473-0E7C-F6A89EEF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68262"/>
            <a:ext cx="11974286" cy="6721475"/>
          </a:xfrm>
          <a:prstGeom prst="rect">
            <a:avLst/>
          </a:prstGeom>
          <a:noFill/>
        </p:spPr>
      </p:pic>
      <p:sp>
        <p:nvSpPr>
          <p:cNvPr id="2" name="Espaço Reservado para Data 1" hidden="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/>
              <a:t>Apresentação</a:t>
            </a:r>
          </a:p>
        </p:txBody>
      </p:sp>
      <p:sp>
        <p:nvSpPr>
          <p:cNvPr id="4" name="Espaço Reservado para o Número do Slide 3" hidden="1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7C2C0-FFB4-041D-068F-A66D46EE7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pt-BR" noProof="0" smtClean="0"/>
              <a:pPr rtl="0"/>
              <a:t>5</a:t>
            </a:fld>
            <a:endParaRPr lang="pt-BR" noProof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9E853CD6-57DB-61EA-5BC6-73556ABE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89451"/>
              </p:ext>
            </p:extLst>
          </p:nvPr>
        </p:nvGraphicFramePr>
        <p:xfrm>
          <a:off x="117696" y="136525"/>
          <a:ext cx="11805719" cy="65849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69551">
                  <a:extLst>
                    <a:ext uri="{9D8B030D-6E8A-4147-A177-3AD203B41FA5}">
                      <a16:colId xmlns:a16="http://schemas.microsoft.com/office/drawing/2014/main" val="4292294271"/>
                    </a:ext>
                  </a:extLst>
                </a:gridCol>
                <a:gridCol w="4300928">
                  <a:extLst>
                    <a:ext uri="{9D8B030D-6E8A-4147-A177-3AD203B41FA5}">
                      <a16:colId xmlns:a16="http://schemas.microsoft.com/office/drawing/2014/main" val="3964532264"/>
                    </a:ext>
                  </a:extLst>
                </a:gridCol>
                <a:gridCol w="3935240">
                  <a:extLst>
                    <a:ext uri="{9D8B030D-6E8A-4147-A177-3AD203B41FA5}">
                      <a16:colId xmlns:a16="http://schemas.microsoft.com/office/drawing/2014/main" val="2276310239"/>
                    </a:ext>
                  </a:extLst>
                </a:gridCol>
              </a:tblGrid>
              <a:tr h="772458">
                <a:tc>
                  <a:txBody>
                    <a:bodyPr/>
                    <a:lstStyle/>
                    <a:p>
                      <a:r>
                        <a:rPr lang="pt-BR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Mercúrio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Computador, monitor e TV de tela plana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Danos no cérebro e fígado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80"/>
                  </a:ext>
                </a:extLst>
              </a:tr>
              <a:tr h="772458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Cádmio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Computador, monitores de tubo e baterias de 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Envenenamento, problemas nos ossos, rins e pulmões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96737"/>
                  </a:ext>
                </a:extLst>
              </a:tr>
              <a:tr h="772458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Arsênio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Celulares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Pode causar câncer no pulmão, prejudicar o sistema nervoso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23458"/>
                  </a:ext>
                </a:extLst>
              </a:tr>
              <a:tr h="758482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Berílio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Computadores e celulares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Causar câncer no pulmão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69239"/>
                  </a:ext>
                </a:extLst>
              </a:tr>
              <a:tr h="860667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Retardantes de chamas (BRT)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Usado para prevenir incêndios em diversos eletrônicos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Problemas hormonais, no sistema nervoso e reprodutivo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81092"/>
                  </a:ext>
                </a:extLst>
              </a:tr>
              <a:tr h="772458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Chumbo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Computador, celular e televisão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Causa danos ao sistema nervoso e sanguíneo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55090"/>
                  </a:ext>
                </a:extLst>
              </a:tr>
              <a:tr h="1103511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Lâmpadas fluorescentes e tubos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Edema cerebral, fraqueza muscular, danos ao coração, fígado e baço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71947"/>
                  </a:ext>
                </a:extLst>
              </a:tr>
              <a:tr h="772458">
                <a:tc>
                  <a:txBody>
                    <a:bodyPr/>
                    <a:lstStyle/>
                    <a:p>
                      <a:r>
                        <a:rPr lang="pt-BR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Usado em fios para isolar 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Se inalado, pode causar problemas respiratórios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1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825"/>
            <a:ext cx="2167550" cy="2108481"/>
          </a:xfrm>
        </p:spPr>
        <p:txBody>
          <a:bodyPr rtlCol="0"/>
          <a:lstStyle/>
          <a:p>
            <a:pPr rtl="0"/>
            <a:r>
              <a:rPr lang="pt-BR" sz="2800" dirty="0"/>
              <a:t>Impactos no meio ambiente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5"/>
            <a:ext cx="3433138" cy="1592307"/>
          </a:xfrm>
        </p:spPr>
        <p:txBody>
          <a:bodyPr rtlCol="0"/>
          <a:lstStyle/>
          <a:p>
            <a:pPr algn="ctr" rtl="0"/>
            <a:r>
              <a:rPr lang="pt-BR" sz="2400" dirty="0"/>
              <a:t>Contaminação do solo,  rios e lençóis subterrâneos;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5"/>
            <a:ext cx="3433138" cy="4432521"/>
          </a:xfrm>
        </p:spPr>
        <p:txBody>
          <a:bodyPr rtlCol="0"/>
          <a:lstStyle/>
          <a:p>
            <a:pPr algn="ctr" rtl="0"/>
            <a:r>
              <a:rPr lang="pt-BR" sz="2400" dirty="0"/>
              <a:t>Impactos na saúde:</a:t>
            </a:r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sz="2400" dirty="0"/>
              <a:t>Contaminação por metais(AR, ÁGUA, TERRA)</a:t>
            </a:r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sz="2400" dirty="0"/>
              <a:t>Efeitos( intoxicação, mutações genéticas)</a:t>
            </a:r>
          </a:p>
          <a:p>
            <a:pPr marL="285750" indent="-285750" algn="ctr" rtl="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403002"/>
            <a:ext cx="3433138" cy="2008577"/>
          </a:xfrm>
        </p:spPr>
        <p:txBody>
          <a:bodyPr rtlCol="0"/>
          <a:lstStyle/>
          <a:p>
            <a:pPr algn="ctr" rtl="0"/>
            <a:r>
              <a:rPr lang="pt-BR" sz="2400" dirty="0"/>
              <a:t>baterias, como as de celular e notebook, demoram 500 anos para se decompor na natureza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431" y="4569449"/>
            <a:ext cx="3433138" cy="1253453"/>
          </a:xfrm>
        </p:spPr>
        <p:txBody>
          <a:bodyPr rtlCol="0"/>
          <a:lstStyle/>
          <a:p>
            <a:pPr algn="ctr" rtl="0"/>
            <a:r>
              <a:rPr lang="pt-BR" sz="2400" dirty="0"/>
              <a:t>A indústria eletrônica polui o ar e a água</a:t>
            </a:r>
          </a:p>
        </p:txBody>
      </p:sp>
      <p:sp>
        <p:nvSpPr>
          <p:cNvPr id="323" name="Espaço Reservado para Dat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25" name="Espaço Reservado para o Número do Slid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C4F48C-B644-279F-6D8D-8E8B8AC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9176"/>
            <a:ext cx="3691883" cy="39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029" y="4715995"/>
            <a:ext cx="3932808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11E889-2AC5-DC76-9136-43347D40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225" y="41754"/>
            <a:ext cx="5202827" cy="426393"/>
          </a:xfrm>
        </p:spPr>
        <p:txBody>
          <a:bodyPr rtlCol="0"/>
          <a:lstStyle/>
          <a:p>
            <a:pPr rtl="0"/>
            <a:r>
              <a:rPr lang="pt-BR" dirty="0"/>
              <a:t>Solução: O que fazer?</a:t>
            </a:r>
          </a:p>
        </p:txBody>
      </p:sp>
      <p:pic>
        <p:nvPicPr>
          <p:cNvPr id="27" name="Espaço Reservado para Imagem 26" descr="Exibição aérea de uma árvore e pastos em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743200" cy="685800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18225" y="501980"/>
            <a:ext cx="3126583" cy="426393"/>
          </a:xfrm>
        </p:spPr>
        <p:txBody>
          <a:bodyPr rtlCol="0"/>
          <a:lstStyle/>
          <a:p>
            <a:pPr rtl="0"/>
            <a:r>
              <a:rPr lang="pt-BR" sz="2400" dirty="0"/>
              <a:t>pesquise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1133" y="902665"/>
            <a:ext cx="8384383" cy="1372772"/>
          </a:xfrm>
        </p:spPr>
        <p:txBody>
          <a:bodyPr rtlCol="0"/>
          <a:lstStyle/>
          <a:p>
            <a:pPr rtl="0"/>
            <a:r>
              <a:rPr lang="pt-BR" sz="2000" dirty="0"/>
              <a:t>É importante descobrir se o fabricante tem preocupações com o ambiente e se recolherá as peças usadas para reciclagem, depois que o aparelho perder sua utilidade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1133" y="2184140"/>
            <a:ext cx="3281556" cy="426393"/>
          </a:xfrm>
        </p:spPr>
        <p:txBody>
          <a:bodyPr rtlCol="0"/>
          <a:lstStyle/>
          <a:p>
            <a:pPr rtl="0"/>
            <a:r>
              <a:rPr lang="pt-BR" sz="2400" dirty="0"/>
              <a:t>prolongue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106" y="2659994"/>
            <a:ext cx="7711464" cy="1306527"/>
          </a:xfrm>
        </p:spPr>
        <p:txBody>
          <a:bodyPr rtlCol="0"/>
          <a:lstStyle/>
          <a:p>
            <a:pPr rtl="0"/>
            <a:r>
              <a:rPr lang="pt-BR" sz="2000" dirty="0"/>
              <a:t>Você não precisa trocar de celular todos os anos ou comprar um computador com essa mesma frequência.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61133" y="3488169"/>
            <a:ext cx="3126583" cy="428891"/>
          </a:xfrm>
        </p:spPr>
        <p:txBody>
          <a:bodyPr rtlCol="0"/>
          <a:lstStyle/>
          <a:p>
            <a:pPr rtl="0"/>
            <a:r>
              <a:rPr lang="pt-BR" sz="2400" dirty="0"/>
              <a:t>doe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37870" y="3913998"/>
            <a:ext cx="7962606" cy="1258935"/>
          </a:xfrm>
        </p:spPr>
        <p:txBody>
          <a:bodyPr rtlCol="0"/>
          <a:lstStyle/>
          <a:p>
            <a:pPr rtl="0"/>
            <a:r>
              <a:rPr lang="pt-BR" sz="2000" dirty="0"/>
              <a:t>Caso seja realmente necessário comprar um novo eletrônico quando o seu ainda estiver funcionando, doe para alguém que vá usá-lo, prolongando a vida útil do aparelho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53980" y="5220524"/>
            <a:ext cx="3281556" cy="428891"/>
          </a:xfrm>
        </p:spPr>
        <p:txBody>
          <a:bodyPr rtlCol="0"/>
          <a:lstStyle/>
          <a:p>
            <a:pPr rtl="0"/>
            <a:r>
              <a:rPr lang="pt-BR" sz="2400" dirty="0"/>
              <a:t>Recicle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37870" y="5697007"/>
            <a:ext cx="7711463" cy="863183"/>
          </a:xfrm>
        </p:spPr>
        <p:txBody>
          <a:bodyPr rtlCol="0"/>
          <a:lstStyle/>
          <a:p>
            <a:pPr rtl="0"/>
            <a:r>
              <a:rPr lang="pt-BR" sz="2000" dirty="0"/>
              <a:t>Os grandes fabricantes de eletrônicos oferecem programas de reciclagem</a:t>
            </a:r>
          </a:p>
        </p:txBody>
      </p:sp>
      <p:sp>
        <p:nvSpPr>
          <p:cNvPr id="256" name="Espaço Reservado para Dat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58" name="Espaço Reservado para o Número do Slid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464F840-0D76-A817-FD71-64BC66EB0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pt-BR" noProof="0" smtClean="0"/>
              <a:pPr rtl="0"/>
              <a:t>9</a:t>
            </a:fld>
            <a:endParaRPr lang="pt-BR" noProof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0416320-57E9-2C53-8630-099B975E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64655"/>
            <a:ext cx="12053454" cy="67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0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10_TF16411175_Win32" id="{289F0F9B-90F7-43EE-8970-92BA421F9F73}" vid="{79DB6C5F-571C-424D-BA65-E408A0A7D46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{3A4DFDAF-03EC-4405-8D0E-B4F650DC90A9}tf16411175_win32</Template>
  <TotalTime>131</TotalTime>
  <Words>1065</Words>
  <Application>Microsoft Office PowerPoint</Application>
  <PresentationFormat>Widescreen</PresentationFormat>
  <Paragraphs>355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Tenorite </vt:lpstr>
      <vt:lpstr>Tenorite Bold</vt:lpstr>
      <vt:lpstr>Wingdings</vt:lpstr>
      <vt:lpstr>Tema do Office</vt:lpstr>
      <vt:lpstr>Descarte correto do lixo eletrônico</vt:lpstr>
      <vt:lpstr>ALERTA:</vt:lpstr>
      <vt:lpstr>Lixo eletrônico É TODO RESÍDUO MATERIAL PRODUZIDO PELO DESCARTE DE EQUIPAMENTOS ELETRÔNICOS (Computadores, televisores, telefones celulares, equipamentos de áudio, baterias, e etc.)</vt:lpstr>
      <vt:lpstr>Apresentação do PowerPoint</vt:lpstr>
      <vt:lpstr>Apresentação do PowerPoint</vt:lpstr>
      <vt:lpstr>Impactos no meio ambiente</vt:lpstr>
      <vt:lpstr>Apresentação do PowerPoint</vt:lpstr>
      <vt:lpstr>Solução: O que fazer?</vt:lpstr>
      <vt:lpstr>Apresentação do PowerPoint</vt:lpstr>
      <vt:lpstr> obrigado</vt:lpstr>
      <vt:lpstr>Modelo de negócios</vt:lpstr>
      <vt:lpstr>Visão geral do mercado</vt:lpstr>
      <vt:lpstr>Comparação de mercado</vt:lpstr>
      <vt:lpstr>Nossa concorrência</vt:lpstr>
      <vt:lpstr>Layout competitivo</vt:lpstr>
      <vt:lpstr>Tração</vt:lpstr>
      <vt:lpstr>Plano de ação de dois anos</vt:lpstr>
      <vt:lpstr>Finanças</vt:lpstr>
      <vt:lpstr>Conheça a equipe</vt:lpstr>
      <vt:lpstr>Conheça a equipe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Descarte correto do lixo eletrônico</dc:title>
  <dc:creator>BRUNO VICTOR DA SILVA VICENTE</dc:creator>
  <cp:lastModifiedBy>BRUNO VICTOR DA SILVA VICENTE</cp:lastModifiedBy>
  <cp:revision>1</cp:revision>
  <dcterms:created xsi:type="dcterms:W3CDTF">2022-08-06T14:55:01Z</dcterms:created>
  <dcterms:modified xsi:type="dcterms:W3CDTF">2022-08-06T17:06:15Z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