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5" r:id="rId11"/>
    <p:sldId id="266" r:id="rId12"/>
    <p:sldId id="267" r:id="rId13"/>
    <p:sldId id="268" r:id="rId14"/>
    <p:sldId id="271" r:id="rId15"/>
    <p:sldId id="269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433d00bc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433d00bc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433d00bc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433d00bc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433d00bc6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433d00bc6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hr-HR" sz="2000" b="1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Diplomski rad</a:t>
            </a:r>
            <a:br>
              <a:rPr lang="hr-HR" sz="1800" b="1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hr-HR" sz="2400" b="1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ANALIZA SLIČNOSTI PEPTIDA TEMELJENA NA LATENTNOM PROSTORU AUTOENKODERA</a:t>
            </a:r>
            <a:br>
              <a:rPr lang="hr-HR" sz="2400" b="1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hr-HR" sz="2400" b="1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1600" b="1" dirty="0">
                <a:effectLst/>
                <a:latin typeface="Ralewa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Bruno Novosel</a:t>
            </a:r>
            <a:endParaRPr lang="en-US" sz="2400" dirty="0">
              <a:effectLst/>
              <a:latin typeface="Raleway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2" y="3457274"/>
            <a:ext cx="7688100" cy="1027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hr-HR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hr-HR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Mentor: doc. dr. sc. Goran Mauša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0200-F759-4153-42CD-4D7E4C73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00" y="535925"/>
            <a:ext cx="7688400" cy="535200"/>
          </a:xfrm>
        </p:spPr>
        <p:txBody>
          <a:bodyPr>
            <a:normAutofit fontScale="90000"/>
          </a:bodyPr>
          <a:lstStyle/>
          <a:p>
            <a:r>
              <a:rPr lang="hr-HR" dirty="0"/>
              <a:t>Rezultati - vizualizacije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AC481-A289-E9E7-55BE-00859F86F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5C495-5A35-3103-D547-2CE33BB7D02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diagram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16B201C3-F6F1-893F-368F-A769259F8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55" y="1491425"/>
            <a:ext cx="4323669" cy="2791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colorful dots on a white background&#10;&#10;Description automatically generated">
            <a:extLst>
              <a:ext uri="{FF2B5EF4-FFF2-40B4-BE49-F238E27FC236}">
                <a16:creationId xmlns:a16="http://schemas.microsoft.com/office/drawing/2014/main" id="{0D357D53-BB79-3A83-4B9C-DD97FC4C6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376" y="1491425"/>
            <a:ext cx="4323669" cy="2791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97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0200-F759-4153-42CD-4D7E4C73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00" y="535925"/>
            <a:ext cx="7688400" cy="535200"/>
          </a:xfrm>
        </p:spPr>
        <p:txBody>
          <a:bodyPr>
            <a:normAutofit fontScale="90000"/>
          </a:bodyPr>
          <a:lstStyle/>
          <a:p>
            <a:r>
              <a:rPr lang="hr-HR" dirty="0"/>
              <a:t>Rezultati - vizualizacije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AC481-A289-E9E7-55BE-00859F86F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5C495-5A35-3103-D547-2CE33BB7D02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black circle with many colored dots&#10;&#10;Description automatically generated with medium confidence">
            <a:extLst>
              <a:ext uri="{FF2B5EF4-FFF2-40B4-BE49-F238E27FC236}">
                <a16:creationId xmlns:a16="http://schemas.microsoft.com/office/drawing/2014/main" id="{95A55F8B-906B-6834-728E-6B37C6EE8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003" y="1687565"/>
            <a:ext cx="4522787" cy="2920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794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0200-F759-4153-42CD-4D7E4C73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00" y="535925"/>
            <a:ext cx="7688400" cy="535200"/>
          </a:xfrm>
        </p:spPr>
        <p:txBody>
          <a:bodyPr>
            <a:normAutofit fontScale="90000"/>
          </a:bodyPr>
          <a:lstStyle/>
          <a:p>
            <a:r>
              <a:rPr lang="hr-HR" dirty="0"/>
              <a:t>Rezultati - vizualizacije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AC481-A289-E9E7-55BE-00859F86F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5C495-5A35-3103-D547-2CE33BB7D02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EB5C7AD0-A91A-50B1-F6D7-78F7B451C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657" y="2004121"/>
            <a:ext cx="4879121" cy="313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897CF0-23DD-E000-69BC-D12CA3807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656" y="1071125"/>
            <a:ext cx="5565124" cy="93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11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1B1D-D070-E149-1737-C54DA5F0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425" y="535925"/>
            <a:ext cx="7688400" cy="535200"/>
          </a:xfrm>
        </p:spPr>
        <p:txBody>
          <a:bodyPr>
            <a:normAutofit fontScale="90000"/>
          </a:bodyPr>
          <a:lstStyle/>
          <a:p>
            <a:r>
              <a:rPr lang="hr-HR" dirty="0"/>
              <a:t>Rezultati – korelacijska analiza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28BCC-F39E-71EC-58E8-A8E033110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425" y="1294472"/>
            <a:ext cx="3774300" cy="2261100"/>
          </a:xfrm>
        </p:spPr>
        <p:txBody>
          <a:bodyPr>
            <a:normAutofit/>
          </a:bodyPr>
          <a:lstStyle/>
          <a:p>
            <a:r>
              <a:rPr lang="hr-H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Kontinuiranost</a:t>
            </a:r>
          </a:p>
          <a:p>
            <a:r>
              <a:rPr lang="hr-H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Linearna veza</a:t>
            </a:r>
          </a:p>
          <a:p>
            <a:r>
              <a:rPr lang="hr-H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Normalna distribucija</a:t>
            </a:r>
          </a:p>
          <a:p>
            <a:r>
              <a:rPr lang="hr-H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Nedostatak outliera</a:t>
            </a:r>
            <a:endParaRPr lang="en-US" sz="1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F8337-C36D-2E76-E193-13C636DDEB8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3605" y="1441200"/>
            <a:ext cx="3774300" cy="22611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 descr="A graph with blue dots&#10;&#10;Description automatically generated">
            <a:extLst>
              <a:ext uri="{FF2B5EF4-FFF2-40B4-BE49-F238E27FC236}">
                <a16:creationId xmlns:a16="http://schemas.microsoft.com/office/drawing/2014/main" id="{E190C6E0-A152-879F-2F09-30993644A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11" y="2429668"/>
            <a:ext cx="3221597" cy="2545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red and blue graph&#10;&#10;Description automatically generated">
            <a:extLst>
              <a:ext uri="{FF2B5EF4-FFF2-40B4-BE49-F238E27FC236}">
                <a16:creationId xmlns:a16="http://schemas.microsoft.com/office/drawing/2014/main" id="{65C425FA-CE75-C746-57AA-6E21054AD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320" y="2425022"/>
            <a:ext cx="5010869" cy="24862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787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46398-393F-CFC7-1974-6D2C7E54F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</p:spPr>
        <p:txBody>
          <a:bodyPr/>
          <a:lstStyle/>
          <a:p>
            <a:r>
              <a:rPr lang="hr-H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Nedostatak korelacije između varijabli</a:t>
            </a:r>
          </a:p>
          <a:p>
            <a:endParaRPr lang="hr-HR" sz="1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r-H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Prikazi peptida pomoću sekvenci i pomoću fizikalno-kemijskih značajki nose različite informacije</a:t>
            </a:r>
          </a:p>
          <a:p>
            <a:endParaRPr lang="hr-HR" sz="1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r-H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Mogućnost drugačijih rezultata s latentnim prostorom većih dimenzija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0AC001-4848-00E4-441A-6AEF3C2939C4}"/>
              </a:ext>
            </a:extLst>
          </p:cNvPr>
          <p:cNvSpPr txBox="1">
            <a:spLocks/>
          </p:cNvSpPr>
          <p:nvPr/>
        </p:nvSpPr>
        <p:spPr>
          <a:xfrm>
            <a:off x="659425" y="53592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hr-HR" dirty="0"/>
              <a:t>Rezultati – korelacijska analiza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3FA86-3570-80FB-71F8-BDBEA0BA7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864" y="3032001"/>
            <a:ext cx="4779522" cy="134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74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AAB1-733E-1A9B-1051-768E173B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Hvala na pažnji!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B7212-5EB1-E904-6688-E2CB0E704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93ED3-FD86-8AD0-DF17-06F8534EE0E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3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Uvod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853849"/>
            <a:ext cx="7688700" cy="2790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82600" indent="-342900">
              <a:spcBef>
                <a:spcPts val="1200"/>
              </a:spcBef>
              <a:buSzPts val="1400"/>
            </a:pPr>
            <a:r>
              <a:rPr lang="hr-HR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P</a:t>
            </a:r>
            <a:r>
              <a:rPr lang="en-US" sz="1400" b="0" i="0" dirty="0" err="1">
                <a:solidFill>
                  <a:srgbClr val="010202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eptidi</a:t>
            </a:r>
            <a:r>
              <a:rPr lang="en-US" sz="1400" b="0" i="0" dirty="0">
                <a:solidFill>
                  <a:srgbClr val="010202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hr-HR" sz="1400" b="0" i="0" dirty="0">
                <a:solidFill>
                  <a:srgbClr val="010202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-</a:t>
            </a:r>
            <a:r>
              <a:rPr lang="en-US" sz="1400" b="0" i="0" dirty="0">
                <a:solidFill>
                  <a:srgbClr val="010202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10202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obećavajuće</a:t>
            </a:r>
            <a:r>
              <a:rPr lang="en-US" sz="1400" b="0" i="0" dirty="0">
                <a:solidFill>
                  <a:srgbClr val="010202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novo </a:t>
            </a:r>
            <a:r>
              <a:rPr lang="en-US" sz="1400" b="0" i="0" dirty="0" err="1">
                <a:solidFill>
                  <a:srgbClr val="010202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rješenje</a:t>
            </a:r>
            <a:r>
              <a:rPr lang="en-US" sz="1400" b="0" i="0" dirty="0">
                <a:solidFill>
                  <a:srgbClr val="010202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10202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pri</a:t>
            </a:r>
            <a:r>
              <a:rPr lang="en-US" sz="1400" b="0" i="0" dirty="0">
                <a:solidFill>
                  <a:srgbClr val="010202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10202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liječenju</a:t>
            </a:r>
            <a:r>
              <a:rPr lang="hr-HR" sz="1400" b="0" i="0" dirty="0">
                <a:solidFill>
                  <a:srgbClr val="010202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bolesti</a:t>
            </a:r>
            <a:b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r-HR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Brojčano ograničeni – sintetiziranje novih peptida</a:t>
            </a:r>
            <a:br>
              <a:rPr lang="en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</a:br>
            <a:endParaRPr sz="1400" dirty="0">
              <a:solidFill>
                <a:srgbClr val="010202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r-HR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Strojno učenje kao način predviđanja svojstava sintetiziranih peptida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hr-HR" sz="1400" dirty="0">
              <a:solidFill>
                <a:srgbClr val="010202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r-HR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Fi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zikalno-kemijske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značajke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hr-HR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- 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potencijalni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indikatori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antimikrobne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ili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antiviralne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učinkovitost</a:t>
            </a:r>
            <a:r>
              <a:rPr lang="hr-HR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i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hr-HR" sz="1400" dirty="0">
              <a:solidFill>
                <a:srgbClr val="010202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r-HR" sz="140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Vizualno </a:t>
            </a:r>
            <a:r>
              <a:rPr lang="hr-HR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o</a:t>
            </a:r>
            <a:r>
              <a:rPr lang="hr-HR" sz="140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dvajanje 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različi</a:t>
            </a:r>
            <a:r>
              <a:rPr lang="hr-HR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tih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skupin</a:t>
            </a:r>
            <a:r>
              <a:rPr lang="hr-HR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a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peptida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u 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latentnom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prostoru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br>
              <a:rPr lang="en-US" sz="2000" dirty="0"/>
            </a:br>
            <a:endParaRPr lang="hr-HR" sz="1400" dirty="0">
              <a:solidFill>
                <a:srgbClr val="010202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r-HR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K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orelacija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između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hr-HR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sličnosti prema sekvencama i sličnosti prema značajkama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hr-HR" sz="1400" dirty="0">
              <a:solidFill>
                <a:srgbClr val="010202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r-HR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C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ilj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hr-HR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ubrzati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otkrivanje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antimikrobnih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antiviralnih</a:t>
            </a:r>
            <a:r>
              <a:rPr lang="en-US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peptida</a:t>
            </a:r>
            <a:r>
              <a:rPr lang="hr-HR" sz="1400" dirty="0">
                <a:solidFill>
                  <a:srgbClr val="010202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u svrhu razvoja novih lijekova</a:t>
            </a:r>
            <a:endParaRPr sz="1400" dirty="0">
              <a:solidFill>
                <a:srgbClr val="010202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Peptidi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hr-HR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hr-HR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hr-HR" sz="14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r-HR" sz="140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</a:t>
            </a:r>
            <a:r>
              <a:rPr lang="hr-HR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iomolekule prisutne u svim živim organizmima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r-HR" sz="140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hr-HR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astavljeni su od aminokiselina povezanih peptidnim vezama u polipeptidne lance do 50 aminokiselina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r-HR" sz="1400" dirty="0">
                <a:solidFill>
                  <a:schemeClr val="bg2"/>
                </a:solidFill>
                <a:latin typeface="Times New Roman" panose="02020603050405020304" pitchFamily="18" charset="0"/>
              </a:rPr>
              <a:t>Antimikrobna svojstva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r-HR" sz="1400" dirty="0">
                <a:solidFill>
                  <a:schemeClr val="bg2"/>
                </a:solidFill>
                <a:latin typeface="Times New Roman" panose="02020603050405020304" pitchFamily="18" charset="0"/>
              </a:rPr>
              <a:t>Antiviralna svojstva</a:t>
            </a:r>
            <a:endParaRPr sz="1050" dirty="0">
              <a:solidFill>
                <a:schemeClr val="bg2"/>
              </a:solidFill>
            </a:endParaRPr>
          </a:p>
        </p:txBody>
      </p:sp>
      <p:pic>
        <p:nvPicPr>
          <p:cNvPr id="2" name="Picture 1" descr="Peptides vs Proteins - Peptide Information">
            <a:extLst>
              <a:ext uri="{FF2B5EF4-FFF2-40B4-BE49-F238E27FC236}">
                <a16:creationId xmlns:a16="http://schemas.microsoft.com/office/drawing/2014/main" id="{3737DF95-18B2-2968-3D70-F69486CF18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6" b="18178"/>
          <a:stretch/>
        </p:blipFill>
        <p:spPr bwMode="auto">
          <a:xfrm>
            <a:off x="4529620" y="605790"/>
            <a:ext cx="3884930" cy="19659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Autoenkoderi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r-H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Neuronske mreže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r-HR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hr-H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ako sažeti podatke u latentni prostor i prikazati ih pomoću manjeg broja značajki, a pritom minimizirati grešku rekonstrukcije na izlazu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r-H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 bitna svojstva</a:t>
            </a:r>
          </a:p>
          <a:p>
            <a:pPr lvl="1" indent="-317500">
              <a:buSzPts val="1400"/>
              <a:buFont typeface="Courier New" panose="02070309020205020404" pitchFamily="49" charset="0"/>
              <a:buChar char="o"/>
            </a:pPr>
            <a:r>
              <a:rPr lang="hr-H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Specifični su za podatke na kojima uče </a:t>
            </a:r>
          </a:p>
          <a:p>
            <a:pPr lvl="1" indent="-317500">
              <a:buSzPts val="1400"/>
              <a:buFont typeface="Courier New" panose="02070309020205020404" pitchFamily="49" charset="0"/>
              <a:buChar char="o"/>
            </a:pPr>
            <a:r>
              <a:rPr lang="hr-H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Uče automatski iz primjera podataka</a:t>
            </a:r>
            <a:endParaRPr lang="hr-H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17500">
              <a:buSzPts val="1400"/>
              <a:buFont typeface="Courier New" panose="02070309020205020404" pitchFamily="49" charset="0"/>
              <a:buChar char="o"/>
            </a:pPr>
            <a:r>
              <a:rPr lang="hr-HR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Imaju gubitke</a:t>
            </a:r>
          </a:p>
        </p:txBody>
      </p:sp>
      <p:pic>
        <p:nvPicPr>
          <p:cNvPr id="2" name="Picture 1" descr="Autoencoder: schema">
            <a:extLst>
              <a:ext uri="{FF2B5EF4-FFF2-40B4-BE49-F238E27FC236}">
                <a16:creationId xmlns:a16="http://schemas.microsoft.com/office/drawing/2014/main" id="{C793866C-641E-A77D-8308-CA1DC3BAF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215" y="779604"/>
            <a:ext cx="4308335" cy="1354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C20B-069A-5D67-6732-EE3651B2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Varijacijski autoenkoderi (VAE)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2AB55-F198-4551-47CC-96D84755DA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hr-H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r-H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Regulariziran latentni prostor – generiranje novih podataka</a:t>
            </a:r>
          </a:p>
          <a:p>
            <a:r>
              <a:rPr lang="hr-H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Enkodiranje podataka kao distribucije</a:t>
            </a:r>
          </a:p>
          <a:p>
            <a:r>
              <a:rPr lang="hr-H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Gubici rekonstrukcije</a:t>
            </a:r>
          </a:p>
          <a:p>
            <a:r>
              <a:rPr lang="hr-HR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Gubici KL divergencije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group of colorful circles and squares&#10;&#10;Description automatically generated">
            <a:extLst>
              <a:ext uri="{FF2B5EF4-FFF2-40B4-BE49-F238E27FC236}">
                <a16:creationId xmlns:a16="http://schemas.microsoft.com/office/drawing/2014/main" id="{A5E16A36-1BDB-DCD9-67EF-6869808EE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738" y="391886"/>
            <a:ext cx="4636401" cy="2500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184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8EEA-EE60-8620-0516-F30BE706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51C36-1E4A-DF4A-2895-643F383C9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r-H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Alati – Python, Tensorflow, Keras</a:t>
            </a:r>
          </a:p>
          <a:p>
            <a:r>
              <a:rPr lang="hr-H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Podaci - </a:t>
            </a:r>
            <a:r>
              <a:rPr lang="hr-HR" sz="16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10459 sekvenci peptida s oznakom aktivnosti i </a:t>
            </a:r>
            <a:r>
              <a:rPr lang="hr-HR" sz="160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izračunatim fizikalno-kemijskim </a:t>
            </a:r>
            <a:r>
              <a:rPr lang="hr-HR" sz="16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značajkama</a:t>
            </a:r>
          </a:p>
          <a:p>
            <a:r>
              <a:rPr lang="hr-H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Arhitektura enkodera i dekodera</a:t>
            </a:r>
          </a:p>
          <a:p>
            <a:r>
              <a:rPr lang="hr-H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Definiranje prilagođenih funkcija za treniranje i validaciju</a:t>
            </a:r>
          </a:p>
          <a:p>
            <a:r>
              <a:rPr lang="hr-H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Obrada podataka</a:t>
            </a:r>
          </a:p>
          <a:p>
            <a:r>
              <a:rPr lang="hr-H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Optimizacija hiperparametara</a:t>
            </a:r>
          </a:p>
          <a:p>
            <a:r>
              <a:rPr lang="hr-H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Trening</a:t>
            </a:r>
          </a:p>
        </p:txBody>
      </p:sp>
    </p:spTree>
    <p:extLst>
      <p:ext uri="{BB962C8B-B14F-4D97-AF65-F5344CB8AC3E}">
        <p14:creationId xmlns:p14="http://schemas.microsoft.com/office/powerpoint/2010/main" val="176806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9B59-4B49-E66C-9B3C-98D56629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50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hr-HR" dirty="0"/>
              <a:t>Rezultati - trening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A5754-0A21-811F-7A09-B3874C4655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5D70E52-B972-DDD8-FD42-1E989999D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987" y="2571750"/>
            <a:ext cx="4320956" cy="241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DDCE32-08FB-E918-6E27-2981EFF68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731" y="1215854"/>
            <a:ext cx="4728936" cy="135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2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2079-185C-1D90-63AD-13A8B164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hr-HR" dirty="0"/>
              <a:t>Rezultati - trening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6E8EF-75CD-1592-F91D-551E95BC5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B19457-46C6-7F8A-E361-6F1FA4CD2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06300"/>
            <a:ext cx="80772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6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F53B0-F79A-6DA9-A657-1875B323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Rezultati - trening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B1B1D-6DA3-83A6-9CD6-6BBF91972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Metrike točnosti modela</a:t>
            </a:r>
          </a:p>
          <a:p>
            <a:pPr lvl="1"/>
            <a:r>
              <a:rPr lang="hr-H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NSURLP (</a:t>
            </a:r>
            <a:r>
              <a:rPr lang="hr-HR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normalizirana srednja udaljenost rekonstrukcije u latentnom prostoru) – </a:t>
            </a:r>
            <a:r>
              <a:rPr lang="hr-HR" sz="140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10,</a:t>
            </a:r>
            <a:r>
              <a:rPr lang="hr-HR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3%</a:t>
            </a:r>
          </a:p>
          <a:p>
            <a:pPr lvl="1"/>
            <a:r>
              <a:rPr lang="hr-H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PKK (Pearsonov koeficijent korelacije) – 79,17%</a:t>
            </a:r>
          </a:p>
          <a:p>
            <a:pPr lvl="1"/>
            <a:r>
              <a:rPr lang="hr-H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RMSE (</a:t>
            </a:r>
            <a:r>
              <a:rPr lang="hr-HR" sz="1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kvadratni korijen srednje kvadratne pogreške</a:t>
            </a:r>
            <a:r>
              <a:rPr lang="hr-HR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hr-H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8,69%</a:t>
            </a:r>
          </a:p>
        </p:txBody>
      </p:sp>
    </p:spTree>
    <p:extLst>
      <p:ext uri="{BB962C8B-B14F-4D97-AF65-F5344CB8AC3E}">
        <p14:creationId xmlns:p14="http://schemas.microsoft.com/office/powerpoint/2010/main" val="257451764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316</Words>
  <Application>Microsoft Office PowerPoint</Application>
  <PresentationFormat>On-screen Show (16:9)</PresentationFormat>
  <Paragraphs>67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Lato</vt:lpstr>
      <vt:lpstr>Times New Roman</vt:lpstr>
      <vt:lpstr>Raleway</vt:lpstr>
      <vt:lpstr>Courier New</vt:lpstr>
      <vt:lpstr>Arial</vt:lpstr>
      <vt:lpstr>Streamline</vt:lpstr>
      <vt:lpstr>Diplomski rad  ANALIZA SLIČNOSTI PEPTIDA TEMELJENA NA LATENTNOM PROSTORU AUTOENKODERA  Bruno Novosel</vt:lpstr>
      <vt:lpstr>Uvod</vt:lpstr>
      <vt:lpstr>Peptidi</vt:lpstr>
      <vt:lpstr>Autoenkoderi</vt:lpstr>
      <vt:lpstr>Varijacijski autoenkoderi (VAE)</vt:lpstr>
      <vt:lpstr>Model</vt:lpstr>
      <vt:lpstr>Rezultati - trening</vt:lpstr>
      <vt:lpstr>Rezultati - trening</vt:lpstr>
      <vt:lpstr>Rezultati - trening</vt:lpstr>
      <vt:lpstr>Rezultati - vizualizacije</vt:lpstr>
      <vt:lpstr>Rezultati - vizualizacije</vt:lpstr>
      <vt:lpstr>Rezultati - vizualizacije</vt:lpstr>
      <vt:lpstr>Rezultati – korelacijska analiza</vt:lpstr>
      <vt:lpstr>PowerPoint Presentation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Diplomski rad  ANALIZA SLIČNOSTI PEPTIDA TEMELJENA NA LATENTNOM PROSTORU AUTOENKODERA  Bruno Novosel</dc:title>
  <cp:lastModifiedBy>Bruno Novosel</cp:lastModifiedBy>
  <cp:revision>24</cp:revision>
  <dcterms:modified xsi:type="dcterms:W3CDTF">2023-09-18T17:12:31Z</dcterms:modified>
</cp:coreProperties>
</file>