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33d00bc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33d00bc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33d00bc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33d00bc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33d00bc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33d00bc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hr-HR" sz="20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Diplomski rad</a:t>
            </a:r>
            <a:br>
              <a:rPr lang="hr-HR" sz="18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hr-HR" sz="24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ANALIZA SLIČNOSTI PEPTIDA TEMELJENA NA LATENTNOM PROSTORU AUTOENKODERA</a:t>
            </a:r>
            <a:br>
              <a:rPr lang="hr-HR" sz="24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hr-HR" sz="24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6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Bruno Novosel</a:t>
            </a:r>
            <a:endParaRPr lang="en-US" sz="2400" dirty="0">
              <a:effectLst/>
              <a:latin typeface="Raleway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3457274"/>
            <a:ext cx="7688100" cy="1027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hr-HR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hr-HR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Mentor: doc. dr. sc. Goran Mauša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0200-F759-4153-42CD-4D7E4C73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35925"/>
            <a:ext cx="7688400" cy="535200"/>
          </a:xfrm>
        </p:spPr>
        <p:txBody>
          <a:bodyPr>
            <a:normAutofit fontScale="90000"/>
          </a:bodyPr>
          <a:lstStyle/>
          <a:p>
            <a:r>
              <a:rPr lang="hr-HR" dirty="0"/>
              <a:t>Rezultati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C481-A289-E9E7-55BE-00859F86F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5C495-5A35-3103-D547-2CE33BB7D02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27E46E73-7FF3-4E4C-C488-E1D6B56A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97" y="1491425"/>
            <a:ext cx="4411707" cy="28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oup of colorful dots&#10;&#10;Description automatically generated">
            <a:extLst>
              <a:ext uri="{FF2B5EF4-FFF2-40B4-BE49-F238E27FC236}">
                <a16:creationId xmlns:a16="http://schemas.microsoft.com/office/drawing/2014/main" id="{435ED4DF-F4AD-ACE5-9CA7-AD3FD8CAC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377" y="1491425"/>
            <a:ext cx="4516894" cy="2916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7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0200-F759-4153-42CD-4D7E4C73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35925"/>
            <a:ext cx="7688400" cy="535200"/>
          </a:xfrm>
        </p:spPr>
        <p:txBody>
          <a:bodyPr>
            <a:normAutofit fontScale="90000"/>
          </a:bodyPr>
          <a:lstStyle/>
          <a:p>
            <a:r>
              <a:rPr lang="hr-HR" dirty="0"/>
              <a:t>Rezultati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C481-A289-E9E7-55BE-00859F86F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5C495-5A35-3103-D547-2CE33BB7D02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black and orange dot&#10;&#10;Description automatically generated with medium confidence">
            <a:extLst>
              <a:ext uri="{FF2B5EF4-FFF2-40B4-BE49-F238E27FC236}">
                <a16:creationId xmlns:a16="http://schemas.microsoft.com/office/drawing/2014/main" id="{34E3BBDD-5560-08C9-6449-BABB76A2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60" y="1540921"/>
            <a:ext cx="5168673" cy="3337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94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0200-F759-4153-42CD-4D7E4C73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35925"/>
            <a:ext cx="7688400" cy="535200"/>
          </a:xfrm>
        </p:spPr>
        <p:txBody>
          <a:bodyPr>
            <a:normAutofit fontScale="90000"/>
          </a:bodyPr>
          <a:lstStyle/>
          <a:p>
            <a:r>
              <a:rPr lang="hr-HR" dirty="0"/>
              <a:t>Rezultati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C481-A289-E9E7-55BE-00859F86F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5C495-5A35-3103-D547-2CE33BB7D02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E1D1AAB2-0B2C-0D7A-552F-D8B583EE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3" y="1441101"/>
            <a:ext cx="4536677" cy="291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CFA84CAC-514C-E8E5-8094-85746BE8A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23865"/>
            <a:ext cx="4536677" cy="2916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81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1B1D-D070-E149-1737-C54DA5F0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25" y="535925"/>
            <a:ext cx="7688400" cy="535200"/>
          </a:xfrm>
        </p:spPr>
        <p:txBody>
          <a:bodyPr>
            <a:normAutofit fontScale="90000"/>
          </a:bodyPr>
          <a:lstStyle/>
          <a:p>
            <a:r>
              <a:rPr lang="hr-HR" dirty="0"/>
              <a:t>Rezultati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8BCC-F39E-71EC-58E8-A8E033110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F8337-C36D-2E76-E193-13C636DDEB8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717FD-BA04-0677-6EA3-F90C26CB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15" y="1360894"/>
            <a:ext cx="5772363" cy="36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7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AAB1-733E-1A9B-1051-768E173B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Hvala na pažnji!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B7212-5EB1-E904-6688-E2CB0E704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93ED3-FD86-8AD0-DF17-06F8534EE0E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3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Uvod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853849"/>
            <a:ext cx="7688700" cy="279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</a:t>
            </a:r>
            <a:r>
              <a:rPr lang="en-US" sz="1400" b="0" i="0" dirty="0" err="1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eptidi</a:t>
            </a:r>
            <a:r>
              <a:rPr lang="en-US" sz="1400" b="0" i="0" dirty="0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hr-HR" sz="1400" b="0" i="0" dirty="0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-</a:t>
            </a:r>
            <a:r>
              <a:rPr lang="en-US" sz="1400" b="0" i="0" dirty="0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obećavajuće</a:t>
            </a:r>
            <a:r>
              <a:rPr lang="en-US" sz="1400" b="0" i="0" dirty="0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novo </a:t>
            </a:r>
            <a:r>
              <a:rPr lang="en-US" sz="1400" b="0" i="0" dirty="0" err="1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rješenje</a:t>
            </a:r>
            <a:r>
              <a:rPr lang="en-US" sz="1400" b="0" i="0" dirty="0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pri</a:t>
            </a:r>
            <a:r>
              <a:rPr lang="en-US" sz="1400" b="0" i="0" dirty="0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liječenju</a:t>
            </a:r>
            <a:r>
              <a:rPr lang="hr-HR" sz="1400" b="0" i="0" dirty="0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bolesti</a:t>
            </a:r>
            <a:b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Brojčano ograničeni – sintetiziranje novih peptida</a:t>
            </a:r>
            <a:br>
              <a:rPr lang="en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</a:br>
            <a:endParaRPr sz="1400" dirty="0">
              <a:solidFill>
                <a:srgbClr val="010202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Strojno učenje kao način predviđanja svojstava sintetiziranih peptida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hr-HR" sz="1400" dirty="0">
              <a:solidFill>
                <a:srgbClr val="010202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Fi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zikalno-kemijske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značajke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-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potencijalni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indikatori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antimikrobne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ili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antiviralne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učinkovitost</a:t>
            </a: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hr-HR" sz="1400" dirty="0">
              <a:solidFill>
                <a:srgbClr val="010202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K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orelacija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između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sličnosti prema sekvencama i sličnosti prema značajkama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hr-HR" sz="1400" dirty="0">
              <a:solidFill>
                <a:srgbClr val="010202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ilj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ubrzati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otkrivanje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antimikrobnih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antiviralnih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peptida</a:t>
            </a: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u svrhu razvoja novih lijekova</a:t>
            </a:r>
            <a:endParaRPr sz="1400" dirty="0">
              <a:solidFill>
                <a:srgbClr val="010202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Peptidi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hr-H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hr-H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hr-HR" sz="14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hr-HR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iomolekule prisutne u svim živim organizmima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hr-HR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astavljeni su od aminokiselina povezanih peptidnim vezama u polipeptidne lance do 50 aminokiselina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</a:rPr>
              <a:t>Antimikrobna svojstva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</a:rPr>
              <a:t>Antiviralna svojstva</a:t>
            </a:r>
            <a:endParaRPr sz="1050" dirty="0">
              <a:solidFill>
                <a:schemeClr val="bg2"/>
              </a:solidFill>
            </a:endParaRPr>
          </a:p>
        </p:txBody>
      </p:sp>
      <p:pic>
        <p:nvPicPr>
          <p:cNvPr id="2" name="Picture 1" descr="Peptides vs Proteins - Peptide Information">
            <a:extLst>
              <a:ext uri="{FF2B5EF4-FFF2-40B4-BE49-F238E27FC236}">
                <a16:creationId xmlns:a16="http://schemas.microsoft.com/office/drawing/2014/main" id="{3737DF95-18B2-2968-3D70-F69486CF18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6" b="18178"/>
          <a:stretch/>
        </p:blipFill>
        <p:spPr bwMode="auto">
          <a:xfrm>
            <a:off x="4529620" y="605790"/>
            <a:ext cx="3884930" cy="19659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Autoenkoderi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Neuronske mreže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hr-H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ako sažeti podatke u latentni prostor i prikazati ih pomoću manjeg broja značajki, a pritom minimizirati grešku rekonstrukcije na izlazu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 bitna svojstva</a:t>
            </a:r>
          </a:p>
          <a:p>
            <a:pPr lvl="1" indent="-317500">
              <a:buSzPts val="1400"/>
              <a:buFont typeface="Courier New" panose="02070309020205020404" pitchFamily="49" charset="0"/>
              <a:buChar char="o"/>
            </a:pPr>
            <a:r>
              <a:rPr lang="hr-H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Specifični su za podatke na kojima uče </a:t>
            </a:r>
          </a:p>
          <a:p>
            <a:pPr lvl="1" indent="-317500">
              <a:buSzPts val="1400"/>
              <a:buFont typeface="Courier New" panose="02070309020205020404" pitchFamily="49" charset="0"/>
              <a:buChar char="o"/>
            </a:pPr>
            <a:r>
              <a:rPr lang="hr-H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Imaju gubitke</a:t>
            </a:r>
          </a:p>
          <a:p>
            <a:pPr lvl="1" indent="-317500">
              <a:buSzPts val="1400"/>
              <a:buFont typeface="Courier New" panose="02070309020205020404" pitchFamily="49" charset="0"/>
              <a:buChar char="o"/>
            </a:pPr>
            <a:r>
              <a:rPr lang="hr-H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Uče automatski iz primjera podataka</a:t>
            </a:r>
          </a:p>
        </p:txBody>
      </p:sp>
      <p:pic>
        <p:nvPicPr>
          <p:cNvPr id="2" name="Picture 1" descr="Autoencoder: schema">
            <a:extLst>
              <a:ext uri="{FF2B5EF4-FFF2-40B4-BE49-F238E27FC236}">
                <a16:creationId xmlns:a16="http://schemas.microsoft.com/office/drawing/2014/main" id="{C793866C-641E-A77D-8308-CA1DC3BAF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15" y="779604"/>
            <a:ext cx="4308335" cy="1354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C20B-069A-5D67-6732-EE3651B2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Varijacijski autoenkoderi (VAE)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AB55-F198-4551-47CC-96D84755D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r-H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Regulariziran latentni prostor – generiranje novih podataka</a:t>
            </a:r>
          </a:p>
          <a:p>
            <a:r>
              <a:rPr lang="hr-H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Enkodiranje podataka kao distribucije</a:t>
            </a:r>
          </a:p>
          <a:p>
            <a:r>
              <a:rPr lang="hr-H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Gubici rekonstrukcije</a:t>
            </a:r>
          </a:p>
          <a:p>
            <a:r>
              <a:rPr lang="hr-H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Gubici KL divergencije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oup of colorful circles and squares&#10;&#10;Description automatically generated">
            <a:extLst>
              <a:ext uri="{FF2B5EF4-FFF2-40B4-BE49-F238E27FC236}">
                <a16:creationId xmlns:a16="http://schemas.microsoft.com/office/drawing/2014/main" id="{A5E16A36-1BDB-DCD9-67EF-6869808EE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738" y="391886"/>
            <a:ext cx="4636401" cy="2500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84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8EEA-EE60-8620-0516-F30BE706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51C36-1E4A-DF4A-2895-643F383C9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Alati – Python, Tensorflow, Keras</a:t>
            </a:r>
          </a:p>
          <a:p>
            <a:r>
              <a:rPr lang="hr-H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Podaci - </a:t>
            </a:r>
            <a:r>
              <a:rPr lang="hr-HR" sz="1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10459 sekvenci peptida s oznakom aktivnosti</a:t>
            </a:r>
          </a:p>
          <a:p>
            <a:r>
              <a:rPr lang="hr-H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Arhitektura enkodera i dekodera</a:t>
            </a:r>
          </a:p>
          <a:p>
            <a:r>
              <a:rPr lang="hr-H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Definiranje prilagođenih funkcija za treniranje i validaciju</a:t>
            </a:r>
          </a:p>
          <a:p>
            <a:r>
              <a:rPr lang="hr-H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Obrada podataka</a:t>
            </a:r>
          </a:p>
          <a:p>
            <a:r>
              <a:rPr lang="hr-H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Optimizacija hiperparametara</a:t>
            </a:r>
          </a:p>
          <a:p>
            <a:r>
              <a:rPr lang="hr-H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Trening</a:t>
            </a:r>
          </a:p>
        </p:txBody>
      </p:sp>
    </p:spTree>
    <p:extLst>
      <p:ext uri="{BB962C8B-B14F-4D97-AF65-F5344CB8AC3E}">
        <p14:creationId xmlns:p14="http://schemas.microsoft.com/office/powerpoint/2010/main" val="176806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9B59-4B49-E66C-9B3C-98D56629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Rezultati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A5754-0A21-811F-7A09-B3874C465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41889-FFA2-8C1D-000B-92043DD4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9" y="1828154"/>
            <a:ext cx="7688701" cy="178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2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2079-185C-1D90-63AD-13A8B164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Rezultati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6E8EF-75CD-1592-F91D-551E95BC5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88AB0-28BC-A6E5-7BDF-4B1EC3FB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880687"/>
            <a:ext cx="80200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6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53B0-F79A-6DA9-A657-1875B323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Rezultati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B1B1D-6DA3-83A6-9CD6-6BBF91972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Metrike točnosti modela</a:t>
            </a:r>
          </a:p>
          <a:p>
            <a:pPr lvl="1"/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NSURLP (</a:t>
            </a:r>
            <a:r>
              <a:rPr lang="hr-HR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normalizirana srednja udaljenost rekonstrukcije u latentnom prostoru) – 0.103</a:t>
            </a:r>
          </a:p>
          <a:p>
            <a:pPr lvl="1"/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PKK (Pearsonov koeficijent korelacije) – 0.7917</a:t>
            </a:r>
          </a:p>
          <a:p>
            <a:pPr lvl="1"/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(</a:t>
            </a:r>
            <a:r>
              <a:rPr lang="hr-HR" sz="1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kvadratni korijen srednje kvadratne pogreške</a:t>
            </a:r>
            <a:r>
              <a:rPr lang="hr-HR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- 0.0869</a:t>
            </a:r>
          </a:p>
        </p:txBody>
      </p:sp>
    </p:spTree>
    <p:extLst>
      <p:ext uri="{BB962C8B-B14F-4D97-AF65-F5344CB8AC3E}">
        <p14:creationId xmlns:p14="http://schemas.microsoft.com/office/powerpoint/2010/main" val="257451764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249</Words>
  <Application>Microsoft Office PowerPoint</Application>
  <PresentationFormat>On-screen Show (16:9)</PresentationFormat>
  <Paragraphs>56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Lato</vt:lpstr>
      <vt:lpstr>Times New Roman</vt:lpstr>
      <vt:lpstr>Raleway</vt:lpstr>
      <vt:lpstr>Courier New</vt:lpstr>
      <vt:lpstr>Streamline</vt:lpstr>
      <vt:lpstr>Diplomski rad  ANALIZA SLIČNOSTI PEPTIDA TEMELJENA NA LATENTNOM PROSTORU AUTOENKODERA  Bruno Novosel</vt:lpstr>
      <vt:lpstr>Uvod</vt:lpstr>
      <vt:lpstr>Peptidi</vt:lpstr>
      <vt:lpstr>Autoenkoderi</vt:lpstr>
      <vt:lpstr>Varijacijski autoenkoderi (VAE)</vt:lpstr>
      <vt:lpstr>Model</vt:lpstr>
      <vt:lpstr>Rezultati</vt:lpstr>
      <vt:lpstr>Rezultati</vt:lpstr>
      <vt:lpstr>Rezultati</vt:lpstr>
      <vt:lpstr>Rezultati</vt:lpstr>
      <vt:lpstr>Rezultati</vt:lpstr>
      <vt:lpstr>Rezultati</vt:lpstr>
      <vt:lpstr>Rezultati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Diplomski rad  ANALIZA SLIČNOSTI PEPTIDA TEMELJENA NA LATENTNOM PROSTORU AUTOENKODERA  Bruno Novosel</dc:title>
  <cp:lastModifiedBy>Bruno Novosel</cp:lastModifiedBy>
  <cp:revision>15</cp:revision>
  <dcterms:modified xsi:type="dcterms:W3CDTF">2023-09-04T12:09:33Z</dcterms:modified>
</cp:coreProperties>
</file>