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7" r:id="rId18"/>
    <p:sldId id="275" r:id="rId19"/>
    <p:sldId id="295" r:id="rId20"/>
    <p:sldId id="276" r:id="rId21"/>
    <p:sldId id="296" r:id="rId22"/>
    <p:sldId id="280" r:id="rId23"/>
    <p:sldId id="297" r:id="rId24"/>
    <p:sldId id="281" r:id="rId25"/>
    <p:sldId id="282" r:id="rId26"/>
    <p:sldId id="283" r:id="rId27"/>
    <p:sldId id="298" r:id="rId28"/>
    <p:sldId id="299" r:id="rId29"/>
    <p:sldId id="286" r:id="rId30"/>
    <p:sldId id="305" r:id="rId31"/>
    <p:sldId id="306" r:id="rId32"/>
    <p:sldId id="307" r:id="rId33"/>
    <p:sldId id="300" r:id="rId34"/>
    <p:sldId id="308" r:id="rId35"/>
    <p:sldId id="309" r:id="rId36"/>
    <p:sldId id="310" r:id="rId37"/>
    <p:sldId id="304" r:id="rId38"/>
    <p:sldId id="312" r:id="rId39"/>
    <p:sldId id="311" r:id="rId40"/>
    <p:sldId id="313" r:id="rId41"/>
    <p:sldId id="314" r:id="rId42"/>
    <p:sldId id="321" r:id="rId43"/>
    <p:sldId id="315" r:id="rId44"/>
    <p:sldId id="316" r:id="rId45"/>
    <p:sldId id="317" r:id="rId46"/>
    <p:sldId id="290" r:id="rId47"/>
    <p:sldId id="319" r:id="rId48"/>
    <p:sldId id="32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E6F17-21EB-460A-804B-D1E14D8F5691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E7A7DC-EAF9-4EB1-8503-A8A6DCB892B9}">
      <dgm:prSet/>
      <dgm:spPr/>
      <dgm:t>
        <a:bodyPr/>
        <a:lstStyle/>
        <a:p>
          <a:r>
            <a:rPr lang="pt-BR"/>
            <a:t>20%</a:t>
          </a:r>
          <a:endParaRPr lang="en-US"/>
        </a:p>
      </dgm:t>
    </dgm:pt>
    <dgm:pt modelId="{87247EEE-2DD6-4BD2-86ED-2888C870A2DE}" type="parTrans" cxnId="{6940B664-2FA7-400A-9552-48DC332918B1}">
      <dgm:prSet/>
      <dgm:spPr/>
      <dgm:t>
        <a:bodyPr/>
        <a:lstStyle/>
        <a:p>
          <a:endParaRPr lang="en-US"/>
        </a:p>
      </dgm:t>
    </dgm:pt>
    <dgm:pt modelId="{BF90B5C2-D4E1-42F5-8BC5-62A7813B7548}" type="sibTrans" cxnId="{6940B664-2FA7-400A-9552-48DC332918B1}">
      <dgm:prSet/>
      <dgm:spPr/>
      <dgm:t>
        <a:bodyPr/>
        <a:lstStyle/>
        <a:p>
          <a:endParaRPr lang="en-US"/>
        </a:p>
      </dgm:t>
    </dgm:pt>
    <dgm:pt modelId="{A42988E1-E378-43FD-8A3D-9B74F7540D02}">
      <dgm:prSet/>
      <dgm:spPr/>
      <dgm:t>
        <a:bodyPr/>
        <a:lstStyle/>
        <a:p>
          <a:r>
            <a:rPr lang="en-US"/>
            <a:t>56.962 </a:t>
          </a:r>
          <a:r>
            <a:rPr lang="en-US" err="1"/>
            <a:t>amostras</a:t>
          </a:r>
          <a:endParaRPr lang="en-US"/>
        </a:p>
      </dgm:t>
    </dgm:pt>
    <dgm:pt modelId="{81D7B379-F147-4CA1-9018-E7988B4D3284}" type="parTrans" cxnId="{A0D94498-8D29-4198-9532-045C89E8C9E1}">
      <dgm:prSet/>
      <dgm:spPr/>
      <dgm:t>
        <a:bodyPr/>
        <a:lstStyle/>
        <a:p>
          <a:endParaRPr lang="en-US"/>
        </a:p>
      </dgm:t>
    </dgm:pt>
    <dgm:pt modelId="{82C04359-4951-4205-BAEF-C297AF4FE482}" type="sibTrans" cxnId="{A0D94498-8D29-4198-9532-045C89E8C9E1}">
      <dgm:prSet/>
      <dgm:spPr/>
      <dgm:t>
        <a:bodyPr/>
        <a:lstStyle/>
        <a:p>
          <a:endParaRPr lang="en-US"/>
        </a:p>
      </dgm:t>
    </dgm:pt>
    <dgm:pt modelId="{60437BF2-E36B-DC41-9E83-CBD652AF5F43}" type="pres">
      <dgm:prSet presAssocID="{35EE6F17-21EB-460A-804B-D1E14D8F56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1F1772-2758-B844-BAF3-6325318097B8}" type="pres">
      <dgm:prSet presAssocID="{3DE7A7DC-EAF9-4EB1-8503-A8A6DCB892B9}" presName="hierRoot1" presStyleCnt="0"/>
      <dgm:spPr/>
    </dgm:pt>
    <dgm:pt modelId="{BA77265F-BE83-C44C-AA26-2E07A518B5FE}" type="pres">
      <dgm:prSet presAssocID="{3DE7A7DC-EAF9-4EB1-8503-A8A6DCB892B9}" presName="composite" presStyleCnt="0"/>
      <dgm:spPr/>
    </dgm:pt>
    <dgm:pt modelId="{C93913FE-395E-4F46-807B-F676DAEBE666}" type="pres">
      <dgm:prSet presAssocID="{3DE7A7DC-EAF9-4EB1-8503-A8A6DCB892B9}" presName="background" presStyleLbl="node0" presStyleIdx="0" presStyleCnt="2"/>
      <dgm:spPr/>
    </dgm:pt>
    <dgm:pt modelId="{017EA687-E055-0246-880A-FA732B651670}" type="pres">
      <dgm:prSet presAssocID="{3DE7A7DC-EAF9-4EB1-8503-A8A6DCB892B9}" presName="text" presStyleLbl="fgAcc0" presStyleIdx="0" presStyleCnt="2">
        <dgm:presLayoutVars>
          <dgm:chPref val="3"/>
        </dgm:presLayoutVars>
      </dgm:prSet>
      <dgm:spPr/>
    </dgm:pt>
    <dgm:pt modelId="{B9DAB5DA-BF35-5845-82F2-AFF2F3D2DA1C}" type="pres">
      <dgm:prSet presAssocID="{3DE7A7DC-EAF9-4EB1-8503-A8A6DCB892B9}" presName="hierChild2" presStyleCnt="0"/>
      <dgm:spPr/>
    </dgm:pt>
    <dgm:pt modelId="{310880E1-C808-0542-93EB-8AA37CD9086D}" type="pres">
      <dgm:prSet presAssocID="{A42988E1-E378-43FD-8A3D-9B74F7540D02}" presName="hierRoot1" presStyleCnt="0"/>
      <dgm:spPr/>
    </dgm:pt>
    <dgm:pt modelId="{5399F5AA-7C25-7D49-A4D2-A0A536854A11}" type="pres">
      <dgm:prSet presAssocID="{A42988E1-E378-43FD-8A3D-9B74F7540D02}" presName="composite" presStyleCnt="0"/>
      <dgm:spPr/>
    </dgm:pt>
    <dgm:pt modelId="{587BFD99-8FE8-C44C-939D-2EEAE9F9F127}" type="pres">
      <dgm:prSet presAssocID="{A42988E1-E378-43FD-8A3D-9B74F7540D02}" presName="background" presStyleLbl="node0" presStyleIdx="1" presStyleCnt="2"/>
      <dgm:spPr/>
    </dgm:pt>
    <dgm:pt modelId="{3B86C73B-D68B-8F48-A985-CA23F11D0E46}" type="pres">
      <dgm:prSet presAssocID="{A42988E1-E378-43FD-8A3D-9B74F7540D02}" presName="text" presStyleLbl="fgAcc0" presStyleIdx="1" presStyleCnt="2">
        <dgm:presLayoutVars>
          <dgm:chPref val="3"/>
        </dgm:presLayoutVars>
      </dgm:prSet>
      <dgm:spPr/>
    </dgm:pt>
    <dgm:pt modelId="{E27F4839-EF15-8A46-B7A7-1C66D05E9F98}" type="pres">
      <dgm:prSet presAssocID="{A42988E1-E378-43FD-8A3D-9B74F7540D02}" presName="hierChild2" presStyleCnt="0"/>
      <dgm:spPr/>
    </dgm:pt>
  </dgm:ptLst>
  <dgm:cxnLst>
    <dgm:cxn modelId="{096B822F-6865-8C4D-B67B-FC2C18CCB791}" type="presOf" srcId="{35EE6F17-21EB-460A-804B-D1E14D8F5691}" destId="{60437BF2-E36B-DC41-9E83-CBD652AF5F43}" srcOrd="0" destOrd="0" presId="urn:microsoft.com/office/officeart/2005/8/layout/hierarchy1"/>
    <dgm:cxn modelId="{6940B664-2FA7-400A-9552-48DC332918B1}" srcId="{35EE6F17-21EB-460A-804B-D1E14D8F5691}" destId="{3DE7A7DC-EAF9-4EB1-8503-A8A6DCB892B9}" srcOrd="0" destOrd="0" parTransId="{87247EEE-2DD6-4BD2-86ED-2888C870A2DE}" sibTransId="{BF90B5C2-D4E1-42F5-8BC5-62A7813B7548}"/>
    <dgm:cxn modelId="{A0D94498-8D29-4198-9532-045C89E8C9E1}" srcId="{35EE6F17-21EB-460A-804B-D1E14D8F5691}" destId="{A42988E1-E378-43FD-8A3D-9B74F7540D02}" srcOrd="1" destOrd="0" parTransId="{81D7B379-F147-4CA1-9018-E7988B4D3284}" sibTransId="{82C04359-4951-4205-BAEF-C297AF4FE482}"/>
    <dgm:cxn modelId="{510CD4AB-AE04-5A49-BEB7-57C3A965886B}" type="presOf" srcId="{A42988E1-E378-43FD-8A3D-9B74F7540D02}" destId="{3B86C73B-D68B-8F48-A985-CA23F11D0E46}" srcOrd="0" destOrd="0" presId="urn:microsoft.com/office/officeart/2005/8/layout/hierarchy1"/>
    <dgm:cxn modelId="{96140DD3-6B2F-694B-92E7-13C6A18253D0}" type="presOf" srcId="{3DE7A7DC-EAF9-4EB1-8503-A8A6DCB892B9}" destId="{017EA687-E055-0246-880A-FA732B651670}" srcOrd="0" destOrd="0" presId="urn:microsoft.com/office/officeart/2005/8/layout/hierarchy1"/>
    <dgm:cxn modelId="{454BD0CF-47E7-9D48-90D2-660702E91104}" type="presParOf" srcId="{60437BF2-E36B-DC41-9E83-CBD652AF5F43}" destId="{9F1F1772-2758-B844-BAF3-6325318097B8}" srcOrd="0" destOrd="0" presId="urn:microsoft.com/office/officeart/2005/8/layout/hierarchy1"/>
    <dgm:cxn modelId="{B2531EAE-3FF5-1E4B-B58E-D06FC8783761}" type="presParOf" srcId="{9F1F1772-2758-B844-BAF3-6325318097B8}" destId="{BA77265F-BE83-C44C-AA26-2E07A518B5FE}" srcOrd="0" destOrd="0" presId="urn:microsoft.com/office/officeart/2005/8/layout/hierarchy1"/>
    <dgm:cxn modelId="{5BD76BFB-094C-C940-A0DB-7B0478AAC006}" type="presParOf" srcId="{BA77265F-BE83-C44C-AA26-2E07A518B5FE}" destId="{C93913FE-395E-4F46-807B-F676DAEBE666}" srcOrd="0" destOrd="0" presId="urn:microsoft.com/office/officeart/2005/8/layout/hierarchy1"/>
    <dgm:cxn modelId="{DE52C09F-46A5-044C-86B1-E1CD0B573E4A}" type="presParOf" srcId="{BA77265F-BE83-C44C-AA26-2E07A518B5FE}" destId="{017EA687-E055-0246-880A-FA732B651670}" srcOrd="1" destOrd="0" presId="urn:microsoft.com/office/officeart/2005/8/layout/hierarchy1"/>
    <dgm:cxn modelId="{FC468AB7-22FA-F245-AC76-08CB3E93B1DE}" type="presParOf" srcId="{9F1F1772-2758-B844-BAF3-6325318097B8}" destId="{B9DAB5DA-BF35-5845-82F2-AFF2F3D2DA1C}" srcOrd="1" destOrd="0" presId="urn:microsoft.com/office/officeart/2005/8/layout/hierarchy1"/>
    <dgm:cxn modelId="{D3D4EFFB-57AB-F94F-8306-1C0211F7374B}" type="presParOf" srcId="{60437BF2-E36B-DC41-9E83-CBD652AF5F43}" destId="{310880E1-C808-0542-93EB-8AA37CD9086D}" srcOrd="1" destOrd="0" presId="urn:microsoft.com/office/officeart/2005/8/layout/hierarchy1"/>
    <dgm:cxn modelId="{472C872F-953C-2647-B4A8-0CD57F5DF7E9}" type="presParOf" srcId="{310880E1-C808-0542-93EB-8AA37CD9086D}" destId="{5399F5AA-7C25-7D49-A4D2-A0A536854A11}" srcOrd="0" destOrd="0" presId="urn:microsoft.com/office/officeart/2005/8/layout/hierarchy1"/>
    <dgm:cxn modelId="{B0D5C1E4-5D4C-4540-97DD-4FE90EB38021}" type="presParOf" srcId="{5399F5AA-7C25-7D49-A4D2-A0A536854A11}" destId="{587BFD99-8FE8-C44C-939D-2EEAE9F9F127}" srcOrd="0" destOrd="0" presId="urn:microsoft.com/office/officeart/2005/8/layout/hierarchy1"/>
    <dgm:cxn modelId="{94B451A4-E882-2042-BD4F-B1EE34F39CEF}" type="presParOf" srcId="{5399F5AA-7C25-7D49-A4D2-A0A536854A11}" destId="{3B86C73B-D68B-8F48-A985-CA23F11D0E46}" srcOrd="1" destOrd="0" presId="urn:microsoft.com/office/officeart/2005/8/layout/hierarchy1"/>
    <dgm:cxn modelId="{4D5705CC-4051-1C45-92F9-DAE38536166F}" type="presParOf" srcId="{310880E1-C808-0542-93EB-8AA37CD9086D}" destId="{E27F4839-EF15-8A46-B7A7-1C66D05E9F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EE6F17-21EB-460A-804B-D1E14D8F5691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E7A7DC-EAF9-4EB1-8503-A8A6DCB892B9}">
      <dgm:prSet/>
      <dgm:spPr/>
      <dgm:t>
        <a:bodyPr/>
        <a:lstStyle/>
        <a:p>
          <a:r>
            <a:rPr lang="pt-BR"/>
            <a:t>80%</a:t>
          </a:r>
          <a:endParaRPr lang="en-US"/>
        </a:p>
      </dgm:t>
    </dgm:pt>
    <dgm:pt modelId="{87247EEE-2DD6-4BD2-86ED-2888C870A2DE}" type="parTrans" cxnId="{6940B664-2FA7-400A-9552-48DC332918B1}">
      <dgm:prSet/>
      <dgm:spPr/>
      <dgm:t>
        <a:bodyPr/>
        <a:lstStyle/>
        <a:p>
          <a:endParaRPr lang="en-US"/>
        </a:p>
      </dgm:t>
    </dgm:pt>
    <dgm:pt modelId="{BF90B5C2-D4E1-42F5-8BC5-62A7813B7548}" type="sibTrans" cxnId="{6940B664-2FA7-400A-9552-48DC332918B1}">
      <dgm:prSet/>
      <dgm:spPr/>
      <dgm:t>
        <a:bodyPr/>
        <a:lstStyle/>
        <a:p>
          <a:endParaRPr lang="en-US"/>
        </a:p>
      </dgm:t>
    </dgm:pt>
    <dgm:pt modelId="{A42988E1-E378-43FD-8A3D-9B74F7540D02}">
      <dgm:prSet/>
      <dgm:spPr/>
      <dgm:t>
        <a:bodyPr/>
        <a:lstStyle/>
        <a:p>
          <a:r>
            <a:rPr lang="en-US"/>
            <a:t>227.845 </a:t>
          </a:r>
          <a:r>
            <a:rPr lang="en-US" err="1"/>
            <a:t>amostras</a:t>
          </a:r>
          <a:endParaRPr lang="en-US"/>
        </a:p>
      </dgm:t>
    </dgm:pt>
    <dgm:pt modelId="{81D7B379-F147-4CA1-9018-E7988B4D3284}" type="parTrans" cxnId="{A0D94498-8D29-4198-9532-045C89E8C9E1}">
      <dgm:prSet/>
      <dgm:spPr/>
      <dgm:t>
        <a:bodyPr/>
        <a:lstStyle/>
        <a:p>
          <a:endParaRPr lang="en-US"/>
        </a:p>
      </dgm:t>
    </dgm:pt>
    <dgm:pt modelId="{82C04359-4951-4205-BAEF-C297AF4FE482}" type="sibTrans" cxnId="{A0D94498-8D29-4198-9532-045C89E8C9E1}">
      <dgm:prSet/>
      <dgm:spPr/>
      <dgm:t>
        <a:bodyPr/>
        <a:lstStyle/>
        <a:p>
          <a:endParaRPr lang="en-US"/>
        </a:p>
      </dgm:t>
    </dgm:pt>
    <dgm:pt modelId="{60437BF2-E36B-DC41-9E83-CBD652AF5F43}" type="pres">
      <dgm:prSet presAssocID="{35EE6F17-21EB-460A-804B-D1E14D8F56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1F1772-2758-B844-BAF3-6325318097B8}" type="pres">
      <dgm:prSet presAssocID="{3DE7A7DC-EAF9-4EB1-8503-A8A6DCB892B9}" presName="hierRoot1" presStyleCnt="0"/>
      <dgm:spPr/>
    </dgm:pt>
    <dgm:pt modelId="{BA77265F-BE83-C44C-AA26-2E07A518B5FE}" type="pres">
      <dgm:prSet presAssocID="{3DE7A7DC-EAF9-4EB1-8503-A8A6DCB892B9}" presName="composite" presStyleCnt="0"/>
      <dgm:spPr/>
    </dgm:pt>
    <dgm:pt modelId="{C93913FE-395E-4F46-807B-F676DAEBE666}" type="pres">
      <dgm:prSet presAssocID="{3DE7A7DC-EAF9-4EB1-8503-A8A6DCB892B9}" presName="background" presStyleLbl="node0" presStyleIdx="0" presStyleCnt="2"/>
      <dgm:spPr/>
    </dgm:pt>
    <dgm:pt modelId="{017EA687-E055-0246-880A-FA732B651670}" type="pres">
      <dgm:prSet presAssocID="{3DE7A7DC-EAF9-4EB1-8503-A8A6DCB892B9}" presName="text" presStyleLbl="fgAcc0" presStyleIdx="0" presStyleCnt="2">
        <dgm:presLayoutVars>
          <dgm:chPref val="3"/>
        </dgm:presLayoutVars>
      </dgm:prSet>
      <dgm:spPr/>
    </dgm:pt>
    <dgm:pt modelId="{B9DAB5DA-BF35-5845-82F2-AFF2F3D2DA1C}" type="pres">
      <dgm:prSet presAssocID="{3DE7A7DC-EAF9-4EB1-8503-A8A6DCB892B9}" presName="hierChild2" presStyleCnt="0"/>
      <dgm:spPr/>
    </dgm:pt>
    <dgm:pt modelId="{310880E1-C808-0542-93EB-8AA37CD9086D}" type="pres">
      <dgm:prSet presAssocID="{A42988E1-E378-43FD-8A3D-9B74F7540D02}" presName="hierRoot1" presStyleCnt="0"/>
      <dgm:spPr/>
    </dgm:pt>
    <dgm:pt modelId="{5399F5AA-7C25-7D49-A4D2-A0A536854A11}" type="pres">
      <dgm:prSet presAssocID="{A42988E1-E378-43FD-8A3D-9B74F7540D02}" presName="composite" presStyleCnt="0"/>
      <dgm:spPr/>
    </dgm:pt>
    <dgm:pt modelId="{587BFD99-8FE8-C44C-939D-2EEAE9F9F127}" type="pres">
      <dgm:prSet presAssocID="{A42988E1-E378-43FD-8A3D-9B74F7540D02}" presName="background" presStyleLbl="node0" presStyleIdx="1" presStyleCnt="2"/>
      <dgm:spPr/>
    </dgm:pt>
    <dgm:pt modelId="{3B86C73B-D68B-8F48-A985-CA23F11D0E46}" type="pres">
      <dgm:prSet presAssocID="{A42988E1-E378-43FD-8A3D-9B74F7540D02}" presName="text" presStyleLbl="fgAcc0" presStyleIdx="1" presStyleCnt="2">
        <dgm:presLayoutVars>
          <dgm:chPref val="3"/>
        </dgm:presLayoutVars>
      </dgm:prSet>
      <dgm:spPr/>
    </dgm:pt>
    <dgm:pt modelId="{E27F4839-EF15-8A46-B7A7-1C66D05E9F98}" type="pres">
      <dgm:prSet presAssocID="{A42988E1-E378-43FD-8A3D-9B74F7540D02}" presName="hierChild2" presStyleCnt="0"/>
      <dgm:spPr/>
    </dgm:pt>
  </dgm:ptLst>
  <dgm:cxnLst>
    <dgm:cxn modelId="{096B822F-6865-8C4D-B67B-FC2C18CCB791}" type="presOf" srcId="{35EE6F17-21EB-460A-804B-D1E14D8F5691}" destId="{60437BF2-E36B-DC41-9E83-CBD652AF5F43}" srcOrd="0" destOrd="0" presId="urn:microsoft.com/office/officeart/2005/8/layout/hierarchy1"/>
    <dgm:cxn modelId="{6940B664-2FA7-400A-9552-48DC332918B1}" srcId="{35EE6F17-21EB-460A-804B-D1E14D8F5691}" destId="{3DE7A7DC-EAF9-4EB1-8503-A8A6DCB892B9}" srcOrd="0" destOrd="0" parTransId="{87247EEE-2DD6-4BD2-86ED-2888C870A2DE}" sibTransId="{BF90B5C2-D4E1-42F5-8BC5-62A7813B7548}"/>
    <dgm:cxn modelId="{A0D94498-8D29-4198-9532-045C89E8C9E1}" srcId="{35EE6F17-21EB-460A-804B-D1E14D8F5691}" destId="{A42988E1-E378-43FD-8A3D-9B74F7540D02}" srcOrd="1" destOrd="0" parTransId="{81D7B379-F147-4CA1-9018-E7988B4D3284}" sibTransId="{82C04359-4951-4205-BAEF-C297AF4FE482}"/>
    <dgm:cxn modelId="{510CD4AB-AE04-5A49-BEB7-57C3A965886B}" type="presOf" srcId="{A42988E1-E378-43FD-8A3D-9B74F7540D02}" destId="{3B86C73B-D68B-8F48-A985-CA23F11D0E46}" srcOrd="0" destOrd="0" presId="urn:microsoft.com/office/officeart/2005/8/layout/hierarchy1"/>
    <dgm:cxn modelId="{96140DD3-6B2F-694B-92E7-13C6A18253D0}" type="presOf" srcId="{3DE7A7DC-EAF9-4EB1-8503-A8A6DCB892B9}" destId="{017EA687-E055-0246-880A-FA732B651670}" srcOrd="0" destOrd="0" presId="urn:microsoft.com/office/officeart/2005/8/layout/hierarchy1"/>
    <dgm:cxn modelId="{454BD0CF-47E7-9D48-90D2-660702E91104}" type="presParOf" srcId="{60437BF2-E36B-DC41-9E83-CBD652AF5F43}" destId="{9F1F1772-2758-B844-BAF3-6325318097B8}" srcOrd="0" destOrd="0" presId="urn:microsoft.com/office/officeart/2005/8/layout/hierarchy1"/>
    <dgm:cxn modelId="{B2531EAE-3FF5-1E4B-B58E-D06FC8783761}" type="presParOf" srcId="{9F1F1772-2758-B844-BAF3-6325318097B8}" destId="{BA77265F-BE83-C44C-AA26-2E07A518B5FE}" srcOrd="0" destOrd="0" presId="urn:microsoft.com/office/officeart/2005/8/layout/hierarchy1"/>
    <dgm:cxn modelId="{5BD76BFB-094C-C940-A0DB-7B0478AAC006}" type="presParOf" srcId="{BA77265F-BE83-C44C-AA26-2E07A518B5FE}" destId="{C93913FE-395E-4F46-807B-F676DAEBE666}" srcOrd="0" destOrd="0" presId="urn:microsoft.com/office/officeart/2005/8/layout/hierarchy1"/>
    <dgm:cxn modelId="{DE52C09F-46A5-044C-86B1-E1CD0B573E4A}" type="presParOf" srcId="{BA77265F-BE83-C44C-AA26-2E07A518B5FE}" destId="{017EA687-E055-0246-880A-FA732B651670}" srcOrd="1" destOrd="0" presId="urn:microsoft.com/office/officeart/2005/8/layout/hierarchy1"/>
    <dgm:cxn modelId="{FC468AB7-22FA-F245-AC76-08CB3E93B1DE}" type="presParOf" srcId="{9F1F1772-2758-B844-BAF3-6325318097B8}" destId="{B9DAB5DA-BF35-5845-82F2-AFF2F3D2DA1C}" srcOrd="1" destOrd="0" presId="urn:microsoft.com/office/officeart/2005/8/layout/hierarchy1"/>
    <dgm:cxn modelId="{D3D4EFFB-57AB-F94F-8306-1C0211F7374B}" type="presParOf" srcId="{60437BF2-E36B-DC41-9E83-CBD652AF5F43}" destId="{310880E1-C808-0542-93EB-8AA37CD9086D}" srcOrd="1" destOrd="0" presId="urn:microsoft.com/office/officeart/2005/8/layout/hierarchy1"/>
    <dgm:cxn modelId="{472C872F-953C-2647-B4A8-0CD57F5DF7E9}" type="presParOf" srcId="{310880E1-C808-0542-93EB-8AA37CD9086D}" destId="{5399F5AA-7C25-7D49-A4D2-A0A536854A11}" srcOrd="0" destOrd="0" presId="urn:microsoft.com/office/officeart/2005/8/layout/hierarchy1"/>
    <dgm:cxn modelId="{B0D5C1E4-5D4C-4540-97DD-4FE90EB38021}" type="presParOf" srcId="{5399F5AA-7C25-7D49-A4D2-A0A536854A11}" destId="{587BFD99-8FE8-C44C-939D-2EEAE9F9F127}" srcOrd="0" destOrd="0" presId="urn:microsoft.com/office/officeart/2005/8/layout/hierarchy1"/>
    <dgm:cxn modelId="{94B451A4-E882-2042-BD4F-B1EE34F39CEF}" type="presParOf" srcId="{5399F5AA-7C25-7D49-A4D2-A0A536854A11}" destId="{3B86C73B-D68B-8F48-A985-CA23F11D0E46}" srcOrd="1" destOrd="0" presId="urn:microsoft.com/office/officeart/2005/8/layout/hierarchy1"/>
    <dgm:cxn modelId="{4D5705CC-4051-1C45-92F9-DAE38536166F}" type="presParOf" srcId="{310880E1-C808-0542-93EB-8AA37CD9086D}" destId="{E27F4839-EF15-8A46-B7A7-1C66D05E9F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913FE-395E-4F46-807B-F676DAEBE666}">
      <dsp:nvSpPr>
        <dsp:cNvPr id="0" name=""/>
        <dsp:cNvSpPr/>
      </dsp:nvSpPr>
      <dsp:spPr>
        <a:xfrm>
          <a:off x="663" y="108743"/>
          <a:ext cx="2327216" cy="147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EA687-E055-0246-880A-FA732B651670}">
      <dsp:nvSpPr>
        <dsp:cNvPr id="0" name=""/>
        <dsp:cNvSpPr/>
      </dsp:nvSpPr>
      <dsp:spPr>
        <a:xfrm>
          <a:off x="259242" y="354394"/>
          <a:ext cx="2327216" cy="14777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20%</a:t>
          </a:r>
          <a:endParaRPr lang="en-US" sz="3600" kern="1200"/>
        </a:p>
      </dsp:txBody>
      <dsp:txXfrm>
        <a:off x="302525" y="397677"/>
        <a:ext cx="2240650" cy="1391216"/>
      </dsp:txXfrm>
    </dsp:sp>
    <dsp:sp modelId="{587BFD99-8FE8-C44C-939D-2EEAE9F9F127}">
      <dsp:nvSpPr>
        <dsp:cNvPr id="0" name=""/>
        <dsp:cNvSpPr/>
      </dsp:nvSpPr>
      <dsp:spPr>
        <a:xfrm>
          <a:off x="2845038" y="108743"/>
          <a:ext cx="2327216" cy="147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86C73B-D68B-8F48-A985-CA23F11D0E46}">
      <dsp:nvSpPr>
        <dsp:cNvPr id="0" name=""/>
        <dsp:cNvSpPr/>
      </dsp:nvSpPr>
      <dsp:spPr>
        <a:xfrm>
          <a:off x="3103618" y="354394"/>
          <a:ext cx="2327216" cy="14777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56.962 </a:t>
          </a:r>
          <a:r>
            <a:rPr lang="en-US" sz="3600" kern="1200" err="1"/>
            <a:t>amostras</a:t>
          </a:r>
          <a:endParaRPr lang="en-US" sz="3600" kern="1200"/>
        </a:p>
      </dsp:txBody>
      <dsp:txXfrm>
        <a:off x="3146901" y="397677"/>
        <a:ext cx="2240650" cy="1391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913FE-395E-4F46-807B-F676DAEBE666}">
      <dsp:nvSpPr>
        <dsp:cNvPr id="0" name=""/>
        <dsp:cNvSpPr/>
      </dsp:nvSpPr>
      <dsp:spPr>
        <a:xfrm>
          <a:off x="663" y="108743"/>
          <a:ext cx="2327216" cy="147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EA687-E055-0246-880A-FA732B651670}">
      <dsp:nvSpPr>
        <dsp:cNvPr id="0" name=""/>
        <dsp:cNvSpPr/>
      </dsp:nvSpPr>
      <dsp:spPr>
        <a:xfrm>
          <a:off x="259242" y="354394"/>
          <a:ext cx="2327216" cy="14777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80%</a:t>
          </a:r>
          <a:endParaRPr lang="en-US" sz="3600" kern="1200"/>
        </a:p>
      </dsp:txBody>
      <dsp:txXfrm>
        <a:off x="302525" y="397677"/>
        <a:ext cx="2240650" cy="1391216"/>
      </dsp:txXfrm>
    </dsp:sp>
    <dsp:sp modelId="{587BFD99-8FE8-C44C-939D-2EEAE9F9F127}">
      <dsp:nvSpPr>
        <dsp:cNvPr id="0" name=""/>
        <dsp:cNvSpPr/>
      </dsp:nvSpPr>
      <dsp:spPr>
        <a:xfrm>
          <a:off x="2845038" y="108743"/>
          <a:ext cx="2327216" cy="147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86C73B-D68B-8F48-A985-CA23F11D0E46}">
      <dsp:nvSpPr>
        <dsp:cNvPr id="0" name=""/>
        <dsp:cNvSpPr/>
      </dsp:nvSpPr>
      <dsp:spPr>
        <a:xfrm>
          <a:off x="3103618" y="354394"/>
          <a:ext cx="2327216" cy="147778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227.845 </a:t>
          </a:r>
          <a:r>
            <a:rPr lang="en-US" sz="3600" kern="1200" err="1"/>
            <a:t>amostras</a:t>
          </a:r>
          <a:endParaRPr lang="en-US" sz="3600" kern="1200"/>
        </a:p>
      </dsp:txBody>
      <dsp:txXfrm>
        <a:off x="3146901" y="397677"/>
        <a:ext cx="2240650" cy="1391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2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1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8" r:id="rId6"/>
    <p:sldLayoutId id="2147483753" r:id="rId7"/>
    <p:sldLayoutId id="2147483754" r:id="rId8"/>
    <p:sldLayoutId id="2147483755" r:id="rId9"/>
    <p:sldLayoutId id="2147483757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8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Um padrão abstrato de tranças brancas e cinzas">
            <a:extLst>
              <a:ext uri="{FF2B5EF4-FFF2-40B4-BE49-F238E27FC236}">
                <a16:creationId xmlns:a16="http://schemas.microsoft.com/office/drawing/2014/main" id="{F589FAE9-A878-8BB6-64E9-D0A907BA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33" name="Group 90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208F1-B674-E460-7199-3D552F660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200" dirty="0"/>
              <a:t>FRAUDES EM TRANSAÇÕES DE CARTÃO DE CRÉDITO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41FBE5-7B6D-7C2F-DF13-111D65A1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8701" y="746842"/>
            <a:ext cx="3984605" cy="1596394"/>
          </a:xfrm>
        </p:spPr>
        <p:txBody>
          <a:bodyPr>
            <a:normAutofit/>
          </a:bodyPr>
          <a:lstStyle/>
          <a:p>
            <a:r>
              <a:rPr lang="pt-BR" dirty="0"/>
              <a:t>Trabalho Final CDD 2021-2</a:t>
            </a:r>
          </a:p>
          <a:p>
            <a:r>
              <a:rPr lang="pt-BR" dirty="0"/>
              <a:t>Bruno Eduardo Farias</a:t>
            </a:r>
          </a:p>
        </p:txBody>
      </p:sp>
    </p:spTree>
    <p:extLst>
      <p:ext uri="{BB962C8B-B14F-4D97-AF65-F5344CB8AC3E}">
        <p14:creationId xmlns:p14="http://schemas.microsoft.com/office/powerpoint/2010/main" val="193433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5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ight Triangle 8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0" name="Rectangle 8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1" name="Freeform: Shape 91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24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ight Triangle 126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1º Passo</a:t>
            </a:r>
            <a:br>
              <a:rPr lang="en-US" sz="5400"/>
            </a:br>
            <a:r>
              <a:rPr lang="en-US" sz="5400"/>
              <a:t>Divisão 80-20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29" y="3427455"/>
            <a:ext cx="5415516" cy="23081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400" err="1"/>
              <a:t>Dividir</a:t>
            </a:r>
            <a:r>
              <a:rPr lang="en-US" sz="2400"/>
              <a:t> o dataset original </a:t>
            </a:r>
            <a:r>
              <a:rPr lang="en-US" sz="2400" err="1"/>
              <a:t>em</a:t>
            </a:r>
            <a:r>
              <a:rPr lang="en-US" sz="2400"/>
              <a:t> 80% para </a:t>
            </a:r>
            <a:r>
              <a:rPr lang="en-US" sz="2400" err="1"/>
              <a:t>treino</a:t>
            </a:r>
            <a:r>
              <a:rPr lang="en-US" sz="2400"/>
              <a:t> e </a:t>
            </a:r>
            <a:r>
              <a:rPr lang="en-US" sz="2400" err="1"/>
              <a:t>seleção</a:t>
            </a:r>
            <a:r>
              <a:rPr lang="en-US" sz="2400"/>
              <a:t> dos </a:t>
            </a:r>
            <a:r>
              <a:rPr lang="en-US" sz="2400" err="1"/>
              <a:t>classificadores</a:t>
            </a:r>
            <a:r>
              <a:rPr lang="en-US" sz="2400"/>
              <a:t> e 20% para </a:t>
            </a:r>
            <a:r>
              <a:rPr lang="en-US" sz="2400" err="1"/>
              <a:t>futuros</a:t>
            </a:r>
            <a:r>
              <a:rPr lang="en-US" sz="2400"/>
              <a:t> testes</a:t>
            </a:r>
          </a:p>
        </p:txBody>
      </p:sp>
    </p:spTree>
    <p:extLst>
      <p:ext uri="{BB962C8B-B14F-4D97-AF65-F5344CB8AC3E}">
        <p14:creationId xmlns:p14="http://schemas.microsoft.com/office/powerpoint/2010/main" val="35811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4717583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DIVISÃO 80-20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F2326047-7F07-78E7-194D-EBE50963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091233"/>
            <a:ext cx="10341613" cy="2843943"/>
          </a:xfrm>
          <a:prstGeom prst="rect">
            <a:avLst/>
          </a:prstGeom>
        </p:spPr>
      </p:pic>
      <p:graphicFrame>
        <p:nvGraphicFramePr>
          <p:cNvPr id="52" name="Espaço Reservado para Conteúdo 2">
            <a:extLst>
              <a:ext uri="{FF2B5EF4-FFF2-40B4-BE49-F238E27FC236}">
                <a16:creationId xmlns:a16="http://schemas.microsoft.com/office/drawing/2014/main" id="{4ACF4351-432E-A2FE-D94A-4C17DEB40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291371"/>
              </p:ext>
            </p:extLst>
          </p:nvPr>
        </p:nvGraphicFramePr>
        <p:xfrm>
          <a:off x="5601193" y="703245"/>
          <a:ext cx="5431498" cy="194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74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4717583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DIVISÃO 80-20</a:t>
            </a:r>
          </a:p>
        </p:txBody>
      </p:sp>
      <p:graphicFrame>
        <p:nvGraphicFramePr>
          <p:cNvPr id="52" name="Espaço Reservado para Conteúdo 2">
            <a:extLst>
              <a:ext uri="{FF2B5EF4-FFF2-40B4-BE49-F238E27FC236}">
                <a16:creationId xmlns:a16="http://schemas.microsoft.com/office/drawing/2014/main" id="{4ACF4351-432E-A2FE-D94A-4C17DEB40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316836"/>
              </p:ext>
            </p:extLst>
          </p:nvPr>
        </p:nvGraphicFramePr>
        <p:xfrm>
          <a:off x="5601193" y="703245"/>
          <a:ext cx="5431498" cy="194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F5F279D-8AE7-2FB0-DBD2-B086C0B50573}"/>
              </a:ext>
            </a:extLst>
          </p:cNvPr>
          <p:cNvSpPr txBox="1"/>
          <p:nvPr/>
        </p:nvSpPr>
        <p:spPr>
          <a:xfrm>
            <a:off x="2490608" y="6471326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Obs.: este foi o DATASET utilizado para treinamento dos modelos</a:t>
            </a:r>
          </a:p>
        </p:txBody>
      </p:sp>
      <p:pic>
        <p:nvPicPr>
          <p:cNvPr id="6" name="Imagem 5" descr="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1EC44BF8-6511-ED77-F50D-740FADDD6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753" y="2909284"/>
            <a:ext cx="10313103" cy="31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4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Decisões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Meta: recall score -&gt; </a:t>
            </a:r>
            <a:r>
              <a:rPr lang="en-US" dirty="0" err="1"/>
              <a:t>classificador</a:t>
            </a:r>
            <a:r>
              <a:rPr lang="en-US" dirty="0"/>
              <a:t> que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consegue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as </a:t>
            </a:r>
            <a:r>
              <a:rPr lang="en-US" dirty="0" err="1"/>
              <a:t>fraudes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positiva</a:t>
            </a:r>
            <a:r>
              <a:rPr lang="en-US" dirty="0"/>
              <a:t>”: </a:t>
            </a:r>
            <a:r>
              <a:rPr lang="en-US" dirty="0" err="1"/>
              <a:t>fraude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desbalanceado</a:t>
            </a:r>
            <a:r>
              <a:rPr lang="en-US" dirty="0"/>
              <a:t>: </a:t>
            </a:r>
            <a:r>
              <a:rPr lang="en-US" dirty="0" err="1"/>
              <a:t>criar</a:t>
            </a:r>
            <a:r>
              <a:rPr lang="en-US" dirty="0"/>
              <a:t> 3 conjuntos com </a:t>
            </a:r>
            <a:r>
              <a:rPr lang="en-US" dirty="0" err="1"/>
              <a:t>reamostragem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1 </a:t>
            </a:r>
            <a:r>
              <a:rPr lang="en-US" dirty="0" err="1"/>
              <a:t>amostra</a:t>
            </a:r>
            <a:r>
              <a:rPr lang="en-US" dirty="0"/>
              <a:t> da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(</a:t>
            </a:r>
            <a:r>
              <a:rPr lang="en-US" dirty="0" err="1"/>
              <a:t>fraude</a:t>
            </a:r>
            <a:r>
              <a:rPr lang="en-US" dirty="0"/>
              <a:t>)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5 </a:t>
            </a:r>
            <a:r>
              <a:rPr lang="en-US" dirty="0" err="1"/>
              <a:t>amostras</a:t>
            </a:r>
            <a:r>
              <a:rPr lang="en-US" dirty="0"/>
              <a:t> da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-&gt; </a:t>
            </a:r>
            <a:r>
              <a:rPr lang="en-US" dirty="0" err="1"/>
              <a:t>aumentar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amostras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fraude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Máquina</a:t>
            </a:r>
            <a:r>
              <a:rPr lang="en-US" dirty="0"/>
              <a:t>: i5-7400 3GHz 4 </a:t>
            </a:r>
            <a:r>
              <a:rPr lang="en-US" dirty="0" err="1"/>
              <a:t>núcleos</a:t>
            </a:r>
            <a:r>
              <a:rPr lang="en-US" dirty="0"/>
              <a:t>, 16GB RAM, Ubuntu 18.04.6 LTS</a:t>
            </a:r>
          </a:p>
        </p:txBody>
      </p:sp>
    </p:spTree>
    <p:extLst>
      <p:ext uri="{BB962C8B-B14F-4D97-AF65-F5344CB8AC3E}">
        <p14:creationId xmlns:p14="http://schemas.microsoft.com/office/powerpoint/2010/main" val="266809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ight Triangle 251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DECISÕES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93" y="703245"/>
            <a:ext cx="5431498" cy="194092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3 conjuntos (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amostragem</a:t>
            </a:r>
            <a:r>
              <a:rPr lang="en-US" dirty="0"/>
              <a:t>) de 272.936 </a:t>
            </a:r>
            <a:r>
              <a:rPr lang="en-US" dirty="0" err="1"/>
              <a:t>amostras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227.447 </a:t>
            </a:r>
            <a:r>
              <a:rPr lang="en-US" dirty="0" err="1"/>
              <a:t>amostras</a:t>
            </a:r>
            <a:r>
              <a:rPr lang="en-US" dirty="0"/>
              <a:t> “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fraude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45.489 </a:t>
            </a:r>
            <a:r>
              <a:rPr lang="en-US" dirty="0" err="1"/>
              <a:t>amostras</a:t>
            </a:r>
            <a:r>
              <a:rPr lang="en-US" dirty="0"/>
              <a:t> “</a:t>
            </a:r>
            <a:r>
              <a:rPr lang="en-US" dirty="0" err="1"/>
              <a:t>fraude</a:t>
            </a:r>
            <a:r>
              <a:rPr lang="en-US" dirty="0"/>
              <a:t>”</a:t>
            </a:r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F1EAD66A-8F86-C48F-CC1B-D3153245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446412"/>
            <a:ext cx="10341613" cy="21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Ajuste</a:t>
            </a:r>
            <a:r>
              <a:rPr lang="en-US" dirty="0"/>
              <a:t> de </a:t>
            </a:r>
            <a:r>
              <a:rPr lang="en-US" dirty="0" err="1"/>
              <a:t>limiar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GridSearch</a:t>
            </a:r>
            <a:r>
              <a:rPr lang="en-US" dirty="0"/>
              <a:t> para: </a:t>
            </a:r>
          </a:p>
          <a:p>
            <a:r>
              <a:rPr lang="en-US" dirty="0" err="1"/>
              <a:t>RandomForest</a:t>
            </a:r>
            <a:r>
              <a:rPr lang="en-US" dirty="0"/>
              <a:t> (50 e 100 </a:t>
            </a:r>
            <a:r>
              <a:rPr lang="en-US" dirty="0" err="1"/>
              <a:t>árvores</a:t>
            </a:r>
            <a:r>
              <a:rPr lang="en-US" dirty="0"/>
              <a:t>)</a:t>
            </a:r>
          </a:p>
          <a:p>
            <a:r>
              <a:rPr lang="en-US" dirty="0"/>
              <a:t>KNN (1, 3 e 5 </a:t>
            </a:r>
            <a:r>
              <a:rPr lang="en-US" dirty="0" err="1"/>
              <a:t>vizinhos</a:t>
            </a:r>
            <a:r>
              <a:rPr lang="en-US" dirty="0"/>
              <a:t>)</a:t>
            </a:r>
          </a:p>
          <a:p>
            <a:r>
              <a:rPr lang="en-US" dirty="0"/>
              <a:t>SVM (1000 e 5000 </a:t>
            </a:r>
            <a:r>
              <a:rPr lang="en-US" dirty="0" err="1"/>
              <a:t>épocas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0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7" name="Rectangle 22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8" name="Group 231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Right Triangle 264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AJUSTES DE LIMIAR - RF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93" y="703245"/>
            <a:ext cx="5431498" cy="194092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Na </a:t>
            </a:r>
            <a:r>
              <a:rPr lang="en-US" sz="1900" dirty="0" err="1"/>
              <a:t>sequência</a:t>
            </a:r>
            <a:r>
              <a:rPr lang="en-US" sz="1900" dirty="0"/>
              <a:t>: </a:t>
            </a:r>
            <a:r>
              <a:rPr lang="en-US" sz="1900" dirty="0" err="1"/>
              <a:t>árvores</a:t>
            </a:r>
            <a:r>
              <a:rPr lang="en-US" sz="1900" dirty="0"/>
              <a:t>, </a:t>
            </a:r>
            <a:r>
              <a:rPr lang="en-US" sz="1900" dirty="0" err="1"/>
              <a:t>min_samples_split</a:t>
            </a:r>
            <a:r>
              <a:rPr lang="en-US" sz="1900" dirty="0"/>
              <a:t>, </a:t>
            </a:r>
            <a:r>
              <a:rPr lang="en-US" sz="1900" dirty="0" err="1"/>
              <a:t>max_depth</a:t>
            </a:r>
            <a:r>
              <a:rPr lang="en-US" sz="1900" dirty="0"/>
              <a:t>, </a:t>
            </a:r>
            <a:r>
              <a:rPr lang="en-US" sz="1900" dirty="0" err="1"/>
              <a:t>max_features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C-1: 50, 3, 15, 8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C-2: 50, 5, 15, 8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C-3: 100, 3, 15, 8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C62C2B9-794D-4950-7C5D-09C44F5F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2923183"/>
            <a:ext cx="10341613" cy="31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AJUSTES DE LIMIAR - RF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784" y="6382460"/>
            <a:ext cx="8439670" cy="492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Média</a:t>
            </a:r>
            <a:r>
              <a:rPr lang="en-US" sz="2400" dirty="0"/>
              <a:t> de 50min </a:t>
            </a:r>
            <a:r>
              <a:rPr lang="en-US" sz="2400" dirty="0" err="1"/>
              <a:t>por</a:t>
            </a:r>
            <a:r>
              <a:rPr lang="en-US" sz="2400" dirty="0"/>
              <a:t> conjunto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0714"/>
              </p:ext>
            </p:extLst>
          </p:nvPr>
        </p:nvGraphicFramePr>
        <p:xfrm>
          <a:off x="2025786" y="120742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94196"/>
              </p:ext>
            </p:extLst>
          </p:nvPr>
        </p:nvGraphicFramePr>
        <p:xfrm>
          <a:off x="2025785" y="301929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53191"/>
              </p:ext>
            </p:extLst>
          </p:nvPr>
        </p:nvGraphicFramePr>
        <p:xfrm>
          <a:off x="2025784" y="4791835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3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" name="Rectangle 27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3" name="Group 27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4" name="Freeform: Shape 30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AJUSTES DE LIMIAR - KNN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vizinhos</a:t>
            </a:r>
            <a:r>
              <a:rPr lang="en-US" dirty="0"/>
              <a:t> (1, 3 </a:t>
            </a:r>
            <a:r>
              <a:rPr lang="en-US" dirty="0" err="1"/>
              <a:t>ou</a:t>
            </a:r>
            <a:r>
              <a:rPr lang="en-US" dirty="0"/>
              <a:t> 5)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C-1: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C-2: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C-3: 1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457536FD-A00D-86AF-F5A4-CD60CC5A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4" y="3358757"/>
            <a:ext cx="11581723" cy="26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AJUSTES DE LIMIAR - KNN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784" y="6382460"/>
            <a:ext cx="8439670" cy="492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Média</a:t>
            </a:r>
            <a:r>
              <a:rPr lang="en-US" sz="2400" dirty="0"/>
              <a:t> de 3h30min </a:t>
            </a:r>
            <a:r>
              <a:rPr lang="en-US" sz="2400" dirty="0" err="1"/>
              <a:t>por</a:t>
            </a:r>
            <a:r>
              <a:rPr lang="en-US" sz="2400" dirty="0"/>
              <a:t> conjunto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19462"/>
              </p:ext>
            </p:extLst>
          </p:nvPr>
        </p:nvGraphicFramePr>
        <p:xfrm>
          <a:off x="2025786" y="120742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39302"/>
              </p:ext>
            </p:extLst>
          </p:nvPr>
        </p:nvGraphicFramePr>
        <p:xfrm>
          <a:off x="2025785" y="301929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14453"/>
              </p:ext>
            </p:extLst>
          </p:nvPr>
        </p:nvGraphicFramePr>
        <p:xfrm>
          <a:off x="2025784" y="4791835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4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0919"/>
            <a:ext cx="10325000" cy="682514"/>
          </a:xfrm>
        </p:spPr>
        <p:txBody>
          <a:bodyPr>
            <a:normAutofit fontScale="90000"/>
          </a:bodyPr>
          <a:lstStyle/>
          <a:p>
            <a:r>
              <a:rPr lang="pt-BR" dirty="0"/>
              <a:t>RELEMBRANDO: 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5240493"/>
            <a:ext cx="10325000" cy="1088869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/>
              <a:t>Dataset</a:t>
            </a:r>
            <a:r>
              <a:rPr lang="pt-BR"/>
              <a:t> com transações de cartão de crédito capturadas durante dois dias na Europa em 2013</a:t>
            </a:r>
          </a:p>
          <a:p>
            <a:r>
              <a:rPr lang="pt-BR"/>
              <a:t>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E1255-679F-491F-6BB8-5370D6F6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9" y="1257299"/>
            <a:ext cx="10476884" cy="372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30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4" name="Rectangle 27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9" name="Freeform: Shape 30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pt-BR" dirty="0"/>
              <a:t>AJUSTES DE LIMIAR - SVM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Na </a:t>
            </a:r>
            <a:r>
              <a:rPr lang="en-US" dirty="0" err="1"/>
              <a:t>sequência</a:t>
            </a:r>
            <a:r>
              <a:rPr lang="en-US" dirty="0"/>
              <a:t>: </a:t>
            </a:r>
            <a:r>
              <a:rPr lang="en-US" dirty="0" err="1"/>
              <a:t>max_iter</a:t>
            </a:r>
            <a:r>
              <a:rPr lang="en-US" dirty="0"/>
              <a:t>, </a:t>
            </a:r>
            <a:r>
              <a:rPr lang="en-US" dirty="0" err="1"/>
              <a:t>cache_size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C-1: 5000, 200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C-2: 5000, 200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C-2: 5000, 200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9C5A4CB-35FE-7A74-D1F6-8A4389CD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5" y="3272294"/>
            <a:ext cx="10895481" cy="26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2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AJUSTES DE LIMIAR - SVM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ABC460BD-7D01-779F-C159-61B1A32D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784" y="6382460"/>
            <a:ext cx="8439670" cy="492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Média</a:t>
            </a:r>
            <a:r>
              <a:rPr lang="en-US" sz="2400" dirty="0"/>
              <a:t> de 2h25min </a:t>
            </a:r>
            <a:r>
              <a:rPr lang="en-US" sz="2400" dirty="0" err="1"/>
              <a:t>por</a:t>
            </a:r>
            <a:r>
              <a:rPr lang="en-US" sz="2400" dirty="0"/>
              <a:t> conjunto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01735"/>
              </p:ext>
            </p:extLst>
          </p:nvPr>
        </p:nvGraphicFramePr>
        <p:xfrm>
          <a:off x="2025786" y="120742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29578"/>
              </p:ext>
            </p:extLst>
          </p:nvPr>
        </p:nvGraphicFramePr>
        <p:xfrm>
          <a:off x="2025785" y="301929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54789"/>
              </p:ext>
            </p:extLst>
          </p:nvPr>
        </p:nvGraphicFramePr>
        <p:xfrm>
          <a:off x="2025784" y="4791835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71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" y="23503"/>
            <a:ext cx="11920367" cy="839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Observações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86" y="6291515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dos </a:t>
            </a:r>
            <a:r>
              <a:rPr lang="en-US" dirty="0" err="1"/>
              <a:t>algoritmos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no </a:t>
            </a:r>
            <a:r>
              <a:rPr lang="en-US" dirty="0" err="1"/>
              <a:t>ajuste</a:t>
            </a:r>
            <a:r>
              <a:rPr lang="en-US" dirty="0"/>
              <a:t> de </a:t>
            </a:r>
            <a:r>
              <a:rPr lang="en-US" dirty="0" err="1"/>
              <a:t>limiar</a:t>
            </a:r>
            <a:r>
              <a:rPr lang="en-US" dirty="0"/>
              <a:t> para 50/50 e 80/20</a:t>
            </a:r>
          </a:p>
          <a:p>
            <a:r>
              <a:rPr lang="en-US" dirty="0" err="1"/>
              <a:t>Curvas</a:t>
            </a:r>
            <a:r>
              <a:rPr lang="en-US" dirty="0"/>
              <a:t> ROC com </a:t>
            </a:r>
            <a:r>
              <a:rPr lang="en-US" dirty="0" err="1"/>
              <a:t>KFold</a:t>
            </a:r>
            <a:r>
              <a:rPr lang="en-US" dirty="0"/>
              <a:t> = 5</a:t>
            </a:r>
          </a:p>
          <a:p>
            <a:r>
              <a:rPr lang="en-US" dirty="0" err="1"/>
              <a:t>Gravar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(pickle)</a:t>
            </a:r>
          </a:p>
          <a:p>
            <a:r>
              <a:rPr lang="en-US" dirty="0" err="1"/>
              <a:t>Marcar</a:t>
            </a:r>
            <a:r>
              <a:rPr lang="en-US" dirty="0"/>
              <a:t> tempo de </a:t>
            </a:r>
            <a:r>
              <a:rPr lang="en-US" dirty="0" err="1"/>
              <a:t>treinamento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0" name="Tabela 4">
            <a:extLst>
              <a:ext uri="{FF2B5EF4-FFF2-40B4-BE49-F238E27FC236}">
                <a16:creationId xmlns:a16="http://schemas.microsoft.com/office/drawing/2014/main" id="{5FE98970-1ED8-BA34-6505-257BC8FEB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5608"/>
              </p:ext>
            </p:extLst>
          </p:nvPr>
        </p:nvGraphicFramePr>
        <p:xfrm>
          <a:off x="677373" y="1091049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41" name="Tabela 4">
            <a:extLst>
              <a:ext uri="{FF2B5EF4-FFF2-40B4-BE49-F238E27FC236}">
                <a16:creationId xmlns:a16="http://schemas.microsoft.com/office/drawing/2014/main" id="{780F88B0-A8B6-56A2-8343-65814FF6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2343"/>
              </p:ext>
            </p:extLst>
          </p:nvPr>
        </p:nvGraphicFramePr>
        <p:xfrm>
          <a:off x="674776" y="2873827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42" name="Tabela 4">
            <a:extLst>
              <a:ext uri="{FF2B5EF4-FFF2-40B4-BE49-F238E27FC236}">
                <a16:creationId xmlns:a16="http://schemas.microsoft.com/office/drawing/2014/main" id="{596CE702-2DE3-24BE-21BD-147575FDF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94316"/>
              </p:ext>
            </p:extLst>
          </p:nvPr>
        </p:nvGraphicFramePr>
        <p:xfrm>
          <a:off x="677373" y="558590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53C39501-2290-F944-218D-560E2434AA4F}"/>
              </a:ext>
            </a:extLst>
          </p:cNvPr>
          <p:cNvSpPr txBox="1"/>
          <p:nvPr/>
        </p:nvSpPr>
        <p:spPr>
          <a:xfrm>
            <a:off x="208975" y="136760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526F344-1017-594B-79B4-20846E42CE32}"/>
              </a:ext>
            </a:extLst>
          </p:cNvPr>
          <p:cNvSpPr txBox="1"/>
          <p:nvPr/>
        </p:nvSpPr>
        <p:spPr>
          <a:xfrm>
            <a:off x="24671" y="286228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72D2A3F-E44A-8EB0-DC39-84062E7C0E5E}"/>
              </a:ext>
            </a:extLst>
          </p:cNvPr>
          <p:cNvSpPr txBox="1"/>
          <p:nvPr/>
        </p:nvSpPr>
        <p:spPr>
          <a:xfrm>
            <a:off x="24671" y="597559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9A20DE-8DC4-74B2-5813-8766E36EEC4F}"/>
              </a:ext>
            </a:extLst>
          </p:cNvPr>
          <p:cNvSpPr txBox="1"/>
          <p:nvPr/>
        </p:nvSpPr>
        <p:spPr>
          <a:xfrm>
            <a:off x="8925312" y="450993"/>
            <a:ext cx="3101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Classificou bem as fraudes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Número considerável de amostras positivas classificadas como negativas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BB6E49E-88BE-DD2D-718F-D0E3D26E7912}"/>
              </a:ext>
            </a:extLst>
          </p:cNvPr>
          <p:cNvSpPr txBox="1"/>
          <p:nvPr/>
        </p:nvSpPr>
        <p:spPr>
          <a:xfrm>
            <a:off x="8822440" y="2423054"/>
            <a:ext cx="31015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Classificou MUITO bem as fraudes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Nenhuma amostra positiva classificada como negativa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Aumentou (nem tanto) o número de amostras negativas classificadas como positivas</a:t>
            </a:r>
          </a:p>
        </p:txBody>
      </p:sp>
      <p:cxnSp>
        <p:nvCxnSpPr>
          <p:cNvPr id="7" name="Conector Angulado 6">
            <a:extLst>
              <a:ext uri="{FF2B5EF4-FFF2-40B4-BE49-F238E27FC236}">
                <a16:creationId xmlns:a16="http://schemas.microsoft.com/office/drawing/2014/main" id="{E9B079BB-A86C-1DC6-8C40-EEDAF87294A8}"/>
              </a:ext>
            </a:extLst>
          </p:cNvPr>
          <p:cNvCxnSpPr>
            <a:cxnSpLocks/>
          </p:cNvCxnSpPr>
          <p:nvPr/>
        </p:nvCxnSpPr>
        <p:spPr>
          <a:xfrm flipV="1">
            <a:off x="8307266" y="628922"/>
            <a:ext cx="551331" cy="476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DD25947C-EFBC-54D0-B66C-E2DC04C3BB2C}"/>
              </a:ext>
            </a:extLst>
          </p:cNvPr>
          <p:cNvCxnSpPr>
            <a:cxnSpLocks/>
          </p:cNvCxnSpPr>
          <p:nvPr/>
        </p:nvCxnSpPr>
        <p:spPr>
          <a:xfrm flipV="1">
            <a:off x="8307266" y="2589347"/>
            <a:ext cx="543640" cy="296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41AB334-B63A-15B4-6905-928C15C44F28}"/>
              </a:ext>
            </a:extLst>
          </p:cNvPr>
          <p:cNvSpPr txBox="1"/>
          <p:nvPr/>
        </p:nvSpPr>
        <p:spPr>
          <a:xfrm>
            <a:off x="9004796" y="4835802"/>
            <a:ext cx="31015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MUITAS amostras positivas classificadas como negativas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Aumentou consideravelmente as neg. classificadas como </a:t>
            </a:r>
            <a:r>
              <a:rPr lang="pt-BR" sz="1600" dirty="0" err="1"/>
              <a:t>pos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Amostras </a:t>
            </a:r>
            <a:r>
              <a:rPr lang="pt-BR" sz="1600" dirty="0" err="1"/>
              <a:t>pos</a:t>
            </a:r>
            <a:r>
              <a:rPr lang="pt-BR" sz="1600" dirty="0"/>
              <a:t>. classificadas como </a:t>
            </a:r>
            <a:r>
              <a:rPr lang="pt-BR" sz="1600" dirty="0" err="1"/>
              <a:t>pos</a:t>
            </a:r>
            <a:r>
              <a:rPr lang="pt-BR" sz="1600" dirty="0"/>
              <a:t>. caiu</a:t>
            </a:r>
          </a:p>
        </p:txBody>
      </p:sp>
      <p:cxnSp>
        <p:nvCxnSpPr>
          <p:cNvPr id="56" name="Conector Angulado 55">
            <a:extLst>
              <a:ext uri="{FF2B5EF4-FFF2-40B4-BE49-F238E27FC236}">
                <a16:creationId xmlns:a16="http://schemas.microsoft.com/office/drawing/2014/main" id="{BC5D142D-563A-FB79-03A7-06451BDF6DB5}"/>
              </a:ext>
            </a:extLst>
          </p:cNvPr>
          <p:cNvCxnSpPr>
            <a:cxnSpLocks/>
          </p:cNvCxnSpPr>
          <p:nvPr/>
        </p:nvCxnSpPr>
        <p:spPr>
          <a:xfrm flipV="1">
            <a:off x="8399706" y="5013411"/>
            <a:ext cx="615243" cy="579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F8B439-29F0-9171-2070-0A311F61824A}"/>
              </a:ext>
            </a:extLst>
          </p:cNvPr>
          <p:cNvSpPr txBox="1"/>
          <p:nvPr/>
        </p:nvSpPr>
        <p:spPr>
          <a:xfrm>
            <a:off x="3954013" y="524414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DESCARTAR?</a:t>
            </a:r>
          </a:p>
        </p:txBody>
      </p:sp>
    </p:spTree>
    <p:extLst>
      <p:ext uri="{BB962C8B-B14F-4D97-AF65-F5344CB8AC3E}">
        <p14:creationId xmlns:p14="http://schemas.microsoft.com/office/powerpoint/2010/main" val="278121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Treinar</a:t>
            </a:r>
            <a:r>
              <a:rPr lang="en-US" dirty="0"/>
              <a:t> </a:t>
            </a:r>
            <a:r>
              <a:rPr lang="en-US" dirty="0" err="1"/>
              <a:t>modelos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dos </a:t>
            </a:r>
            <a:r>
              <a:rPr lang="en-US" dirty="0" err="1"/>
              <a:t>algoritmos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no </a:t>
            </a:r>
            <a:r>
              <a:rPr lang="en-US" dirty="0" err="1"/>
              <a:t>ajuste</a:t>
            </a:r>
            <a:r>
              <a:rPr lang="en-US" dirty="0"/>
              <a:t> de </a:t>
            </a:r>
            <a:r>
              <a:rPr lang="en-US" dirty="0" err="1"/>
              <a:t>limiar</a:t>
            </a:r>
            <a:r>
              <a:rPr lang="en-US" dirty="0"/>
              <a:t> para 50/50 e 80/20</a:t>
            </a:r>
          </a:p>
          <a:p>
            <a:r>
              <a:rPr lang="en-US" dirty="0" err="1"/>
              <a:t>Curvas</a:t>
            </a:r>
            <a:r>
              <a:rPr lang="en-US" dirty="0"/>
              <a:t> ROC com </a:t>
            </a:r>
            <a:r>
              <a:rPr lang="en-US" dirty="0" err="1"/>
              <a:t>KFold</a:t>
            </a:r>
            <a:r>
              <a:rPr lang="en-US" dirty="0"/>
              <a:t> = 5</a:t>
            </a:r>
          </a:p>
          <a:p>
            <a:r>
              <a:rPr lang="en-US" dirty="0" err="1"/>
              <a:t>Gravar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(pickle)</a:t>
            </a:r>
          </a:p>
          <a:p>
            <a:r>
              <a:rPr lang="en-US" dirty="0" err="1"/>
              <a:t>Marcar</a:t>
            </a:r>
            <a:r>
              <a:rPr lang="en-US" dirty="0"/>
              <a:t> tempo de </a:t>
            </a:r>
            <a:r>
              <a:rPr lang="en-US" dirty="0" err="1"/>
              <a:t>treinamento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3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79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189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191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2" name="Freeform: Shape 193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Right Triangle 195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Separação</a:t>
            </a:r>
            <a:r>
              <a:rPr lang="en-US" dirty="0"/>
              <a:t> 50/50 e 80/20</a:t>
            </a:r>
          </a:p>
        </p:txBody>
      </p:sp>
      <p:sp>
        <p:nvSpPr>
          <p:cNvPr id="348" name="Content Placeholder 347">
            <a:extLst>
              <a:ext uri="{FF2B5EF4-FFF2-40B4-BE49-F238E27FC236}">
                <a16:creationId xmlns:a16="http://schemas.microsoft.com/office/drawing/2014/main" id="{CCECACBC-EDF5-81AB-14D9-0FC8645F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3 conjuntos </a:t>
            </a:r>
            <a:r>
              <a:rPr lang="en-US" dirty="0" err="1"/>
              <a:t>gerados</a:t>
            </a:r>
            <a:r>
              <a:rPr lang="en-US" dirty="0"/>
              <a:t> no </a:t>
            </a:r>
            <a:r>
              <a:rPr lang="en-US" dirty="0" err="1"/>
              <a:t>reamostramento</a:t>
            </a:r>
            <a:endParaRPr lang="en-US" dirty="0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2F1B4698-DAF3-CAED-EE41-9C373F77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38" y="3669715"/>
            <a:ext cx="10341613" cy="17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0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9" name="Freeform: Shape 28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Right Triangle 289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Treinando</a:t>
            </a:r>
            <a:r>
              <a:rPr lang="en-US" dirty="0"/>
              <a:t> RF com </a:t>
            </a:r>
            <a:r>
              <a:rPr lang="en-US" dirty="0" err="1"/>
              <a:t>os</a:t>
            </a:r>
            <a:r>
              <a:rPr lang="en-US" dirty="0"/>
              <a:t> conjuntos</a:t>
            </a:r>
          </a:p>
        </p:txBody>
      </p:sp>
      <p:sp>
        <p:nvSpPr>
          <p:cNvPr id="348" name="Content Placeholder 347">
            <a:extLst>
              <a:ext uri="{FF2B5EF4-FFF2-40B4-BE49-F238E27FC236}">
                <a16:creationId xmlns:a16="http://schemas.microsoft.com/office/drawing/2014/main" id="{CCECACBC-EDF5-81AB-14D9-0FC8645F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3 conjuntos </a:t>
            </a:r>
            <a:r>
              <a:rPr lang="en-US" dirty="0" err="1"/>
              <a:t>gerados</a:t>
            </a:r>
            <a:r>
              <a:rPr lang="en-US" dirty="0"/>
              <a:t> no </a:t>
            </a:r>
            <a:r>
              <a:rPr lang="en-US" dirty="0" err="1"/>
              <a:t>reamostramento</a:t>
            </a:r>
            <a:endParaRPr lang="en-US" dirty="0"/>
          </a:p>
        </p:txBody>
      </p:sp>
      <p:pic>
        <p:nvPicPr>
          <p:cNvPr id="7" name="Imagem 6" descr="Texto branco sobre fundo verde&#10;&#10;Descrição gerada automaticamente">
            <a:extLst>
              <a:ext uri="{FF2B5EF4-FFF2-40B4-BE49-F238E27FC236}">
                <a16:creationId xmlns:a16="http://schemas.microsoft.com/office/drawing/2014/main" id="{7531724E-07CF-C1A1-1A25-782222C0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38" y="3067244"/>
            <a:ext cx="10341613" cy="25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RF com o conjunto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16s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1186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28s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14" name="Espaço Reservado para Conteúdo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778F5684-84AE-7556-06F8-9E1A67C81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15" y="893850"/>
            <a:ext cx="5040000" cy="3780000"/>
          </a:xfrm>
        </p:spPr>
      </p:pic>
      <p:pic>
        <p:nvPicPr>
          <p:cNvPr id="16" name="Imagem 15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44F1F705-E2C7-DC45-BA57-FA1C9D05B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60" y="840513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RF com o conjunto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0.987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16s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28s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7" name="Espaço Reservado para Conteúdo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56BADE84-1683-EDED-BD92-6F2490D3A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58" y="1043168"/>
            <a:ext cx="5040000" cy="3780000"/>
          </a:xfrm>
        </p:spPr>
      </p:pic>
      <p:pic>
        <p:nvPicPr>
          <p:cNvPr id="9" name="Imagem 8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A7AF0D7A-6A28-426C-9781-A6D066D9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146" y="906799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9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RF com o conjunto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0.983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31s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0.987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55s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8" name="Espaço Reservado para Conteúdo 7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5483D392-FA70-B3F6-4116-E2AA2F1E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0" y="1091465"/>
            <a:ext cx="5040000" cy="3780000"/>
          </a:xfrm>
        </p:spPr>
      </p:pic>
      <p:pic>
        <p:nvPicPr>
          <p:cNvPr id="12" name="Imagem 11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2AB2DA56-FC72-1B97-AFA5-8063C340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96" y="1087992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32" name="Freeform: Shape 131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Treinando</a:t>
            </a:r>
            <a:r>
              <a:rPr lang="en-US" dirty="0"/>
              <a:t> KNN com </a:t>
            </a:r>
            <a:r>
              <a:rPr lang="en-US" dirty="0" err="1"/>
              <a:t>os</a:t>
            </a:r>
            <a:r>
              <a:rPr lang="en-US" dirty="0"/>
              <a:t> conjuntos</a:t>
            </a:r>
          </a:p>
        </p:txBody>
      </p:sp>
      <p:sp>
        <p:nvSpPr>
          <p:cNvPr id="348" name="Content Placeholder 347">
            <a:extLst>
              <a:ext uri="{FF2B5EF4-FFF2-40B4-BE49-F238E27FC236}">
                <a16:creationId xmlns:a16="http://schemas.microsoft.com/office/drawing/2014/main" id="{CCECACBC-EDF5-81AB-14D9-0FC8645F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anchor="ctr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3 conjuntos </a:t>
            </a:r>
            <a:r>
              <a:rPr lang="en-US" dirty="0" err="1"/>
              <a:t>gerados</a:t>
            </a:r>
            <a:r>
              <a:rPr lang="en-US" dirty="0"/>
              <a:t> no </a:t>
            </a:r>
            <a:r>
              <a:rPr lang="en-US" dirty="0" err="1"/>
              <a:t>reamostramento</a:t>
            </a:r>
            <a:endParaRPr lang="en-US" dirty="0"/>
          </a:p>
        </p:txBody>
      </p:sp>
      <p:pic>
        <p:nvPicPr>
          <p:cNvPr id="4" name="Imagem 3" descr="Texto branco sobre fundo preto&#10;&#10;Descrição gerada automaticamente">
            <a:extLst>
              <a:ext uri="{FF2B5EF4-FFF2-40B4-BE49-F238E27FC236}">
                <a16:creationId xmlns:a16="http://schemas.microsoft.com/office/drawing/2014/main" id="{26686FDA-428D-E375-4A2D-0E2039CA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38" y="3183145"/>
            <a:ext cx="10341613" cy="26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0919"/>
            <a:ext cx="10325000" cy="682514"/>
          </a:xfrm>
        </p:spPr>
        <p:txBody>
          <a:bodyPr>
            <a:normAutofit fontScale="90000"/>
          </a:bodyPr>
          <a:lstStyle/>
          <a:p>
            <a:r>
              <a:rPr lang="pt-BR"/>
              <a:t>RELEMBRANDO: 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5240493"/>
            <a:ext cx="10325000" cy="1088869"/>
          </a:xfrm>
        </p:spPr>
        <p:txBody>
          <a:bodyPr/>
          <a:lstStyle/>
          <a:p>
            <a:r>
              <a:rPr lang="pt-BR" dirty="0"/>
              <a:t>Numéricos</a:t>
            </a:r>
          </a:p>
          <a:p>
            <a:r>
              <a:rPr lang="pt-BR" dirty="0"/>
              <a:t>284.807 transações, 492 fraudes - (0,172%) - desbalanceado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E1255-679F-491F-6BB8-5370D6F6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9" y="1257299"/>
            <a:ext cx="10476884" cy="372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505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KNN com o conjunto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2min41s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01m43s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4" name="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39F26D30-1FE0-6DCC-DB40-B660308A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5" y="1111174"/>
            <a:ext cx="5040000" cy="3780000"/>
          </a:xfrm>
          <a:prstGeom prst="rect">
            <a:avLst/>
          </a:prstGeom>
        </p:spPr>
      </p:pic>
      <p:pic>
        <p:nvPicPr>
          <p:cNvPr id="11" name="Imagem 10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356DCAD9-7F4D-E5F2-4165-D42CA39B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95" y="984132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7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KNN com o conjunto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2min41s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01m43s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8" name="Imagem 7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945406FA-C200-D53B-58B7-7F41EB6E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2" y="1099000"/>
            <a:ext cx="5040000" cy="3780000"/>
          </a:xfrm>
          <a:prstGeom prst="rect">
            <a:avLst/>
          </a:prstGeom>
        </p:spPr>
      </p:pic>
      <p:pic>
        <p:nvPicPr>
          <p:cNvPr id="12" name="Imagem 11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169E5FDF-ABBC-0409-5755-6F8FB7EE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96" y="983701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5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KNN com o conjunto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2min41s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1.0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0.999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menos</a:t>
            </a:r>
            <a:r>
              <a:rPr lang="en-US" dirty="0">
                <a:solidFill>
                  <a:schemeClr val="tx2"/>
                </a:solidFill>
              </a:rPr>
              <a:t> de 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01m43s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4" name="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41F13407-5B18-9954-AD46-52246850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6" y="1105929"/>
            <a:ext cx="5040000" cy="3780000"/>
          </a:xfrm>
          <a:prstGeom prst="rect">
            <a:avLst/>
          </a:prstGeom>
        </p:spPr>
      </p:pic>
      <p:pic>
        <p:nvPicPr>
          <p:cNvPr id="7" name="Imagem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74B500A4-7BBF-7E56-715D-347C1BB3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84" y="915984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9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Treinando</a:t>
            </a:r>
            <a:r>
              <a:rPr lang="en-US" dirty="0"/>
              <a:t> SVM com </a:t>
            </a:r>
            <a:r>
              <a:rPr lang="en-US" dirty="0" err="1"/>
              <a:t>os</a:t>
            </a:r>
            <a:r>
              <a:rPr lang="en-US" dirty="0"/>
              <a:t> conjuntos</a:t>
            </a:r>
          </a:p>
        </p:txBody>
      </p:sp>
      <p:sp>
        <p:nvSpPr>
          <p:cNvPr id="348" name="Content Placeholder 347">
            <a:extLst>
              <a:ext uri="{FF2B5EF4-FFF2-40B4-BE49-F238E27FC236}">
                <a16:creationId xmlns:a16="http://schemas.microsoft.com/office/drawing/2014/main" id="{CCECACBC-EDF5-81AB-14D9-0FC8645F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93" y="703245"/>
            <a:ext cx="5431498" cy="1940921"/>
          </a:xfrm>
        </p:spPr>
        <p:txBody>
          <a:bodyPr anchor="ctr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3 conjuntos </a:t>
            </a:r>
            <a:r>
              <a:rPr lang="en-US" dirty="0" err="1"/>
              <a:t>gerados</a:t>
            </a:r>
            <a:r>
              <a:rPr lang="en-US" dirty="0"/>
              <a:t> no </a:t>
            </a:r>
            <a:r>
              <a:rPr lang="en-US" dirty="0" err="1"/>
              <a:t>reamostramento</a:t>
            </a:r>
            <a:endParaRPr lang="en-US" dirty="0"/>
          </a:p>
        </p:txBody>
      </p:sp>
      <p:pic>
        <p:nvPicPr>
          <p:cNvPr id="5" name="Imagem 4" descr="Texto branco sobre fundo preto&#10;&#10;Descrição gerada automaticamente">
            <a:extLst>
              <a:ext uri="{FF2B5EF4-FFF2-40B4-BE49-F238E27FC236}">
                <a16:creationId xmlns:a16="http://schemas.microsoft.com/office/drawing/2014/main" id="{42CB5C9B-2C7C-436F-5D71-8F0A4A058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79" y="3052454"/>
            <a:ext cx="10981599" cy="31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SVM com o conjunto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0.949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0.970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8m11s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54s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0.992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0.96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0.977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18m11s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29s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5" name="Imagem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D07BC62D-55ED-AB4D-4F0F-CB00EEF1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" y="1070088"/>
            <a:ext cx="5040000" cy="3780000"/>
          </a:xfrm>
          <a:prstGeom prst="rect">
            <a:avLst/>
          </a:prstGeom>
        </p:spPr>
      </p:pic>
      <p:pic>
        <p:nvPicPr>
          <p:cNvPr id="9" name="Imagem 8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6B6CC05E-631D-BDA8-3B4A-2F34532F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05" y="983701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5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SVM com o conjunto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0.989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0.946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0.969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8m10s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54s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0.992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0.961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0.977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18m05s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29s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12" name="Imagem 11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ED88B56B-225D-2A78-6251-3E2D4A2B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6" y="1218449"/>
            <a:ext cx="5040000" cy="3780000"/>
          </a:xfrm>
          <a:prstGeom prst="rect">
            <a:avLst/>
          </a:prstGeom>
        </p:spPr>
      </p:pic>
      <p:pic>
        <p:nvPicPr>
          <p:cNvPr id="14" name="Imagem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898058A2-DBA3-D0A5-F17B-6ACCAFB5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85" y="1213908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3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9" y="95650"/>
            <a:ext cx="11196120" cy="617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Treinando</a:t>
            </a:r>
            <a:r>
              <a:rPr lang="en-US" dirty="0"/>
              <a:t> SVM com o conjunto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C7F489-1D60-E06A-2528-CB8C0E2A9029}"/>
              </a:ext>
            </a:extLst>
          </p:cNvPr>
          <p:cNvSpPr txBox="1"/>
          <p:nvPr/>
        </p:nvSpPr>
        <p:spPr>
          <a:xfrm>
            <a:off x="198740" y="5060751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0.993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0.989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0.945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0.969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8m09s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54s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CA92271-993A-7B6C-74FD-1F29F6EE1C2D}"/>
              </a:ext>
            </a:extLst>
          </p:cNvPr>
          <p:cNvSpPr txBox="1"/>
          <p:nvPr/>
        </p:nvSpPr>
        <p:spPr>
          <a:xfrm>
            <a:off x="6323146" y="5060750"/>
            <a:ext cx="5611509" cy="1498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Precision: 0.995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Accuracy: 0.991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Recall: 0.954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F1_Score: 0.974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Treinamento</a:t>
            </a:r>
            <a:r>
              <a:rPr lang="en-US" dirty="0">
                <a:solidFill>
                  <a:schemeClr val="tx2"/>
                </a:solidFill>
              </a:rPr>
              <a:t>: 18m02s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Tempo de </a:t>
            </a:r>
            <a:r>
              <a:rPr lang="en-US" dirty="0" err="1">
                <a:solidFill>
                  <a:schemeClr val="tx2"/>
                </a:solidFill>
              </a:rPr>
              <a:t>Previsão</a:t>
            </a:r>
            <a:r>
              <a:rPr lang="en-US" dirty="0">
                <a:solidFill>
                  <a:schemeClr val="tx2"/>
                </a:solidFill>
              </a:rPr>
              <a:t>: 29s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C4257-6F2A-7B8B-847E-AB8F4B1DED5F}"/>
              </a:ext>
            </a:extLst>
          </p:cNvPr>
          <p:cNvSpPr txBox="1"/>
          <p:nvPr/>
        </p:nvSpPr>
        <p:spPr>
          <a:xfrm>
            <a:off x="-8712" y="7221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50/50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C78D398A-FDF3-E9CA-D0F9-BC7DE65B8D51}"/>
              </a:ext>
            </a:extLst>
          </p:cNvPr>
          <p:cNvSpPr txBox="1"/>
          <p:nvPr/>
        </p:nvSpPr>
        <p:spPr>
          <a:xfrm>
            <a:off x="5638150" y="6143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80/20</a:t>
            </a:r>
          </a:p>
        </p:txBody>
      </p:sp>
      <p:pic>
        <p:nvPicPr>
          <p:cNvPr id="4" name="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10C557A8-B239-FBDA-CCD1-991C974E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" y="1121163"/>
            <a:ext cx="5040000" cy="3780000"/>
          </a:xfrm>
          <a:prstGeom prst="rect">
            <a:avLst/>
          </a:prstGeom>
        </p:spPr>
      </p:pic>
      <p:pic>
        <p:nvPicPr>
          <p:cNvPr id="7" name="Imagem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A776AC83-D445-AF7F-1DED-8F201C3D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61" y="1123316"/>
            <a:ext cx="504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9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1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Right Triangle 19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6" name="Rectangle 19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7" name="Group 198">
            <a:extLst>
              <a:ext uri="{FF2B5EF4-FFF2-40B4-BE49-F238E27FC236}">
                <a16:creationId xmlns:a16="http://schemas.microsoft.com/office/drawing/2014/main" id="{04F509C0-7B32-4172-8CEF-993FA0216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63740-13AA-44B8-B409-F0CFAD0A4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C38D029-0766-4983-8722-29474C39F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FB3D375-5246-41E3-AE6A-B593915BA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66F704B-2BCD-4E68-9391-82A38EF38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209E8F6-B1E2-40EA-8179-517979DA3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F53DA02-23FE-4CB4-B971-B0C26804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8771E86-E81D-4DCB-9C27-1E6B4CF52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55CC70C-EBD9-4FDD-9CCF-432019689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D7E6E55-C749-443D-A238-C18911EAF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552F772-363C-4452-9F81-F09B82F5A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BBE9887-FFA2-4FA4-BD8C-8DE735A3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2E38C4-2B99-4CAF-99E2-D9FD388CA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7F8F202-FF54-448E-943C-3513BD17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33033F8-F243-49B7-B159-FFC611967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0E904AB-8A0C-42EF-A36C-E64C15FF5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256872E-7445-4F9C-863B-68B2EEDA9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D6C9572-2D21-4411-803E-4A0C03E8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11EDF95-ACBC-4D7B-B6B9-1BF18AC71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8354952-1105-4763-8DE6-5E4C0BE29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9A9DA92-C43D-4DD5-BBA7-2E8ECB5E5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8B0CC46-1A3C-4FBB-B1E5-7578816A4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0746794-ADAA-4847-B3F2-5026A816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F92A3E-2CA6-47D9-9057-B9E63585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A9A6263-3A79-439C-94C5-FAFD2B75E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C582008-68BF-4880-97DD-39FB7C7BF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6E4EFBD-67DC-49AA-BFB7-9320E3D4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E876E7B-91EB-4627-9E52-E1FC91E4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241CCA8-127D-419E-862C-2C6F799B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1ECC5D2-F2D3-4CAF-AC79-13441D7B3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3A8CD53-47D1-4C27-A628-3E80FFF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450453C-D7DF-43A2-AB41-398DA1B94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ight Triangle 231">
            <a:extLst>
              <a:ext uri="{FF2B5EF4-FFF2-40B4-BE49-F238E27FC236}">
                <a16:creationId xmlns:a16="http://schemas.microsoft.com/office/drawing/2014/main" id="{9A6617A1-C021-4EB5-97DC-2BA7642B5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95394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1815" cy="27029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CURVAS ROC</a:t>
            </a:r>
          </a:p>
        </p:txBody>
      </p:sp>
      <p:pic>
        <p:nvPicPr>
          <p:cNvPr id="11" name="Espaço Reservado para Conteúdo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9FBC063A-4F66-6EB0-5DA0-23A447554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6316" y="3430376"/>
            <a:ext cx="3600000" cy="2700000"/>
          </a:xfrm>
          <a:prstGeom prst="rect">
            <a:avLst/>
          </a:prstGeom>
        </p:spPr>
      </p:pic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89C47331-CC6C-BE8E-7F6A-A51B2198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9" y="3396523"/>
            <a:ext cx="3600000" cy="2700000"/>
          </a:xfrm>
          <a:prstGeom prst="rect">
            <a:avLst/>
          </a:prstGeom>
        </p:spPr>
      </p:pic>
      <p:pic>
        <p:nvPicPr>
          <p:cNvPr id="15" name="Imagem 14" descr="Gráfico, Gráfico de linhas&#10;&#10;Descrição gerada automaticamente">
            <a:extLst>
              <a:ext uri="{FF2B5EF4-FFF2-40B4-BE49-F238E27FC236}">
                <a16:creationId xmlns:a16="http://schemas.microsoft.com/office/drawing/2014/main" id="{5BA59911-0340-70A6-DE54-FCC74BFF1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17" y="3430376"/>
            <a:ext cx="3600000" cy="270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1F91552-72AC-1D25-53ED-695FD52205D6}"/>
              </a:ext>
            </a:extLst>
          </p:cNvPr>
          <p:cNvSpPr txBox="1"/>
          <p:nvPr/>
        </p:nvSpPr>
        <p:spPr>
          <a:xfrm>
            <a:off x="5600700" y="2357438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AJUDARAM MUITO...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696334-5143-1243-4BC8-18E074DC8006}"/>
              </a:ext>
            </a:extLst>
          </p:cNvPr>
          <p:cNvSpPr txBox="1"/>
          <p:nvPr/>
        </p:nvSpPr>
        <p:spPr>
          <a:xfrm>
            <a:off x="1795050" y="615643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17453FBF-0CFB-D09F-7506-01C223C64E29}"/>
              </a:ext>
            </a:extLst>
          </p:cNvPr>
          <p:cNvSpPr txBox="1"/>
          <p:nvPr/>
        </p:nvSpPr>
        <p:spPr>
          <a:xfrm>
            <a:off x="5640763" y="613957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B6FCF14F-FD8A-2C95-45CF-CBBDEB9241F9}"/>
              </a:ext>
            </a:extLst>
          </p:cNvPr>
          <p:cNvSpPr txBox="1"/>
          <p:nvPr/>
        </p:nvSpPr>
        <p:spPr>
          <a:xfrm>
            <a:off x="9851896" y="617726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363596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24" y="178458"/>
            <a:ext cx="11775067" cy="7078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, qual </a:t>
            </a:r>
            <a:r>
              <a:rPr lang="en-US" dirty="0" err="1"/>
              <a:t>escolher</a:t>
            </a:r>
            <a:r>
              <a:rPr lang="en-US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38" y="1150894"/>
            <a:ext cx="10806937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DEPENDE! O TEMPO INTERESSA “MAIS” DO QUE A CLASSIFICAÇÃO CORRETA?</a:t>
            </a:r>
          </a:p>
          <a:p>
            <a:r>
              <a:rPr lang="pt-BR" dirty="0"/>
              <a:t>SE SIM: RF (MENOS DE 1s)</a:t>
            </a:r>
          </a:p>
          <a:p>
            <a:r>
              <a:rPr lang="pt-BR" dirty="0"/>
              <a:t>A CLASSIFICAÇÃO CORRETA É MAIS IMPORTANTE?</a:t>
            </a:r>
          </a:p>
          <a:p>
            <a:r>
              <a:rPr lang="pt-BR" dirty="0"/>
              <a:t>SE SIM: KNN (100% DE ACERTO PARA ESSES CONJUNTOS)</a:t>
            </a:r>
          </a:p>
          <a:p>
            <a:endParaRPr lang="pt-BR" dirty="0"/>
          </a:p>
          <a:p>
            <a:r>
              <a:rPr lang="pt-BR" dirty="0"/>
              <a:t>PROVAVELMENTE, A VERIFICAÇÃO SE É FRAUDE NÃO OCORRE NO EXATO MOMENTO DA TRANSAÇÃO: PODE SER EXECUTADA EM ROTINAS PERIÓDICAS</a:t>
            </a:r>
          </a:p>
          <a:p>
            <a:r>
              <a:rPr lang="pt-BR" dirty="0"/>
              <a:t>SE FOR ASSIM: KNN É MELHOR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95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amostras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Busque por amostras do mundo real para demonstração posterior: DIFÍCIL</a:t>
            </a:r>
            <a:endParaRPr lang="en-US" dirty="0"/>
          </a:p>
          <a:p>
            <a:r>
              <a:rPr lang="en-US" dirty="0" err="1"/>
              <a:t>Solução</a:t>
            </a:r>
            <a:r>
              <a:rPr lang="en-US" dirty="0"/>
              <a:t>: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amostras</a:t>
            </a:r>
            <a:r>
              <a:rPr lang="en-US" dirty="0"/>
              <a:t> com resamples </a:t>
            </a:r>
            <a:r>
              <a:rPr lang="en-US" dirty="0" err="1"/>
              <a:t>variados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7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0919"/>
            <a:ext cx="10325000" cy="682514"/>
          </a:xfrm>
        </p:spPr>
        <p:txBody>
          <a:bodyPr>
            <a:normAutofit fontScale="90000"/>
          </a:bodyPr>
          <a:lstStyle/>
          <a:p>
            <a:r>
              <a:rPr lang="pt-BR"/>
              <a:t>RELEMBRANDO: 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3" y="4809406"/>
            <a:ext cx="10325000" cy="1777675"/>
          </a:xfrm>
        </p:spPr>
        <p:txBody>
          <a:bodyPr>
            <a:normAutofit lnSpcReduction="10000"/>
          </a:bodyPr>
          <a:lstStyle/>
          <a:p>
            <a:r>
              <a:rPr lang="pt-BR"/>
              <a:t>Time: tempo passado desde a primeira transação capturada (segundos)</a:t>
            </a:r>
          </a:p>
          <a:p>
            <a:r>
              <a:rPr lang="pt-BR"/>
              <a:t>V1-V28: não informado por segurança; uso de PVA</a:t>
            </a:r>
          </a:p>
          <a:p>
            <a:r>
              <a:rPr lang="pt-BR" err="1"/>
              <a:t>Amount</a:t>
            </a:r>
            <a:r>
              <a:rPr lang="pt-BR"/>
              <a:t>: valor da transação</a:t>
            </a:r>
          </a:p>
          <a:p>
            <a:r>
              <a:rPr lang="pt-BR" err="1"/>
              <a:t>Class</a:t>
            </a:r>
            <a:r>
              <a:rPr lang="pt-BR"/>
              <a:t>: </a:t>
            </a:r>
            <a:r>
              <a:rPr lang="pt-BR" err="1"/>
              <a:t>label</a:t>
            </a:r>
            <a:r>
              <a:rPr lang="pt-BR"/>
              <a:t> 1 indica fraude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E1255-679F-491F-6BB8-5370D6F6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9" y="953433"/>
            <a:ext cx="10476884" cy="353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195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24" y="178458"/>
            <a:ext cx="11775067" cy="7078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Novos</a:t>
            </a:r>
            <a:r>
              <a:rPr lang="en-US" dirty="0"/>
              <a:t> “datasets”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38" y="1150894"/>
            <a:ext cx="10806937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20%: creditCard-20.csv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dirty="0" err="1"/>
              <a:t>fraude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4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fraude</a:t>
            </a:r>
            <a:r>
              <a:rPr lang="en-US" dirty="0"/>
              <a:t>: dataset_1_4.csv (71078 </a:t>
            </a:r>
            <a:r>
              <a:rPr lang="en-US" dirty="0" err="1"/>
              <a:t>fraudes</a:t>
            </a:r>
            <a:r>
              <a:rPr lang="en-US" dirty="0"/>
              <a:t> e 284315 </a:t>
            </a:r>
            <a:r>
              <a:rPr lang="en-US" dirty="0" err="1"/>
              <a:t>não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dirty="0" err="1"/>
              <a:t>fraude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fraude</a:t>
            </a:r>
            <a:r>
              <a:rPr lang="en-US" dirty="0"/>
              <a:t>: dataset_1_3.csv (94771 </a:t>
            </a:r>
            <a:r>
              <a:rPr lang="en-US" dirty="0" err="1"/>
              <a:t>fraudes</a:t>
            </a:r>
            <a:r>
              <a:rPr lang="en-US" dirty="0"/>
              <a:t> e 284315 </a:t>
            </a:r>
            <a:r>
              <a:rPr lang="en-US" dirty="0" err="1"/>
              <a:t>não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</a:t>
            </a:r>
            <a:r>
              <a:rPr lang="en-US" dirty="0" err="1"/>
              <a:t>fraude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5 e </a:t>
            </a:r>
            <a:r>
              <a:rPr lang="en-US" dirty="0" err="1"/>
              <a:t>random_state</a:t>
            </a:r>
            <a:r>
              <a:rPr lang="en-US" dirty="0"/>
              <a:t> = 42 -&gt; para </a:t>
            </a:r>
            <a:r>
              <a:rPr lang="en-US" dirty="0" err="1"/>
              <a:t>gerador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aleatórios</a:t>
            </a:r>
            <a:r>
              <a:rPr lang="en-US" dirty="0"/>
              <a:t>: dataset_42.csv (56863 </a:t>
            </a:r>
            <a:r>
              <a:rPr lang="en-US" dirty="0" err="1"/>
              <a:t>fraudes</a:t>
            </a:r>
            <a:r>
              <a:rPr lang="en-US" dirty="0"/>
              <a:t> e 248315 </a:t>
            </a:r>
            <a:r>
              <a:rPr lang="en-US" dirty="0" err="1"/>
              <a:t>não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original: </a:t>
            </a:r>
            <a:r>
              <a:rPr lang="en-US" dirty="0" err="1"/>
              <a:t>creditcard_original.csv</a:t>
            </a:r>
            <a:r>
              <a:rPr lang="en-US" dirty="0"/>
              <a:t> (492 </a:t>
            </a:r>
            <a:r>
              <a:rPr lang="en-US" dirty="0" err="1"/>
              <a:t>fraudes</a:t>
            </a:r>
            <a:r>
              <a:rPr lang="en-US" dirty="0"/>
              <a:t> e </a:t>
            </a:r>
            <a:r>
              <a:rPr lang="pt-BR" dirty="0"/>
              <a:t>284.807 não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Testes com o KNN 80/20 (conjunto 3), RF 50/50 (conjunto 3), SVM 80/20 (conjunto 2) e 50/50 para testes/</a:t>
            </a:r>
            <a:r>
              <a:rPr lang="en-US" dirty="0" err="1"/>
              <a:t>treino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89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DATASET – 20%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0327"/>
              </p:ext>
            </p:extLst>
          </p:nvPr>
        </p:nvGraphicFramePr>
        <p:xfrm>
          <a:off x="1147405" y="122146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28.246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0305"/>
              </p:ext>
            </p:extLst>
          </p:nvPr>
        </p:nvGraphicFramePr>
        <p:xfrm>
          <a:off x="1169071" y="30909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81897"/>
              </p:ext>
            </p:extLst>
          </p:nvPr>
        </p:nvGraphicFramePr>
        <p:xfrm>
          <a:off x="1182774" y="4809823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D51E73A-8532-DECE-3936-3F99863F6A87}"/>
              </a:ext>
            </a:extLst>
          </p:cNvPr>
          <p:cNvSpPr txBox="1"/>
          <p:nvPr/>
        </p:nvSpPr>
        <p:spPr>
          <a:xfrm>
            <a:off x="662389" y="158438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C3DDD1A-E204-13E0-F751-8DB0A3E2289F}"/>
              </a:ext>
            </a:extLst>
          </p:cNvPr>
          <p:cNvSpPr txBox="1"/>
          <p:nvPr/>
        </p:nvSpPr>
        <p:spPr>
          <a:xfrm>
            <a:off x="513562" y="34830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C11CBB5-1B6B-02E8-B94D-05CAFA2AFDE1}"/>
              </a:ext>
            </a:extLst>
          </p:cNvPr>
          <p:cNvSpPr txBox="1"/>
          <p:nvPr/>
        </p:nvSpPr>
        <p:spPr>
          <a:xfrm>
            <a:off x="618824" y="5158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0C922C-B2E9-E49A-C1B0-728661E14900}"/>
              </a:ext>
            </a:extLst>
          </p:cNvPr>
          <p:cNvSpPr txBox="1"/>
          <p:nvPr/>
        </p:nvSpPr>
        <p:spPr>
          <a:xfrm>
            <a:off x="9929813" y="14144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0.705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33841CD-046E-11C8-A09D-94226767B094}"/>
              </a:ext>
            </a:extLst>
          </p:cNvPr>
          <p:cNvSpPr txBox="1"/>
          <p:nvPr/>
        </p:nvSpPr>
        <p:spPr>
          <a:xfrm>
            <a:off x="9967726" y="346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0.784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DB8270D-8221-8DC0-2465-C93146A8F2B1}"/>
              </a:ext>
            </a:extLst>
          </p:cNvPr>
          <p:cNvSpPr txBox="1"/>
          <p:nvPr/>
        </p:nvSpPr>
        <p:spPr>
          <a:xfrm>
            <a:off x="9963137" y="5360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0.098</a:t>
            </a:r>
          </a:p>
        </p:txBody>
      </p:sp>
    </p:spTree>
    <p:extLst>
      <p:ext uri="{BB962C8B-B14F-4D97-AF65-F5344CB8AC3E}">
        <p14:creationId xmlns:p14="http://schemas.microsoft.com/office/powerpoint/2010/main" val="3924460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DATASET - 1 PARA 3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/>
        </p:nvGraphicFramePr>
        <p:xfrm>
          <a:off x="1147405" y="122146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37.641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/>
        </p:nvGraphicFramePr>
        <p:xfrm>
          <a:off x="1169071" y="30909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/>
        </p:nvGraphicFramePr>
        <p:xfrm>
          <a:off x="1182774" y="4809823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43.601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D51E73A-8532-DECE-3936-3F99863F6A87}"/>
              </a:ext>
            </a:extLst>
          </p:cNvPr>
          <p:cNvSpPr txBox="1"/>
          <p:nvPr/>
        </p:nvSpPr>
        <p:spPr>
          <a:xfrm>
            <a:off x="662389" y="158438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C3DDD1A-E204-13E0-F751-8DB0A3E2289F}"/>
              </a:ext>
            </a:extLst>
          </p:cNvPr>
          <p:cNvSpPr txBox="1"/>
          <p:nvPr/>
        </p:nvSpPr>
        <p:spPr>
          <a:xfrm>
            <a:off x="513562" y="34830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C11CBB5-1B6B-02E8-B94D-05CAFA2AFDE1}"/>
              </a:ext>
            </a:extLst>
          </p:cNvPr>
          <p:cNvSpPr txBox="1"/>
          <p:nvPr/>
        </p:nvSpPr>
        <p:spPr>
          <a:xfrm>
            <a:off x="618824" y="5158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0C922C-B2E9-E49A-C1B0-728661E14900}"/>
              </a:ext>
            </a:extLst>
          </p:cNvPr>
          <p:cNvSpPr txBox="1"/>
          <p:nvPr/>
        </p:nvSpPr>
        <p:spPr>
          <a:xfrm>
            <a:off x="9929813" y="14144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0.790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33841CD-046E-11C8-A09D-94226767B094}"/>
              </a:ext>
            </a:extLst>
          </p:cNvPr>
          <p:cNvSpPr txBox="1"/>
          <p:nvPr/>
        </p:nvSpPr>
        <p:spPr>
          <a:xfrm>
            <a:off x="9967726" y="346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0.940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DB8270D-8221-8DC0-2465-C93146A8F2B1}"/>
              </a:ext>
            </a:extLst>
          </p:cNvPr>
          <p:cNvSpPr txBox="1"/>
          <p:nvPr/>
        </p:nvSpPr>
        <p:spPr>
          <a:xfrm>
            <a:off x="9963137" y="5360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0.915</a:t>
            </a:r>
          </a:p>
        </p:txBody>
      </p:sp>
    </p:spTree>
    <p:extLst>
      <p:ext uri="{BB962C8B-B14F-4D97-AF65-F5344CB8AC3E}">
        <p14:creationId xmlns:p14="http://schemas.microsoft.com/office/powerpoint/2010/main" val="2292584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DATASET - 1 PARA 4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11621"/>
              </p:ext>
            </p:extLst>
          </p:nvPr>
        </p:nvGraphicFramePr>
        <p:xfrm>
          <a:off x="1147405" y="122146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71745"/>
              </p:ext>
            </p:extLst>
          </p:nvPr>
        </p:nvGraphicFramePr>
        <p:xfrm>
          <a:off x="1169071" y="30909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142.005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32443"/>
              </p:ext>
            </p:extLst>
          </p:nvPr>
        </p:nvGraphicFramePr>
        <p:xfrm>
          <a:off x="1182774" y="4809823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33.258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D51E73A-8532-DECE-3936-3F99863F6A87}"/>
              </a:ext>
            </a:extLst>
          </p:cNvPr>
          <p:cNvSpPr txBox="1"/>
          <p:nvPr/>
        </p:nvSpPr>
        <p:spPr>
          <a:xfrm>
            <a:off x="662389" y="158438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C3DDD1A-E204-13E0-F751-8DB0A3E2289F}"/>
              </a:ext>
            </a:extLst>
          </p:cNvPr>
          <p:cNvSpPr txBox="1"/>
          <p:nvPr/>
        </p:nvSpPr>
        <p:spPr>
          <a:xfrm>
            <a:off x="513562" y="34830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C11CBB5-1B6B-02E8-B94D-05CAFA2AFDE1}"/>
              </a:ext>
            </a:extLst>
          </p:cNvPr>
          <p:cNvSpPr txBox="1"/>
          <p:nvPr/>
        </p:nvSpPr>
        <p:spPr>
          <a:xfrm>
            <a:off x="618824" y="5158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0C922C-B2E9-E49A-C1B0-728661E14900}"/>
              </a:ext>
            </a:extLst>
          </p:cNvPr>
          <p:cNvSpPr txBox="1"/>
          <p:nvPr/>
        </p:nvSpPr>
        <p:spPr>
          <a:xfrm>
            <a:off x="9929813" y="14144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0.851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33841CD-046E-11C8-A09D-94226767B094}"/>
              </a:ext>
            </a:extLst>
          </p:cNvPr>
          <p:cNvSpPr txBox="1"/>
          <p:nvPr/>
        </p:nvSpPr>
        <p:spPr>
          <a:xfrm>
            <a:off x="9967726" y="346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0.952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DB8270D-8221-8DC0-2465-C93146A8F2B1}"/>
              </a:ext>
            </a:extLst>
          </p:cNvPr>
          <p:cNvSpPr txBox="1"/>
          <p:nvPr/>
        </p:nvSpPr>
        <p:spPr>
          <a:xfrm>
            <a:off x="9963137" y="5360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0.931</a:t>
            </a:r>
          </a:p>
        </p:txBody>
      </p:sp>
    </p:spTree>
    <p:extLst>
      <p:ext uri="{BB962C8B-B14F-4D97-AF65-F5344CB8AC3E}">
        <p14:creationId xmlns:p14="http://schemas.microsoft.com/office/powerpoint/2010/main" val="193663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DATASET - 1 PARA 5 e </a:t>
            </a:r>
            <a:r>
              <a:rPr lang="en-US" dirty="0" err="1"/>
              <a:t>random_state</a:t>
            </a:r>
            <a:r>
              <a:rPr lang="en-US" dirty="0"/>
              <a:t> = 42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1190"/>
              </p:ext>
            </p:extLst>
          </p:nvPr>
        </p:nvGraphicFramePr>
        <p:xfrm>
          <a:off x="1147405" y="122146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6913"/>
              </p:ext>
            </p:extLst>
          </p:nvPr>
        </p:nvGraphicFramePr>
        <p:xfrm>
          <a:off x="1169071" y="30909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27.520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61963"/>
              </p:ext>
            </p:extLst>
          </p:nvPr>
        </p:nvGraphicFramePr>
        <p:xfrm>
          <a:off x="1182774" y="4809823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26.913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D51E73A-8532-DECE-3936-3F99863F6A87}"/>
              </a:ext>
            </a:extLst>
          </p:cNvPr>
          <p:cNvSpPr txBox="1"/>
          <p:nvPr/>
        </p:nvSpPr>
        <p:spPr>
          <a:xfrm>
            <a:off x="662389" y="158438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C3DDD1A-E204-13E0-F751-8DB0A3E2289F}"/>
              </a:ext>
            </a:extLst>
          </p:cNvPr>
          <p:cNvSpPr txBox="1"/>
          <p:nvPr/>
        </p:nvSpPr>
        <p:spPr>
          <a:xfrm>
            <a:off x="513562" y="34830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C11CBB5-1B6B-02E8-B94D-05CAFA2AFDE1}"/>
              </a:ext>
            </a:extLst>
          </p:cNvPr>
          <p:cNvSpPr txBox="1"/>
          <p:nvPr/>
        </p:nvSpPr>
        <p:spPr>
          <a:xfrm>
            <a:off x="618824" y="5158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0C922C-B2E9-E49A-C1B0-728661E14900}"/>
              </a:ext>
            </a:extLst>
          </p:cNvPr>
          <p:cNvSpPr txBox="1"/>
          <p:nvPr/>
        </p:nvSpPr>
        <p:spPr>
          <a:xfrm>
            <a:off x="9929813" y="14144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0.917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33841CD-046E-11C8-A09D-94226767B094}"/>
              </a:ext>
            </a:extLst>
          </p:cNvPr>
          <p:cNvSpPr txBox="1"/>
          <p:nvPr/>
        </p:nvSpPr>
        <p:spPr>
          <a:xfrm>
            <a:off x="9967726" y="346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0.961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DB8270D-8221-8DC0-2465-C93146A8F2B1}"/>
              </a:ext>
            </a:extLst>
          </p:cNvPr>
          <p:cNvSpPr txBox="1"/>
          <p:nvPr/>
        </p:nvSpPr>
        <p:spPr>
          <a:xfrm>
            <a:off x="9963137" y="5360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0.940</a:t>
            </a:r>
          </a:p>
        </p:txBody>
      </p:sp>
    </p:spTree>
    <p:extLst>
      <p:ext uri="{BB962C8B-B14F-4D97-AF65-F5344CB8AC3E}">
        <p14:creationId xmlns:p14="http://schemas.microsoft.com/office/powerpoint/2010/main" val="3266558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ight Triangle 30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5" y="146638"/>
            <a:ext cx="11743985" cy="894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DATASET - ORIGINAL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DA1D5AB-0B20-C551-1FEE-06A725E2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40722"/>
              </p:ext>
            </p:extLst>
          </p:nvPr>
        </p:nvGraphicFramePr>
        <p:xfrm>
          <a:off x="1147405" y="1221460"/>
          <a:ext cx="81279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141.127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546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7" name="Tabela 4">
            <a:extLst>
              <a:ext uri="{FF2B5EF4-FFF2-40B4-BE49-F238E27FC236}">
                <a16:creationId xmlns:a16="http://schemas.microsoft.com/office/drawing/2014/main" id="{4CA3CA46-04C5-E4A4-C9D9-20239AE2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43229"/>
              </p:ext>
            </p:extLst>
          </p:nvPr>
        </p:nvGraphicFramePr>
        <p:xfrm>
          <a:off x="1169071" y="3090967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142.010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graphicFrame>
        <p:nvGraphicFramePr>
          <p:cNvPr id="108" name="Tabela 4">
            <a:extLst>
              <a:ext uri="{FF2B5EF4-FFF2-40B4-BE49-F238E27FC236}">
                <a16:creationId xmlns:a16="http://schemas.microsoft.com/office/drawing/2014/main" id="{03DF42CA-88C0-0802-B099-747CF8D3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05568"/>
              </p:ext>
            </p:extLst>
          </p:nvPr>
        </p:nvGraphicFramePr>
        <p:xfrm>
          <a:off x="1182774" y="4809823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373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7021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373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CONJUNTO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PRED_POS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0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127.569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14.583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9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5548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D51E73A-8532-DECE-3936-3F99863F6A87}"/>
              </a:ext>
            </a:extLst>
          </p:cNvPr>
          <p:cNvSpPr txBox="1"/>
          <p:nvPr/>
        </p:nvSpPr>
        <p:spPr>
          <a:xfrm>
            <a:off x="662389" y="158438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C3DDD1A-E204-13E0-F751-8DB0A3E2289F}"/>
              </a:ext>
            </a:extLst>
          </p:cNvPr>
          <p:cNvSpPr txBox="1"/>
          <p:nvPr/>
        </p:nvSpPr>
        <p:spPr>
          <a:xfrm>
            <a:off x="513562" y="34830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KNN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C11CBB5-1B6B-02E8-B94D-05CAFA2AFDE1}"/>
              </a:ext>
            </a:extLst>
          </p:cNvPr>
          <p:cNvSpPr txBox="1"/>
          <p:nvPr/>
        </p:nvSpPr>
        <p:spPr>
          <a:xfrm>
            <a:off x="618824" y="5158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SVM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0C922C-B2E9-E49A-C1B0-728661E14900}"/>
              </a:ext>
            </a:extLst>
          </p:cNvPr>
          <p:cNvSpPr txBox="1"/>
          <p:nvPr/>
        </p:nvSpPr>
        <p:spPr>
          <a:xfrm>
            <a:off x="9929813" y="14144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0.722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33841CD-046E-11C8-A09D-94226767B094}"/>
              </a:ext>
            </a:extLst>
          </p:cNvPr>
          <p:cNvSpPr txBox="1"/>
          <p:nvPr/>
        </p:nvSpPr>
        <p:spPr>
          <a:xfrm>
            <a:off x="9967726" y="346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0.865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DB8270D-8221-8DC0-2465-C93146A8F2B1}"/>
              </a:ext>
            </a:extLst>
          </p:cNvPr>
          <p:cNvSpPr txBox="1"/>
          <p:nvPr/>
        </p:nvSpPr>
        <p:spPr>
          <a:xfrm>
            <a:off x="9963137" y="5360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Recall: 0.194</a:t>
            </a:r>
          </a:p>
        </p:txBody>
      </p:sp>
    </p:spTree>
    <p:extLst>
      <p:ext uri="{BB962C8B-B14F-4D97-AF65-F5344CB8AC3E}">
        <p14:creationId xmlns:p14="http://schemas.microsoft.com/office/powerpoint/2010/main" val="3883913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5º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Conclusões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6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ight Triangle 17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1812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5º </a:t>
            </a:r>
            <a:r>
              <a:rPr lang="en-US" dirty="0" err="1"/>
              <a:t>Passo</a:t>
            </a:r>
            <a:br>
              <a:rPr lang="en-US" dirty="0"/>
            </a:br>
            <a:r>
              <a:rPr lang="en-US" dirty="0" err="1"/>
              <a:t>Conclusões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KNN </a:t>
            </a:r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ser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(com base no recall)</a:t>
            </a:r>
          </a:p>
          <a:p>
            <a:r>
              <a:rPr lang="en-US" dirty="0"/>
              <a:t>SVM se </a:t>
            </a:r>
            <a:r>
              <a:rPr lang="en-US" dirty="0" err="1"/>
              <a:t>comportou</a:t>
            </a:r>
            <a:r>
              <a:rPr lang="en-US" dirty="0"/>
              <a:t> “</a:t>
            </a:r>
            <a:r>
              <a:rPr lang="en-US" dirty="0" err="1"/>
              <a:t>bem</a:t>
            </a:r>
            <a:r>
              <a:rPr lang="en-US" dirty="0"/>
              <a:t>” para </a:t>
            </a:r>
            <a:r>
              <a:rPr lang="en-US" dirty="0" err="1"/>
              <a:t>os</a:t>
            </a:r>
            <a:r>
              <a:rPr lang="en-US" dirty="0"/>
              <a:t> datasets </a:t>
            </a:r>
            <a:r>
              <a:rPr lang="en-US" dirty="0" err="1"/>
              <a:t>reamostrados</a:t>
            </a:r>
            <a:r>
              <a:rPr lang="en-US" dirty="0"/>
              <a:t> mas </a:t>
            </a:r>
            <a:r>
              <a:rPr lang="en-US" dirty="0" err="1"/>
              <a:t>não</a:t>
            </a:r>
            <a:r>
              <a:rPr lang="en-US" dirty="0"/>
              <a:t> no original</a:t>
            </a:r>
          </a:p>
          <a:p>
            <a:r>
              <a:rPr lang="en-US" dirty="0"/>
              <a:t>RF age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amostras</a:t>
            </a:r>
            <a:r>
              <a:rPr lang="en-US" dirty="0"/>
              <a:t> de </a:t>
            </a:r>
            <a:r>
              <a:rPr lang="en-US" dirty="0" err="1"/>
              <a:t>fraude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38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Triangle 19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ight Triangle 231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4433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9" name="Freeform: Shape 11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4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pt-BR"/>
              <a:t>RELEMBRANDO: 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>
            <a:normAutofit/>
          </a:bodyPr>
          <a:lstStyle/>
          <a:p>
            <a:r>
              <a:rPr lang="pt-BR"/>
              <a:t>Menor valor com fraude: 0</a:t>
            </a:r>
          </a:p>
          <a:p>
            <a:r>
              <a:rPr lang="pt-BR"/>
              <a:t>Maior valor com fraude: 2125.87</a:t>
            </a:r>
          </a:p>
          <a:p>
            <a:r>
              <a:rPr lang="pt-BR"/>
              <a:t>Valores comuns nas fraudes: 1.0 (113</a:t>
            </a:r>
            <a:r>
              <a:rPr lang="pt-BR" u="sng"/>
              <a:t>),</a:t>
            </a:r>
            <a:r>
              <a:rPr lang="pt-BR"/>
              <a:t> 0.77 (10), 0.76 (17), 99.99 (28), 0.01 (5), etc... </a:t>
            </a:r>
          </a:p>
          <a:p>
            <a:endParaRPr lang="pt-BR"/>
          </a:p>
        </p:txBody>
      </p:sp>
      <p:pic>
        <p:nvPicPr>
          <p:cNvPr id="5" name="Espaço Reservado para Conteúdo 2">
            <a:extLst>
              <a:ext uri="{FF2B5EF4-FFF2-40B4-BE49-F238E27FC236}">
                <a16:creationId xmlns:a16="http://schemas.microsoft.com/office/drawing/2014/main" id="{A2C744B9-062D-FF23-3916-1F453287C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76" y="1361333"/>
            <a:ext cx="5102582" cy="38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8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1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2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ight Triangle 24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Right Triangle 286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4" y="343432"/>
            <a:ext cx="11109652" cy="8678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/>
              <a:t>RELEMBRANDO: SCATTERPLOTS</a:t>
            </a:r>
          </a:p>
        </p:txBody>
      </p:sp>
      <p:pic>
        <p:nvPicPr>
          <p:cNvPr id="12" name="Imagem 1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5C8911F-9256-9F43-0EBD-E2CCEBFF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3" y="1252831"/>
            <a:ext cx="5760000" cy="4320000"/>
          </a:xfrm>
          <a:prstGeom prst="rect">
            <a:avLst/>
          </a:prstGeom>
        </p:spPr>
      </p:pic>
      <p:pic>
        <p:nvPicPr>
          <p:cNvPr id="8" name="Espaço Reservado para Conteúdo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8ACA113-B7DF-B44D-168F-9E13775FD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2891" y="1252831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1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2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ight Triangle 24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Right Triangle 286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4" y="343432"/>
            <a:ext cx="11109652" cy="8678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/>
              <a:t>RELEMBRANDO: SCATTERPLOTS</a:t>
            </a:r>
          </a:p>
        </p:txBody>
      </p:sp>
      <p:pic>
        <p:nvPicPr>
          <p:cNvPr id="72" name="Imagem 7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94494C4-9876-2A69-B81D-C8E2E3B8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32" y="1278974"/>
            <a:ext cx="5759999" cy="4320000"/>
          </a:xfrm>
          <a:prstGeom prst="rect">
            <a:avLst/>
          </a:prstGeom>
        </p:spPr>
      </p:pic>
      <p:pic>
        <p:nvPicPr>
          <p:cNvPr id="6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4F61B6F0-5CB5-79FC-0108-ED34A01A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97" y="1280524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5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9" name="Freeform: Shape 11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4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pt-BR"/>
              <a:t>RELEMBRANDO: CLUSTERING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B8B2-4FED-4404-1372-6B8DA89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>
            <a:normAutofit/>
          </a:bodyPr>
          <a:lstStyle/>
          <a:p>
            <a:r>
              <a:rPr lang="pt-BR" err="1"/>
              <a:t>Kmeans</a:t>
            </a:r>
            <a:r>
              <a:rPr lang="pt-BR"/>
              <a:t> com 2 clusters</a:t>
            </a:r>
          </a:p>
          <a:p>
            <a:r>
              <a:rPr lang="pt-BR"/>
              <a:t>PCA 2</a:t>
            </a:r>
          </a:p>
        </p:txBody>
      </p:sp>
      <p:pic>
        <p:nvPicPr>
          <p:cNvPr id="6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054ED93-D18F-164D-0779-306AA742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63" y="714592"/>
            <a:ext cx="7001461" cy="52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31515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A247-AA90-8346-EB3C-25641814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46124"/>
            <a:ext cx="5415579" cy="3222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/>
              <a:t>CLASSIFICADORES</a:t>
            </a:r>
          </a:p>
        </p:txBody>
      </p:sp>
    </p:spTree>
    <p:extLst>
      <p:ext uri="{BB962C8B-B14F-4D97-AF65-F5344CB8AC3E}">
        <p14:creationId xmlns:p14="http://schemas.microsoft.com/office/powerpoint/2010/main" val="266390196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969AC6"/>
      </a:accent1>
      <a:accent2>
        <a:srgbClr val="7F9CBA"/>
      </a:accent2>
      <a:accent3>
        <a:srgbClr val="83ABAF"/>
      </a:accent3>
      <a:accent4>
        <a:srgbClr val="78B09E"/>
      </a:accent4>
      <a:accent5>
        <a:srgbClr val="84AE8F"/>
      </a:accent5>
      <a:accent6>
        <a:srgbClr val="81B179"/>
      </a:accent6>
      <a:hlink>
        <a:srgbClr val="88845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{11DDEE81-8771-CC41-A182-BEE33645406E}tf10001063</Template>
  <TotalTime>13587</TotalTime>
  <Words>1909</Words>
  <Application>Microsoft Macintosh PowerPoint</Application>
  <PresentationFormat>Widescreen</PresentationFormat>
  <Paragraphs>544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Grandview</vt:lpstr>
      <vt:lpstr>Wingdings</vt:lpstr>
      <vt:lpstr>CosineVTI</vt:lpstr>
      <vt:lpstr>FRAUDES EM TRANSAÇÕES DE CARTÃO DE CRÉDITO</vt:lpstr>
      <vt:lpstr>RELEMBRANDO: O DATASET</vt:lpstr>
      <vt:lpstr>RELEMBRANDO: O DATASET</vt:lpstr>
      <vt:lpstr>RELEMBRANDO: O DATASET</vt:lpstr>
      <vt:lpstr>RELEMBRANDO: O DATASET</vt:lpstr>
      <vt:lpstr>RELEMBRANDO: SCATTERPLOTS</vt:lpstr>
      <vt:lpstr>RELEMBRANDO: SCATTERPLOTS</vt:lpstr>
      <vt:lpstr>RELEMBRANDO: CLUSTERING</vt:lpstr>
      <vt:lpstr>CLASSIFICADORES</vt:lpstr>
      <vt:lpstr>1º Passo Divisão 80-20</vt:lpstr>
      <vt:lpstr>DIVISÃO 80-20</vt:lpstr>
      <vt:lpstr>DIVISÃO 80-20</vt:lpstr>
      <vt:lpstr>2º Passo Decisões</vt:lpstr>
      <vt:lpstr>DECISÕES</vt:lpstr>
      <vt:lpstr>3º Passo Ajuste de limiar</vt:lpstr>
      <vt:lpstr>AJUSTES DE LIMIAR - RF</vt:lpstr>
      <vt:lpstr>AJUSTES DE LIMIAR - RF</vt:lpstr>
      <vt:lpstr>AJUSTES DE LIMIAR - KNN</vt:lpstr>
      <vt:lpstr>AJUSTES DE LIMIAR - KNN</vt:lpstr>
      <vt:lpstr>AJUSTES DE LIMIAR - SVM</vt:lpstr>
      <vt:lpstr>AJUSTES DE LIMIAR - SVM</vt:lpstr>
      <vt:lpstr>Observações até aqui</vt:lpstr>
      <vt:lpstr>4º Passo Treinar modelos</vt:lpstr>
      <vt:lpstr>Separação 50/50 e 80/20</vt:lpstr>
      <vt:lpstr>Treinando RF com os conjuntos</vt:lpstr>
      <vt:lpstr>Treinando RF com o conjunto 1</vt:lpstr>
      <vt:lpstr>Treinando RF com o conjunto 2</vt:lpstr>
      <vt:lpstr>Treinando RF com o conjunto 3</vt:lpstr>
      <vt:lpstr>Treinando KNN com os conjuntos</vt:lpstr>
      <vt:lpstr>Treinando KNN com o conjunto 1</vt:lpstr>
      <vt:lpstr>Treinando KNN com o conjunto 2</vt:lpstr>
      <vt:lpstr>Treinando KNN com o conjunto 3</vt:lpstr>
      <vt:lpstr>Treinando SVM com os conjuntos</vt:lpstr>
      <vt:lpstr>Treinando SVM com o conjunto 1</vt:lpstr>
      <vt:lpstr>Treinando SVM com o conjunto 2</vt:lpstr>
      <vt:lpstr>Treinando SVM com o conjunto 3</vt:lpstr>
      <vt:lpstr>CURVAS ROC</vt:lpstr>
      <vt:lpstr>Até esse ponto, qual escolher?</vt:lpstr>
      <vt:lpstr>Mais amostras</vt:lpstr>
      <vt:lpstr>Novos “datasets”</vt:lpstr>
      <vt:lpstr>DATASET – 20%</vt:lpstr>
      <vt:lpstr>DATASET - 1 PARA 3</vt:lpstr>
      <vt:lpstr>DATASET - 1 PARA 4</vt:lpstr>
      <vt:lpstr>DATASET - 1 PARA 5 e random_state = 42</vt:lpstr>
      <vt:lpstr>DATASET - ORIGINAL</vt:lpstr>
      <vt:lpstr>5º Passo Conclusões Finais</vt:lpstr>
      <vt:lpstr>5º Passo Conclusões Finais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FRAUDES EM TRANSAÇÕES DE CARTÃO DE CRÉDITO</dc:title>
  <dc:creator>Bruno Eduardo Farias</dc:creator>
  <cp:lastModifiedBy>Bruno Eduardo Farias</cp:lastModifiedBy>
  <cp:revision>28</cp:revision>
  <dcterms:created xsi:type="dcterms:W3CDTF">2022-04-30T13:55:30Z</dcterms:created>
  <dcterms:modified xsi:type="dcterms:W3CDTF">2022-05-10T00:22:54Z</dcterms:modified>
</cp:coreProperties>
</file>