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EBB29-75F3-4C24-9CD8-689694882B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11615-CCF3-419E-AE3A-556D32E16DBF}">
      <dgm:prSet/>
      <dgm:spPr/>
      <dgm:t>
        <a:bodyPr/>
        <a:lstStyle/>
        <a:p>
          <a:r>
            <a:rPr lang="pt-BR" dirty="0"/>
            <a:t>Vamos imaginar um sistemas com duas classes, ‘Quadrado’ e ‘</a:t>
          </a:r>
          <a:r>
            <a:rPr lang="pt-BR" dirty="0" err="1"/>
            <a:t>Retangulo</a:t>
          </a:r>
          <a:r>
            <a:rPr lang="pt-BR" dirty="0"/>
            <a:t>’ . </a:t>
          </a:r>
          <a:r>
            <a:rPr lang="pt-BR" b="1" dirty="0"/>
            <a:t>Um quadrado é</a:t>
          </a:r>
          <a:r>
            <a:rPr lang="pt-BR" dirty="0"/>
            <a:t> um tipo especial de </a:t>
          </a:r>
          <a:r>
            <a:rPr lang="pt-BR" b="1" dirty="0"/>
            <a:t>retângulo</a:t>
          </a:r>
          <a:r>
            <a:rPr lang="pt-BR" dirty="0"/>
            <a:t>, pois é composto por altura e largura, tendo quatro ângulos de 90° Porém, sua altura e largura são iguais.</a:t>
          </a:r>
          <a:endParaRPr lang="en-US" dirty="0"/>
        </a:p>
      </dgm:t>
    </dgm:pt>
    <dgm:pt modelId="{2DEA67E5-E955-44C6-9B84-5A66A88F9F07}" type="parTrans" cxnId="{EF309E11-8D86-40C3-B394-E4EC8AC9A2B0}">
      <dgm:prSet/>
      <dgm:spPr/>
      <dgm:t>
        <a:bodyPr/>
        <a:lstStyle/>
        <a:p>
          <a:endParaRPr lang="en-US"/>
        </a:p>
      </dgm:t>
    </dgm:pt>
    <dgm:pt modelId="{0F520D7D-E4B0-422F-85E9-0ADBA9859FC3}" type="sibTrans" cxnId="{EF309E11-8D86-40C3-B394-E4EC8AC9A2B0}">
      <dgm:prSet/>
      <dgm:spPr/>
      <dgm:t>
        <a:bodyPr/>
        <a:lstStyle/>
        <a:p>
          <a:endParaRPr lang="en-US"/>
        </a:p>
      </dgm:t>
    </dgm:pt>
    <dgm:pt modelId="{C2AF1B11-32C0-4C49-AA3F-A5AAFA213D2A}">
      <dgm:prSet/>
      <dgm:spPr/>
      <dgm:t>
        <a:bodyPr/>
        <a:lstStyle/>
        <a:p>
          <a:r>
            <a:rPr lang="pt-BR" dirty="0"/>
            <a:t>Se formos usar essa ideia, podemos dizer que uma classe ‘Quadado’ pode herdar de ‘Retangulo’, porém estaríamos quebrando o princípio LSP, pois o comportamento do quadrado não substitui, de forma previsível, o de um retângulo, podendo quebrar o sistema quando usado em um senário que se esperaria um retângulo ao invés de um quadrado</a:t>
          </a:r>
          <a:endParaRPr lang="en-US" dirty="0"/>
        </a:p>
      </dgm:t>
    </dgm:pt>
    <dgm:pt modelId="{75DB4C3F-3D19-4F7C-BB71-0210DC29A1B1}" type="parTrans" cxnId="{2904ED7F-ABB4-4832-830A-4FCFE3AEE9F1}">
      <dgm:prSet/>
      <dgm:spPr/>
      <dgm:t>
        <a:bodyPr/>
        <a:lstStyle/>
        <a:p>
          <a:endParaRPr lang="en-US"/>
        </a:p>
      </dgm:t>
    </dgm:pt>
    <dgm:pt modelId="{5C353664-1923-4737-AA8D-BB4C915CBCE6}" type="sibTrans" cxnId="{2904ED7F-ABB4-4832-830A-4FCFE3AEE9F1}">
      <dgm:prSet/>
      <dgm:spPr/>
      <dgm:t>
        <a:bodyPr/>
        <a:lstStyle/>
        <a:p>
          <a:endParaRPr lang="en-US"/>
        </a:p>
      </dgm:t>
    </dgm:pt>
    <dgm:pt modelId="{AA5D960F-362D-41A9-B36C-619E5BF5A15E}" type="pres">
      <dgm:prSet presAssocID="{757EBB29-75F3-4C24-9CD8-689694882B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F6D35D-B476-4C2F-9882-44B7E90417DD}" type="pres">
      <dgm:prSet presAssocID="{20F11615-CCF3-419E-AE3A-556D32E16DB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9004F7-4D3A-42B2-8370-5608C6ED8D2A}" type="pres">
      <dgm:prSet presAssocID="{0F520D7D-E4B0-422F-85E9-0ADBA9859FC3}" presName="spacer" presStyleCnt="0"/>
      <dgm:spPr/>
    </dgm:pt>
    <dgm:pt modelId="{7EB8DAEB-1535-4338-B7A3-4BFE7756C887}" type="pres">
      <dgm:prSet presAssocID="{C2AF1B11-32C0-4C49-AA3F-A5AAFA213D2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FBAE0A6-355C-4355-8627-887CF8CEBDD3}" type="presOf" srcId="{757EBB29-75F3-4C24-9CD8-689694882B5E}" destId="{AA5D960F-362D-41A9-B36C-619E5BF5A15E}" srcOrd="0" destOrd="0" presId="urn:microsoft.com/office/officeart/2005/8/layout/vList2"/>
    <dgm:cxn modelId="{EF309E11-8D86-40C3-B394-E4EC8AC9A2B0}" srcId="{757EBB29-75F3-4C24-9CD8-689694882B5E}" destId="{20F11615-CCF3-419E-AE3A-556D32E16DBF}" srcOrd="0" destOrd="0" parTransId="{2DEA67E5-E955-44C6-9B84-5A66A88F9F07}" sibTransId="{0F520D7D-E4B0-422F-85E9-0ADBA9859FC3}"/>
    <dgm:cxn modelId="{2904ED7F-ABB4-4832-830A-4FCFE3AEE9F1}" srcId="{757EBB29-75F3-4C24-9CD8-689694882B5E}" destId="{C2AF1B11-32C0-4C49-AA3F-A5AAFA213D2A}" srcOrd="1" destOrd="0" parTransId="{75DB4C3F-3D19-4F7C-BB71-0210DC29A1B1}" sibTransId="{5C353664-1923-4737-AA8D-BB4C915CBCE6}"/>
    <dgm:cxn modelId="{7128C88B-1230-4AC0-987B-A0704D6E1432}" type="presOf" srcId="{C2AF1B11-32C0-4C49-AA3F-A5AAFA213D2A}" destId="{7EB8DAEB-1535-4338-B7A3-4BFE7756C887}" srcOrd="0" destOrd="0" presId="urn:microsoft.com/office/officeart/2005/8/layout/vList2"/>
    <dgm:cxn modelId="{E76D4AAA-E1F4-4E71-B45E-186672205115}" type="presOf" srcId="{20F11615-CCF3-419E-AE3A-556D32E16DBF}" destId="{92F6D35D-B476-4C2F-9882-44B7E90417DD}" srcOrd="0" destOrd="0" presId="urn:microsoft.com/office/officeart/2005/8/layout/vList2"/>
    <dgm:cxn modelId="{60C03293-69B7-4AC0-8E5A-3AA3D1F51C87}" type="presParOf" srcId="{AA5D960F-362D-41A9-B36C-619E5BF5A15E}" destId="{92F6D35D-B476-4C2F-9882-44B7E90417DD}" srcOrd="0" destOrd="0" presId="urn:microsoft.com/office/officeart/2005/8/layout/vList2"/>
    <dgm:cxn modelId="{8AD4EB1E-D09B-4D35-AEA4-118A68A4AD3A}" type="presParOf" srcId="{AA5D960F-362D-41A9-B36C-619E5BF5A15E}" destId="{0F9004F7-4D3A-42B2-8370-5608C6ED8D2A}" srcOrd="1" destOrd="0" presId="urn:microsoft.com/office/officeart/2005/8/layout/vList2"/>
    <dgm:cxn modelId="{F8E1BC1C-603A-4BAA-A1F6-303388544178}" type="presParOf" srcId="{AA5D960F-362D-41A9-B36C-619E5BF5A15E}" destId="{7EB8DAEB-1535-4338-B7A3-4BFE7756C8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6D35D-B476-4C2F-9882-44B7E90417DD}">
      <dsp:nvSpPr>
        <dsp:cNvPr id="0" name=""/>
        <dsp:cNvSpPr/>
      </dsp:nvSpPr>
      <dsp:spPr>
        <a:xfrm>
          <a:off x="0" y="257352"/>
          <a:ext cx="5678129" cy="2344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Vamos imaginar um sistemas com duas classes, ‘Quadrado’ e ‘</a:t>
          </a:r>
          <a:r>
            <a:rPr lang="pt-BR" sz="1700" kern="1200" dirty="0" err="1"/>
            <a:t>Retangulo</a:t>
          </a:r>
          <a:r>
            <a:rPr lang="pt-BR" sz="1700" kern="1200" dirty="0"/>
            <a:t>’ . </a:t>
          </a:r>
          <a:r>
            <a:rPr lang="pt-BR" sz="1700" b="1" kern="1200" dirty="0"/>
            <a:t>Um quadrado é</a:t>
          </a:r>
          <a:r>
            <a:rPr lang="pt-BR" sz="1700" kern="1200" dirty="0"/>
            <a:t> um tipo especial de </a:t>
          </a:r>
          <a:r>
            <a:rPr lang="pt-BR" sz="1700" b="1" kern="1200" dirty="0"/>
            <a:t>retângulo</a:t>
          </a:r>
          <a:r>
            <a:rPr lang="pt-BR" sz="1700" kern="1200" dirty="0"/>
            <a:t>, pois é composto por altura e largura, tendo quatro ângulos de 90° Porém, sua altura e largura são iguais.</a:t>
          </a:r>
          <a:endParaRPr lang="en-US" sz="1700" kern="1200" dirty="0"/>
        </a:p>
      </dsp:txBody>
      <dsp:txXfrm>
        <a:off x="114451" y="371803"/>
        <a:ext cx="5449227" cy="2115631"/>
      </dsp:txXfrm>
    </dsp:sp>
    <dsp:sp modelId="{7EB8DAEB-1535-4338-B7A3-4BFE7756C887}">
      <dsp:nvSpPr>
        <dsp:cNvPr id="0" name=""/>
        <dsp:cNvSpPr/>
      </dsp:nvSpPr>
      <dsp:spPr>
        <a:xfrm>
          <a:off x="0" y="2650846"/>
          <a:ext cx="5678129" cy="2344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Se formos usar essa ideia, podemos dizer que uma classe ‘Quadado’ pode herdar de ‘Retangulo’, porém estaríamos quebrando o princípio LSP, pois o comportamento do quadrado não substitui, de forma previsível, o de um retângulo, podendo quebrar o sistema quando usado em um senário que se esperaria um retângulo ao invés de um quadrado</a:t>
          </a:r>
          <a:endParaRPr lang="en-US" sz="1700" kern="1200" dirty="0"/>
        </a:p>
      </dsp:txBody>
      <dsp:txXfrm>
        <a:off x="114451" y="2765297"/>
        <a:ext cx="5449227" cy="2115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FA3E4-B2D8-0723-6112-4B9CBFAD8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53E352-3AF5-2E31-A7C7-704C6B9E7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58211-E5D3-F035-CF49-C881ABC3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00987-F420-957C-8F2A-5AE460EE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59C257-7257-0996-EDFC-657F707F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80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BA88C-2FAA-2220-A880-756E440F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CBB6BA-A761-47D4-B913-0F751E9FF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76957-7E6A-127B-FC12-B5187F3E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6E2B99-7A1D-1EC4-4746-6EC49224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65A970-867B-2622-C856-04C370AC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50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1FC787-FECB-CC63-4222-909398C7D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A0B641-FB8C-B6EB-E523-094F151F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6AE7E4-F087-903E-0FF0-0A6327AD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E04DC-0838-4D6D-AED8-628436CD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C38503-DF12-0D69-5FFF-18B48C06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6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0A85C-2FA1-EEE5-A872-F47906BC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A932CF-C15B-A5E8-04CE-86142D6E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3886E-5A53-630E-C0ED-6920A6D5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909CAE-40F4-6B72-E4B3-E8921A4B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5EDD55-C76B-44DC-E426-FCDFA490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7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642CA-FFA5-95CA-67FD-C59C5F9D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534960-0F1F-AC88-85C0-5F454D2D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DCD1E5-04EE-45D7-33B2-ADE1E41F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E9F92-DC9F-9BA7-E6CC-12D022F4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D576B8-EDEF-C851-A669-1553C6A9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98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37F0A-30CA-19C4-8294-FF7A6666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AC3D8-2331-6CF0-387B-CE2ACD91F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4F7881-A32A-8C76-BE3B-CB178263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C477F0-513B-39FC-B2CF-306531A2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BF100B-BA18-FB4E-A33A-CEEFB87F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72FCC9-F398-6D59-14F2-C5099C1F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5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D69FD-CCC7-C01B-0D19-0BD9F979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176996-FAD4-2200-5099-CD7BD5BD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75BFF6-C938-E354-FBC4-3CE5DD463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E9CDFD-3E98-C5D2-BFD1-630D36A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A1E563-8B1B-E67E-7B8E-19F0D1C58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F95912-64D6-25C8-BCF3-EA3D1CB1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F7A8E4-80E6-36DE-1DF0-9FA0DFA8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9834E5-EEF0-B267-1205-EB57BF84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6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ED43B-0F4A-D6EA-938E-AD109113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A8640D-8DC9-4333-ED31-470318E8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68A3AA-E629-A9B6-37FF-50EC2F7C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BF33FF-8F76-8807-A674-9AAF0790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61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34A7D5-F7BA-D309-995C-04E1B856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403434-008C-F9D5-A15D-0590A8BD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9C15DE-6596-10FD-0982-80BC6A17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F7816-EE87-1A05-21B2-788D523B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218EF-A5BE-BF51-F038-A4FF1248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3D8E7F-E4E8-7B12-3EAC-CACC823D0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ECA673-8368-9B57-AC44-381A917E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1F1A9E-8BC7-3F2A-DDA8-51AE6855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0B6019-AB3B-542A-4986-23340655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09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74C14-FAB5-D40F-B46A-0EA826D4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F1ABB5-F6A7-3BD5-B03F-7D5B48CCA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938993-BB60-3F17-8E1D-7C81ABD11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EDFA99-B01D-DB01-1011-197B0B79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9738E5-55F6-CF63-30BD-5F19F34D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726173-CE94-8519-C40E-96DD5432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5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351219-4966-FACB-6547-C126D9B0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0EF9A5-62A6-CB87-8F7B-90C1B005D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6C9762-B7CF-673E-CEE7-FF4E77493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862BDA-688B-6DC3-BC3B-A06DD5E59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8D689-C7A2-FB71-3BED-D660A8312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0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biogouw.com/2017/03/principio-de-substituicao-de-liskov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31B617-7D94-F405-A7E8-AC0810E6B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OS CINCO PRINCÍPIOS DO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A7A3D8-97AE-2019-B88E-97B8DA03E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 b="1"/>
              <a:t>3° Princípio: </a:t>
            </a:r>
            <a:r>
              <a:rPr lang="pt-BR"/>
              <a:t>princípio da substituição de Liskov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8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0B9875-8866-F114-4180-38BFDB8552C6}"/>
              </a:ext>
            </a:extLst>
          </p:cNvPr>
          <p:cNvSpPr txBox="1">
            <a:spLocks/>
          </p:cNvSpPr>
          <p:nvPr/>
        </p:nvSpPr>
        <p:spPr>
          <a:xfrm>
            <a:off x="1085570" y="336239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Participantes</a:t>
            </a:r>
            <a:endParaRPr lang="en-US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9B950D2-841A-CA44-C000-FC3DDED413CF}"/>
              </a:ext>
            </a:extLst>
          </p:cNvPr>
          <p:cNvSpPr txBox="1"/>
          <p:nvPr/>
        </p:nvSpPr>
        <p:spPr>
          <a:xfrm>
            <a:off x="1085570" y="1501598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Bruno </a:t>
            </a:r>
            <a:r>
              <a:rPr lang="en-US" dirty="0" err="1" smtClean="0"/>
              <a:t>Guinerio</a:t>
            </a:r>
            <a:endParaRPr lang="en-US" dirty="0" smtClean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Gabriel </a:t>
            </a:r>
            <a:r>
              <a:rPr lang="en-US" dirty="0" err="1" smtClean="0"/>
              <a:t>Schranck</a:t>
            </a:r>
            <a:endParaRPr lang="en-US" dirty="0" smtClean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Eduardo </a:t>
            </a:r>
            <a:r>
              <a:rPr lang="en-US" dirty="0" err="1" smtClean="0"/>
              <a:t>Zarnelli</a:t>
            </a:r>
            <a:endParaRPr lang="en-US" dirty="0" smtClean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Marcos </a:t>
            </a:r>
            <a:r>
              <a:rPr lang="en-US" dirty="0" err="1" smtClean="0"/>
              <a:t>Amorim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9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0B9875-8866-F114-4180-38BFDB8552C6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Princípio de substituição de Liskov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79B3AB4-0985-D07F-D0CC-6B77212F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0" y="1461588"/>
            <a:ext cx="5628842" cy="267370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9B950D2-841A-CA44-C000-FC3DDED413CF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“O </a:t>
            </a:r>
            <a:r>
              <a:rPr lang="en-US" dirty="0" err="1"/>
              <a:t>princípio</a:t>
            </a:r>
            <a:r>
              <a:rPr lang="en-US" dirty="0"/>
              <a:t> de </a:t>
            </a:r>
            <a:r>
              <a:rPr lang="en-US" dirty="0" err="1"/>
              <a:t>substituição</a:t>
            </a:r>
            <a:r>
              <a:rPr lang="en-US" dirty="0"/>
              <a:t> de </a:t>
            </a:r>
            <a:r>
              <a:rPr lang="en-US" dirty="0" err="1"/>
              <a:t>Liskov</a:t>
            </a:r>
            <a:r>
              <a:rPr lang="en-US" dirty="0"/>
              <a:t> </a:t>
            </a:r>
            <a:r>
              <a:rPr lang="en-US" dirty="0" err="1"/>
              <a:t>afirma</a:t>
            </a:r>
            <a:r>
              <a:rPr lang="en-US" dirty="0"/>
              <a:t> que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subclasse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substituída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base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afetar</a:t>
            </a:r>
            <a:r>
              <a:rPr lang="en-US" dirty="0"/>
              <a:t> o </a:t>
            </a:r>
            <a:r>
              <a:rPr lang="en-US" dirty="0" err="1"/>
              <a:t>funcionamento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Barbara </a:t>
            </a:r>
            <a:r>
              <a:rPr lang="en-US" dirty="0" err="1"/>
              <a:t>Liskov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1987, para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reutilização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e </a:t>
            </a: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consistência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hierarquias</a:t>
            </a:r>
            <a:r>
              <a:rPr lang="en-US" dirty="0"/>
              <a:t> </a:t>
            </a:r>
            <a:r>
              <a:rPr lang="en-US"/>
              <a:t>de classes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que a </a:t>
            </a:r>
            <a:r>
              <a:rPr lang="en-US" dirty="0" err="1"/>
              <a:t>subclasse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manter</a:t>
            </a:r>
            <a:r>
              <a:rPr lang="en-US" dirty="0"/>
              <a:t> o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for </a:t>
            </a:r>
            <a:r>
              <a:rPr lang="en-US" dirty="0" err="1"/>
              <a:t>substituído</a:t>
            </a:r>
            <a:r>
              <a:rPr lang="en-US" dirty="0"/>
              <a:t> pela </a:t>
            </a:r>
            <a:r>
              <a:rPr lang="en-US" dirty="0" err="1"/>
              <a:t>classe</a:t>
            </a:r>
            <a:r>
              <a:rPr lang="en-US" dirty="0"/>
              <a:t> base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268B51-3187-4D85-0465-D890A1CC6ED1}"/>
              </a:ext>
            </a:extLst>
          </p:cNvPr>
          <p:cNvSpPr txBox="1"/>
          <p:nvPr/>
        </p:nvSpPr>
        <p:spPr>
          <a:xfrm>
            <a:off x="152656" y="4135288"/>
            <a:ext cx="5532985" cy="18685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2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https://www.fabiogouw.com/2017/03/principio-de-substituicao-de-liskov.html</a:t>
            </a:r>
            <a:endParaRPr lang="pt-BR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8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0A4D5-7F27-A155-9C9B-216617EB4E81}"/>
              </a:ext>
            </a:extLst>
          </p:cNvPr>
          <p:cNvSpPr txBox="1">
            <a:spLocks/>
          </p:cNvSpPr>
          <p:nvPr/>
        </p:nvSpPr>
        <p:spPr>
          <a:xfrm>
            <a:off x="208935" y="383458"/>
            <a:ext cx="5678129" cy="14158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Por que o Princípio é Importante?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A7E5A0-E72A-C9D1-336C-CE38B44B930A}"/>
              </a:ext>
            </a:extLst>
          </p:cNvPr>
          <p:cNvSpPr txBox="1"/>
          <p:nvPr/>
        </p:nvSpPr>
        <p:spPr>
          <a:xfrm>
            <a:off x="19665" y="2143383"/>
            <a:ext cx="56781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2400" dirty="0"/>
              <a:t>O princípio da substituição de </a:t>
            </a:r>
            <a:r>
              <a:rPr lang="pt-BR" sz="2400" dirty="0" err="1"/>
              <a:t>Liskov</a:t>
            </a:r>
            <a:r>
              <a:rPr lang="pt-BR" sz="2400" dirty="0"/>
              <a:t> (LSP), como já dito, é um dos cinco princípios do SOLID, que é um acrónimo para cinco postulados de design, que auxilia na programação de sistemas orientados a objetos e, por conta disso, é muito importante o seu entendimento quanto ao seu uso.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1EF6AFC-8BE5-4295-195F-5018293BF083}"/>
              </a:ext>
            </a:extLst>
          </p:cNvPr>
          <p:cNvSpPr txBox="1">
            <a:spLocks/>
          </p:cNvSpPr>
          <p:nvPr/>
        </p:nvSpPr>
        <p:spPr>
          <a:xfrm>
            <a:off x="6513871" y="383458"/>
            <a:ext cx="5678129" cy="14158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Exemplo de problema sem a utilização do LSP</a:t>
            </a:r>
          </a:p>
        </p:txBody>
      </p:sp>
      <p:graphicFrame>
        <p:nvGraphicFramePr>
          <p:cNvPr id="8" name="CaixaDeTexto 3">
            <a:extLst>
              <a:ext uri="{FF2B5EF4-FFF2-40B4-BE49-F238E27FC236}">
                <a16:creationId xmlns:a16="http://schemas.microsoft.com/office/drawing/2014/main" id="{829656EC-342F-FF50-8B75-151642B63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07527"/>
              </p:ext>
            </p:extLst>
          </p:nvPr>
        </p:nvGraphicFramePr>
        <p:xfrm>
          <a:off x="6096000" y="1651819"/>
          <a:ext cx="5678129" cy="5252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60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331B0-33EB-AB4E-3AA3-ED770E741131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violar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LSP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815331-B6EC-051E-8512-93FA8759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97" y="511293"/>
            <a:ext cx="477535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DDE447E-8315-5A6D-0606-07C8951FB3B4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	O </a:t>
            </a:r>
            <a:r>
              <a:rPr lang="en-US" sz="2400" dirty="0" err="1"/>
              <a:t>código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, </a:t>
            </a:r>
            <a:r>
              <a:rPr lang="en-US" sz="2400" dirty="0" err="1"/>
              <a:t>mostra</a:t>
            </a:r>
            <a:r>
              <a:rPr lang="en-US" sz="2400" dirty="0"/>
              <a:t> de forma simples o </a:t>
            </a:r>
            <a:r>
              <a:rPr lang="en-US" sz="2400" dirty="0" err="1"/>
              <a:t>exemplo</a:t>
            </a:r>
            <a:r>
              <a:rPr lang="en-US" sz="2400" dirty="0"/>
              <a:t> </a:t>
            </a:r>
            <a:r>
              <a:rPr lang="en-US" sz="2400" dirty="0" err="1"/>
              <a:t>citado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r>
              <a:rPr lang="en-US" sz="2400" dirty="0"/>
              <a:t>, o </a:t>
            </a:r>
            <a:r>
              <a:rPr lang="en-US" sz="2400" dirty="0" err="1"/>
              <a:t>problema</a:t>
            </a:r>
            <a:r>
              <a:rPr lang="en-US" sz="2400" dirty="0"/>
              <a:t> com </a:t>
            </a:r>
            <a:r>
              <a:rPr lang="en-US" sz="2400" dirty="0" err="1"/>
              <a:t>essa</a:t>
            </a:r>
            <a:r>
              <a:rPr lang="en-US" sz="2400" dirty="0"/>
              <a:t> </a:t>
            </a:r>
            <a:r>
              <a:rPr lang="en-US" sz="2400" dirty="0" err="1"/>
              <a:t>aplicação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manutenção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 e do </a:t>
            </a:r>
            <a:r>
              <a:rPr lang="en-US" sz="2400" dirty="0" err="1"/>
              <a:t>comportamento</a:t>
            </a:r>
            <a:r>
              <a:rPr lang="en-US" sz="2400" dirty="0"/>
              <a:t> da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quadrado</a:t>
            </a:r>
            <a:r>
              <a:rPr lang="en-US" sz="2400" dirty="0"/>
              <a:t>, pois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atributos</a:t>
            </a:r>
            <a:r>
              <a:rPr lang="en-US" sz="2400" dirty="0"/>
              <a:t> </a:t>
            </a:r>
            <a:r>
              <a:rPr lang="en-US" sz="2400" dirty="0" err="1"/>
              <a:t>herdados</a:t>
            </a:r>
            <a:r>
              <a:rPr lang="en-US" sz="2400" dirty="0"/>
              <a:t> da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Retangulo</a:t>
            </a:r>
            <a:r>
              <a:rPr lang="en-US" sz="2400" dirty="0"/>
              <a:t> </a:t>
            </a:r>
            <a:r>
              <a:rPr lang="en-US" sz="2400" dirty="0" err="1"/>
              <a:t>precisam</a:t>
            </a:r>
            <a:r>
              <a:rPr lang="en-US" sz="2400" dirty="0"/>
              <a:t> ser </a:t>
            </a:r>
            <a:r>
              <a:rPr lang="en-US" sz="2400" dirty="0" err="1"/>
              <a:t>redefinidos</a:t>
            </a:r>
            <a:r>
              <a:rPr lang="en-US" sz="2400" dirty="0"/>
              <a:t> e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manutenção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, pois o </a:t>
            </a:r>
            <a:r>
              <a:rPr lang="en-US" sz="2400" dirty="0" err="1"/>
              <a:t>retângulo</a:t>
            </a:r>
            <a:r>
              <a:rPr lang="en-US" sz="2400" dirty="0"/>
              <a:t> </a:t>
            </a:r>
            <a:r>
              <a:rPr lang="en-US" sz="2400" dirty="0" err="1"/>
              <a:t>nem</a:t>
            </a:r>
            <a:r>
              <a:rPr lang="en-US" sz="2400" dirty="0"/>
              <a:t> sempre é um </a:t>
            </a:r>
            <a:r>
              <a:rPr lang="en-US" sz="2400" dirty="0" err="1"/>
              <a:t>quadrado</a:t>
            </a:r>
            <a:r>
              <a:rPr lang="en-US" sz="2400" dirty="0"/>
              <a:t>, o que fere a lei da </a:t>
            </a:r>
            <a:r>
              <a:rPr lang="en-US" sz="2400" dirty="0" err="1"/>
              <a:t>herança</a:t>
            </a:r>
            <a:r>
              <a:rPr lang="en-US" sz="2400" dirty="0"/>
              <a:t>, pois um </a:t>
            </a:r>
            <a:r>
              <a:rPr lang="en-US" sz="2400" dirty="0" err="1"/>
              <a:t>objeto</a:t>
            </a:r>
            <a:r>
              <a:rPr lang="en-US" sz="2400" dirty="0"/>
              <a:t> que </a:t>
            </a:r>
            <a:r>
              <a:rPr lang="en-US" sz="2400" dirty="0" err="1"/>
              <a:t>herda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deve</a:t>
            </a:r>
            <a:r>
              <a:rPr lang="en-US" sz="2400" dirty="0"/>
              <a:t> ser </a:t>
            </a:r>
            <a:r>
              <a:rPr lang="en-US" sz="2400" dirty="0" err="1"/>
              <a:t>essa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3257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985A5D1-EA64-5D87-4DEE-186F377F9E6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Solução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1D9D86-DA45-0FD5-136A-A9A84BB9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28" y="511293"/>
            <a:ext cx="3214488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56BE47E-AE52-C5FB-FF20-19F1969290EB}"/>
              </a:ext>
            </a:extLst>
          </p:cNvPr>
          <p:cNvSpPr txBox="1"/>
          <p:nvPr/>
        </p:nvSpPr>
        <p:spPr>
          <a:xfrm>
            <a:off x="5894962" y="1984442"/>
            <a:ext cx="5458838" cy="439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interface </a:t>
            </a:r>
            <a:r>
              <a:rPr lang="en-US" sz="2400" dirty="0" err="1"/>
              <a:t>IForma</a:t>
            </a:r>
            <a:r>
              <a:rPr lang="en-US" sz="2400" dirty="0"/>
              <a:t>, Podemos </a:t>
            </a:r>
            <a:r>
              <a:rPr lang="en-US" sz="2400" dirty="0" err="1"/>
              <a:t>fazer</a:t>
            </a:r>
            <a:r>
              <a:rPr lang="en-US" sz="2400" dirty="0"/>
              <a:t> a </a:t>
            </a:r>
            <a:r>
              <a:rPr lang="en-US" sz="2400" dirty="0" err="1"/>
              <a:t>herança</a:t>
            </a:r>
            <a:r>
              <a:rPr lang="en-US" sz="2400" dirty="0"/>
              <a:t> de </a:t>
            </a:r>
            <a:r>
              <a:rPr lang="en-US" sz="2400" dirty="0" err="1"/>
              <a:t>qualquer</a:t>
            </a:r>
            <a:r>
              <a:rPr lang="en-US" sz="2400" dirty="0"/>
              <a:t> forma </a:t>
            </a:r>
            <a:r>
              <a:rPr lang="en-US" sz="2400" dirty="0" err="1"/>
              <a:t>geométrica</a:t>
            </a:r>
            <a:r>
              <a:rPr lang="en-US" sz="2400" dirty="0"/>
              <a:t>, pois </a:t>
            </a:r>
            <a:r>
              <a:rPr lang="en-US" sz="2400" dirty="0" err="1"/>
              <a:t>qualquer</a:t>
            </a:r>
            <a:r>
              <a:rPr lang="en-US" sz="2400" dirty="0"/>
              <a:t> que </a:t>
            </a:r>
            <a:r>
              <a:rPr lang="en-US" sz="2400" dirty="0" err="1"/>
              <a:t>seja</a:t>
            </a:r>
            <a:r>
              <a:rPr lang="en-US" sz="2400" dirty="0"/>
              <a:t> a </a:t>
            </a:r>
            <a:r>
              <a:rPr lang="en-US" sz="2400" dirty="0" err="1"/>
              <a:t>figura</a:t>
            </a:r>
            <a:r>
              <a:rPr lang="en-US" sz="2400" dirty="0"/>
              <a:t> que </a:t>
            </a:r>
            <a:r>
              <a:rPr lang="en-US" sz="2400" dirty="0" err="1"/>
              <a:t>implementar</a:t>
            </a:r>
            <a:r>
              <a:rPr lang="en-US" sz="2400" dirty="0"/>
              <a:t> </a:t>
            </a:r>
            <a:r>
              <a:rPr lang="en-US" sz="2400" dirty="0" err="1"/>
              <a:t>essa</a:t>
            </a:r>
            <a:r>
              <a:rPr lang="en-US" sz="2400" dirty="0"/>
              <a:t> interface, </a:t>
            </a:r>
            <a:r>
              <a:rPr lang="en-US" sz="2400" dirty="0" err="1"/>
              <a:t>ela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forma </a:t>
            </a:r>
            <a:r>
              <a:rPr lang="en-US" sz="2400" dirty="0" err="1"/>
              <a:t>geométrica</a:t>
            </a:r>
            <a:r>
              <a:rPr lang="en-US" sz="2400" dirty="0"/>
              <a:t> (</a:t>
            </a:r>
            <a:r>
              <a:rPr lang="en-US" sz="2400" dirty="0" err="1"/>
              <a:t>IForma</a:t>
            </a:r>
            <a:r>
              <a:rPr lang="en-US" sz="2400" dirty="0"/>
              <a:t>), </a:t>
            </a:r>
            <a:r>
              <a:rPr lang="en-US" sz="2400" dirty="0" err="1"/>
              <a:t>então</a:t>
            </a:r>
            <a:r>
              <a:rPr lang="en-US" sz="2400" dirty="0"/>
              <a:t> </a:t>
            </a:r>
            <a:r>
              <a:rPr lang="en-US" sz="2400" dirty="0" err="1"/>
              <a:t>deverá</a:t>
            </a:r>
            <a:r>
              <a:rPr lang="en-US" sz="2400" dirty="0"/>
              <a:t> </a:t>
            </a:r>
            <a:r>
              <a:rPr lang="en-US" sz="2400" dirty="0" err="1"/>
              <a:t>implementar</a:t>
            </a:r>
            <a:r>
              <a:rPr lang="en-US" sz="2400" dirty="0"/>
              <a:t> o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dirty="0" err="1"/>
              <a:t>GetArea</a:t>
            </a:r>
            <a:r>
              <a:rPr lang="en-US" sz="2400" dirty="0"/>
              <a:t>, pois o </a:t>
            </a:r>
            <a:r>
              <a:rPr lang="en-US" sz="2400" dirty="0" err="1"/>
              <a:t>objeto</a:t>
            </a:r>
            <a:r>
              <a:rPr lang="en-US" sz="2400" dirty="0"/>
              <a:t> 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IForma</a:t>
            </a:r>
            <a:r>
              <a:rPr lang="en-US" sz="2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CCD655-9C22-E048-8462-DBB15C846E0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223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CCD655-9C22-E048-8462-DBB15C846E0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94056" y="508109"/>
            <a:ext cx="7974097" cy="101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Diagrama UML do exemplo</a:t>
            </a:r>
          </a:p>
          <a:p>
            <a:r>
              <a:rPr lang="pt-BR" dirty="0" smtClean="0"/>
              <a:t>Errado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46" y="1337436"/>
            <a:ext cx="4580952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0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CCD655-9C22-E048-8462-DBB15C846E0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94056" y="508109"/>
            <a:ext cx="7974097" cy="101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Diagrama UML do exemplo</a:t>
            </a:r>
          </a:p>
          <a:p>
            <a:r>
              <a:rPr lang="pt-BR" dirty="0" smtClean="0"/>
              <a:t>Corrigido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85" y="1652457"/>
            <a:ext cx="6219092" cy="42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25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0D59756-52EB-43D0-AEE9-EDFE6B536DBF}">
  <we:reference id="wa200005566" version="3.0.0.2" store="pt-B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293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Tema do Office</vt:lpstr>
      <vt:lpstr>OS CINCO PRINCÍPIOS DO SOLID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CINCO PRINCÍPIOS DO SOLID</dc:title>
  <dc:creator>gabriel cardoso</dc:creator>
  <cp:lastModifiedBy>GABRIEL CARDOSO SCHRANCK</cp:lastModifiedBy>
  <cp:revision>9</cp:revision>
  <dcterms:created xsi:type="dcterms:W3CDTF">2024-09-23T01:17:44Z</dcterms:created>
  <dcterms:modified xsi:type="dcterms:W3CDTF">2024-10-02T22:36:28Z</dcterms:modified>
</cp:coreProperties>
</file>