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Oswald"/>
      <p:regular r:id="rId31"/>
      <p:bold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OpenSans-regular.fntdata"/><Relationship Id="rId10" Type="http://schemas.openxmlformats.org/officeDocument/2006/relationships/slide" Target="slides/slide5.xml"/><Relationship Id="rId32" Type="http://schemas.openxmlformats.org/officeDocument/2006/relationships/font" Target="fonts/Oswald-bold.fntdata"/><Relationship Id="rId13" Type="http://schemas.openxmlformats.org/officeDocument/2006/relationships/slide" Target="slides/slide8.xml"/><Relationship Id="rId35" Type="http://schemas.openxmlformats.org/officeDocument/2006/relationships/font" Target="fonts/OpenSans-italic.fntdata"/><Relationship Id="rId12" Type="http://schemas.openxmlformats.org/officeDocument/2006/relationships/slide" Target="slides/slide7.xml"/><Relationship Id="rId34" Type="http://schemas.openxmlformats.org/officeDocument/2006/relationships/font" Target="fonts/OpenSans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81d72abe0_1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381d72abe0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467032dbd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467032dbd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81d72abe0_1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381d72abe0_1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381d72abe0_1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381d72abe0_1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81d72abe0_1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81d72abe0_1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81d72abe0_1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381d72abe0_1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467032dbd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467032dbd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383e64cfd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383e64cfd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381d72abe0_1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381d72abe0_1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383e64cf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383e64cf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81d72abe0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81d72abe0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467032dbd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467032dbd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383e64cfd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383e64cfd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467032dbd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467032dbd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383e64cfd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383e64cfd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467032dbdc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467032dbdc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382acce44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382acce44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81d72abe0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81d72abe0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81d72abe0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381d72abe0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81d72abe0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381d72abe0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1d72abe0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81d72abe0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1d72abe0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381d72abe0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81d72abe0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81d72abe0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81d72abe0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381d72abe0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2A2A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31121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Agência de viagens de Pernambuco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5050" y="733425"/>
            <a:ext cx="4533900" cy="1838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" name="Google Shape;56;p13"/>
          <p:cNvGrpSpPr/>
          <p:nvPr/>
        </p:nvGrpSpPr>
        <p:grpSpPr>
          <a:xfrm>
            <a:off x="1942050" y="3753375"/>
            <a:ext cx="5259900" cy="400200"/>
            <a:chOff x="1942050" y="3702850"/>
            <a:chExt cx="5259900" cy="400200"/>
          </a:xfrm>
        </p:grpSpPr>
        <p:sp>
          <p:nvSpPr>
            <p:cNvPr id="57" name="Google Shape;57;p13"/>
            <p:cNvSpPr txBox="1"/>
            <p:nvPr/>
          </p:nvSpPr>
          <p:spPr>
            <a:xfrm>
              <a:off x="1942050" y="3702850"/>
              <a:ext cx="5259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lt1"/>
                  </a:solidFill>
                </a:rPr>
                <a:t>Projeto em PROLOG para disciplina de lógica para computação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1942050" y="3776350"/>
              <a:ext cx="5259900" cy="253200"/>
            </a:xfrm>
            <a:prstGeom prst="rect">
              <a:avLst/>
            </a:prstGeom>
            <a:noFill/>
            <a:ln cap="flat" cmpd="sng" w="952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59" name="Google Shape;59;p13"/>
          <p:cNvGrpSpPr/>
          <p:nvPr/>
        </p:nvGrpSpPr>
        <p:grpSpPr>
          <a:xfrm>
            <a:off x="2549306" y="4445140"/>
            <a:ext cx="4045394" cy="401288"/>
            <a:chOff x="1942044" y="3701763"/>
            <a:chExt cx="5259906" cy="401288"/>
          </a:xfrm>
        </p:grpSpPr>
        <p:sp>
          <p:nvSpPr>
            <p:cNvPr id="60" name="Google Shape;60;p13"/>
            <p:cNvSpPr txBox="1"/>
            <p:nvPr/>
          </p:nvSpPr>
          <p:spPr>
            <a:xfrm>
              <a:off x="1942050" y="3702850"/>
              <a:ext cx="5259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1942044" y="3701763"/>
              <a:ext cx="5259900" cy="400200"/>
            </a:xfrm>
            <a:prstGeom prst="rect">
              <a:avLst/>
            </a:prstGeom>
            <a:noFill/>
            <a:ln cap="flat" cmpd="sng" w="952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lt1"/>
                  </a:solidFill>
                </a:rPr>
                <a:t>Bruno Matheus  -  David Rios  -  Gerson Vinicius</a:t>
              </a: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2A2A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/>
        </p:nvSpPr>
        <p:spPr>
          <a:xfrm>
            <a:off x="3276750" y="326975"/>
            <a:ext cx="25905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Horário</a:t>
            </a:r>
            <a:endParaRPr sz="3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025" y="1839575"/>
            <a:ext cx="1954950" cy="195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/>
          <p:nvPr/>
        </p:nvSpPr>
        <p:spPr>
          <a:xfrm>
            <a:off x="3091350" y="2779250"/>
            <a:ext cx="490500" cy="756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0" name="Google Shape;140;p22"/>
          <p:cNvSpPr/>
          <p:nvPr/>
        </p:nvSpPr>
        <p:spPr>
          <a:xfrm>
            <a:off x="3709050" y="2779250"/>
            <a:ext cx="490500" cy="756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1" name="Google Shape;141;p22"/>
          <p:cNvSpPr/>
          <p:nvPr/>
        </p:nvSpPr>
        <p:spPr>
          <a:xfrm>
            <a:off x="4326750" y="2779250"/>
            <a:ext cx="490500" cy="756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2" name="Google Shape;142;p22"/>
          <p:cNvSpPr/>
          <p:nvPr/>
        </p:nvSpPr>
        <p:spPr>
          <a:xfrm>
            <a:off x="4944450" y="2779250"/>
            <a:ext cx="490500" cy="756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3" name="Google Shape;143;p22"/>
          <p:cNvSpPr/>
          <p:nvPr/>
        </p:nvSpPr>
        <p:spPr>
          <a:xfrm>
            <a:off x="5562150" y="2779250"/>
            <a:ext cx="490500" cy="756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3025" y="1839575"/>
            <a:ext cx="1954950" cy="195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/>
          <p:cNvSpPr txBox="1"/>
          <p:nvPr/>
        </p:nvSpPr>
        <p:spPr>
          <a:xfrm>
            <a:off x="1830300" y="1388925"/>
            <a:ext cx="548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horario</a:t>
            </a:r>
            <a:r>
              <a:rPr b="1"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b="1" lang="pt-BR">
                <a:solidFill>
                  <a:srgbClr val="DEE492"/>
                </a:solidFill>
                <a:latin typeface="Open Sans"/>
                <a:ea typeface="Open Sans"/>
                <a:cs typeface="Open Sans"/>
                <a:sym typeface="Open Sans"/>
              </a:rPr>
              <a:t>"id_Viagem"</a:t>
            </a:r>
            <a:r>
              <a:rPr b="1"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b="1" lang="pt-BR">
                <a:solidFill>
                  <a:srgbClr val="DEE492"/>
                </a:solidFill>
                <a:latin typeface="Open Sans"/>
                <a:ea typeface="Open Sans"/>
                <a:cs typeface="Open Sans"/>
                <a:sym typeface="Open Sans"/>
              </a:rPr>
              <a:t>"placa_do_Onibus"</a:t>
            </a:r>
            <a:r>
              <a:rPr b="1"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6 * 60 , 6 * 60 + 46).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304950" y="3134913"/>
            <a:ext cx="3276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980000"/>
                </a:solidFill>
                <a:highlight>
                  <a:srgbClr val="282A36"/>
                </a:highlight>
                <a:latin typeface="Open Sans"/>
                <a:ea typeface="Open Sans"/>
                <a:cs typeface="Open Sans"/>
                <a:sym typeface="Open Sans"/>
              </a:rPr>
              <a:t>onibus</a:t>
            </a:r>
            <a:r>
              <a:rPr b="1" lang="pt-BR" sz="1300">
                <a:solidFill>
                  <a:srgbClr val="F6F6F4"/>
                </a:solidFill>
                <a:highlight>
                  <a:srgbClr val="282A36"/>
                </a:highlight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b="1" lang="pt-BR" sz="1300">
                <a:solidFill>
                  <a:srgbClr val="DEE492"/>
                </a:solidFill>
                <a:highlight>
                  <a:srgbClr val="282A36"/>
                </a:highlight>
                <a:latin typeface="Open Sans"/>
                <a:ea typeface="Open Sans"/>
                <a:cs typeface="Open Sans"/>
                <a:sym typeface="Open Sans"/>
              </a:rPr>
              <a:t>"</a:t>
            </a:r>
            <a:r>
              <a:rPr b="1" lang="pt-BR" sz="1300">
                <a:solidFill>
                  <a:srgbClr val="E7EE98"/>
                </a:solidFill>
                <a:highlight>
                  <a:srgbClr val="282A36"/>
                </a:highlight>
                <a:latin typeface="Open Sans"/>
                <a:ea typeface="Open Sans"/>
                <a:cs typeface="Open Sans"/>
                <a:sym typeface="Open Sans"/>
              </a:rPr>
              <a:t>placa</a:t>
            </a:r>
            <a:r>
              <a:rPr b="1" lang="pt-BR" sz="1300">
                <a:solidFill>
                  <a:srgbClr val="DEE492"/>
                </a:solidFill>
                <a:highlight>
                  <a:srgbClr val="282A36"/>
                </a:highlight>
                <a:latin typeface="Open Sans"/>
                <a:ea typeface="Open Sans"/>
                <a:cs typeface="Open Sans"/>
                <a:sym typeface="Open Sans"/>
              </a:rPr>
              <a:t>"</a:t>
            </a:r>
            <a:r>
              <a:rPr b="1" lang="pt-BR" sz="1300">
                <a:solidFill>
                  <a:srgbClr val="F6F6F4"/>
                </a:solidFill>
                <a:highlight>
                  <a:srgbClr val="282A36"/>
                </a:highlight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pt-BR" sz="1300">
                <a:solidFill>
                  <a:srgbClr val="DEE492"/>
                </a:solidFill>
                <a:highlight>
                  <a:srgbClr val="282A36"/>
                </a:highlight>
                <a:latin typeface="Open Sans"/>
                <a:ea typeface="Open Sans"/>
                <a:cs typeface="Open Sans"/>
                <a:sym typeface="Open Sans"/>
              </a:rPr>
              <a:t>"Pernambucana"</a:t>
            </a:r>
            <a:r>
              <a:rPr b="1" lang="pt-BR" sz="1300">
                <a:solidFill>
                  <a:srgbClr val="F6F6F4"/>
                </a:solidFill>
                <a:highlight>
                  <a:srgbClr val="282A36"/>
                </a:highlight>
                <a:latin typeface="Open Sans"/>
                <a:ea typeface="Open Sans"/>
                <a:cs typeface="Open Sans"/>
                <a:sym typeface="Open Sans"/>
              </a:rPr>
              <a:t>).</a:t>
            </a:r>
            <a:endParaRPr sz="1300"/>
          </a:p>
        </p:txBody>
      </p:sp>
      <p:cxnSp>
        <p:nvCxnSpPr>
          <p:cNvPr id="147" name="Google Shape;147;p22"/>
          <p:cNvCxnSpPr/>
          <p:nvPr/>
        </p:nvCxnSpPr>
        <p:spPr>
          <a:xfrm>
            <a:off x="3810475" y="1697725"/>
            <a:ext cx="1530300" cy="330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22"/>
          <p:cNvCxnSpPr/>
          <p:nvPr/>
        </p:nvCxnSpPr>
        <p:spPr>
          <a:xfrm>
            <a:off x="2703150" y="1694875"/>
            <a:ext cx="818100" cy="900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2"/>
          <p:cNvCxnSpPr>
            <a:stCxn id="139" idx="2"/>
            <a:endCxn id="150" idx="0"/>
          </p:cNvCxnSpPr>
          <p:nvPr/>
        </p:nvCxnSpPr>
        <p:spPr>
          <a:xfrm flipH="1">
            <a:off x="2525400" y="2854850"/>
            <a:ext cx="811200" cy="158190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p22"/>
          <p:cNvSpPr txBox="1"/>
          <p:nvPr/>
        </p:nvSpPr>
        <p:spPr>
          <a:xfrm>
            <a:off x="598825" y="4436750"/>
            <a:ext cx="385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pista</a:t>
            </a:r>
            <a:r>
              <a:rPr b="1"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b="1" lang="pt-BR">
                <a:solidFill>
                  <a:srgbClr val="DEE492"/>
                </a:solidFill>
                <a:latin typeface="Open Sans"/>
                <a:ea typeface="Open Sans"/>
                <a:cs typeface="Open Sans"/>
                <a:sym typeface="Open Sans"/>
              </a:rPr>
              <a:t>"Origem"</a:t>
            </a:r>
            <a:r>
              <a:rPr b="1"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pt-BR">
                <a:solidFill>
                  <a:srgbClr val="DEE492"/>
                </a:solidFill>
                <a:latin typeface="Open Sans"/>
                <a:ea typeface="Open Sans"/>
                <a:cs typeface="Open Sans"/>
                <a:sym typeface="Open Sans"/>
              </a:rPr>
              <a:t>"X"</a:t>
            </a:r>
            <a:r>
              <a:rPr b="1"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distância,</a:t>
            </a:r>
            <a:r>
              <a:rPr b="1"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pt-BR">
                <a:solidFill>
                  <a:srgbClr val="DEE492"/>
                </a:solidFill>
                <a:latin typeface="Open Sans"/>
                <a:ea typeface="Open Sans"/>
                <a:cs typeface="Open Sans"/>
                <a:sym typeface="Open Sans"/>
              </a:rPr>
              <a:t>"estrada"</a:t>
            </a:r>
            <a:r>
              <a:rPr b="1"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).</a:t>
            </a:r>
            <a:endParaRPr/>
          </a:p>
        </p:txBody>
      </p:sp>
      <p:sp>
        <p:nvSpPr>
          <p:cNvPr id="151" name="Google Shape;151;p22"/>
          <p:cNvSpPr txBox="1"/>
          <p:nvPr/>
        </p:nvSpPr>
        <p:spPr>
          <a:xfrm>
            <a:off x="3091350" y="4019450"/>
            <a:ext cx="32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pista</a:t>
            </a:r>
            <a:r>
              <a:rPr b="1" lang="pt-BR">
                <a:solidFill>
                  <a:srgbClr val="DEE492"/>
                </a:solidFill>
                <a:latin typeface="Open Sans"/>
                <a:ea typeface="Open Sans"/>
                <a:cs typeface="Open Sans"/>
                <a:sym typeface="Open Sans"/>
              </a:rPr>
              <a:t>"X"</a:t>
            </a:r>
            <a:r>
              <a:rPr b="1"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pt-BR">
                <a:solidFill>
                  <a:srgbClr val="DEE492"/>
                </a:solidFill>
                <a:latin typeface="Open Sans"/>
                <a:ea typeface="Open Sans"/>
                <a:cs typeface="Open Sans"/>
                <a:sym typeface="Open Sans"/>
              </a:rPr>
              <a:t>"Y"</a:t>
            </a:r>
            <a:r>
              <a:rPr b="1"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distância, </a:t>
            </a:r>
            <a:r>
              <a:rPr b="1" lang="pt-BR">
                <a:solidFill>
                  <a:srgbClr val="DEE492"/>
                </a:solidFill>
                <a:latin typeface="Open Sans"/>
                <a:ea typeface="Open Sans"/>
                <a:cs typeface="Open Sans"/>
                <a:sym typeface="Open Sans"/>
              </a:rPr>
              <a:t>"estrada"</a:t>
            </a:r>
            <a:r>
              <a:rPr b="1"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).</a:t>
            </a:r>
            <a:endParaRPr/>
          </a:p>
        </p:txBody>
      </p:sp>
      <p:cxnSp>
        <p:nvCxnSpPr>
          <p:cNvPr id="152" name="Google Shape;152;p22"/>
          <p:cNvCxnSpPr>
            <a:stCxn id="140" idx="2"/>
          </p:cNvCxnSpPr>
          <p:nvPr/>
        </p:nvCxnSpPr>
        <p:spPr>
          <a:xfrm>
            <a:off x="3954300" y="2854850"/>
            <a:ext cx="651600" cy="116460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22"/>
          <p:cNvCxnSpPr>
            <a:stCxn id="143" idx="2"/>
          </p:cNvCxnSpPr>
          <p:nvPr/>
        </p:nvCxnSpPr>
        <p:spPr>
          <a:xfrm>
            <a:off x="5807400" y="2854850"/>
            <a:ext cx="511500" cy="87330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" name="Google Shape;154;p22"/>
          <p:cNvSpPr txBox="1"/>
          <p:nvPr/>
        </p:nvSpPr>
        <p:spPr>
          <a:xfrm>
            <a:off x="4693250" y="3728150"/>
            <a:ext cx="413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pista</a:t>
            </a:r>
            <a:r>
              <a:rPr b="1"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b="1" lang="pt-BR">
                <a:solidFill>
                  <a:srgbClr val="DEE492"/>
                </a:solidFill>
                <a:latin typeface="Open Sans"/>
                <a:ea typeface="Open Sans"/>
                <a:cs typeface="Open Sans"/>
                <a:sym typeface="Open Sans"/>
              </a:rPr>
              <a:t>"Z"</a:t>
            </a:r>
            <a:r>
              <a:rPr b="1"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pt-BR">
                <a:solidFill>
                  <a:srgbClr val="DEE492"/>
                </a:solidFill>
                <a:latin typeface="Open Sans"/>
                <a:ea typeface="Open Sans"/>
                <a:cs typeface="Open Sans"/>
                <a:sym typeface="Open Sans"/>
              </a:rPr>
              <a:t>"Destino"</a:t>
            </a:r>
            <a:r>
              <a:rPr b="1"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distância, </a:t>
            </a:r>
            <a:r>
              <a:rPr b="1" lang="pt-BR">
                <a:solidFill>
                  <a:srgbClr val="DEE492"/>
                </a:solidFill>
                <a:latin typeface="Open Sans"/>
                <a:ea typeface="Open Sans"/>
                <a:cs typeface="Open Sans"/>
                <a:sym typeface="Open Sans"/>
              </a:rPr>
              <a:t>"estrada"</a:t>
            </a:r>
            <a:r>
              <a:rPr b="1"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).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2A2A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	Questionamentos</a:t>
            </a:r>
            <a:endParaRPr sz="322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311700" y="1367300"/>
            <a:ext cx="8520600" cy="34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718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25"/>
              <a:buFont typeface="Open Sans"/>
              <a:buChar char="●"/>
            </a:pPr>
            <a:r>
              <a:rPr lang="pt-BR" sz="2025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Quais as viagens disponíveis a partir de uma cidade?</a:t>
            </a:r>
            <a:endParaRPr sz="2025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718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25"/>
              <a:buFont typeface="Open Sans"/>
              <a:buChar char="●"/>
            </a:pPr>
            <a:r>
              <a:rPr lang="pt-BR" sz="2025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Quais as viagens disponíveis em cada empresa?</a:t>
            </a:r>
            <a:endParaRPr sz="2025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718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25"/>
              <a:buFont typeface="Open Sans"/>
              <a:buChar char="●"/>
            </a:pPr>
            <a:r>
              <a:rPr lang="pt-BR" sz="2025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Qual a viagem mais barata a partir de um determinado </a:t>
            </a:r>
            <a:r>
              <a:rPr lang="pt-BR" sz="2025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horário?</a:t>
            </a:r>
            <a:endParaRPr sz="2025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718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25"/>
              <a:buFont typeface="Open Sans"/>
              <a:buChar char="●"/>
            </a:pPr>
            <a:r>
              <a:rPr lang="pt-BR" sz="2025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Qual a viagem mais rápida entre as cidades A e B?</a:t>
            </a:r>
            <a:endParaRPr sz="2025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718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25"/>
              <a:buFont typeface="Open Sans"/>
              <a:buChar char="●"/>
            </a:pPr>
            <a:r>
              <a:rPr lang="pt-BR" sz="2025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Quais os possíveis trajetos entre A e B?</a:t>
            </a:r>
            <a:endParaRPr sz="2025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718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25"/>
              <a:buFont typeface="Open Sans"/>
              <a:buChar char="●"/>
            </a:pPr>
            <a:r>
              <a:rPr lang="pt-BR" sz="2025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Qual o menor trajeto percorrido entre a cidade X e a cidade Y?</a:t>
            </a:r>
            <a:endParaRPr sz="2025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25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09250" y="126375"/>
            <a:ext cx="1683100" cy="68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2A2A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5300" y="215275"/>
            <a:ext cx="483870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4"/>
          <p:cNvSpPr txBox="1"/>
          <p:nvPr/>
        </p:nvSpPr>
        <p:spPr>
          <a:xfrm>
            <a:off x="1602000" y="1698625"/>
            <a:ext cx="27033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:- Regras</a:t>
            </a:r>
            <a:endParaRPr sz="4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2A2A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	sua Cidade</a:t>
            </a:r>
            <a:endParaRPr sz="322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311700" y="1367300"/>
            <a:ext cx="8520600" cy="3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25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25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4" name="Google Shape;17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09250" y="126375"/>
            <a:ext cx="1683100" cy="68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5"/>
          <p:cNvSpPr txBox="1"/>
          <p:nvPr/>
        </p:nvSpPr>
        <p:spPr>
          <a:xfrm>
            <a:off x="1119900" y="1017725"/>
            <a:ext cx="690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Sua</a:t>
            </a:r>
            <a:r>
              <a:rPr lang="pt-BR">
                <a:solidFill>
                  <a:schemeClr val="lt1"/>
                </a:solidFill>
              </a:rPr>
              <a:t> função é </a:t>
            </a:r>
            <a:r>
              <a:rPr lang="pt-BR">
                <a:solidFill>
                  <a:schemeClr val="lt1"/>
                </a:solidFill>
              </a:rPr>
              <a:t>mostrar</a:t>
            </a:r>
            <a:r>
              <a:rPr lang="pt-BR">
                <a:solidFill>
                  <a:schemeClr val="lt1"/>
                </a:solidFill>
              </a:rPr>
              <a:t> todas as viagens </a:t>
            </a:r>
            <a:r>
              <a:rPr lang="pt-BR">
                <a:solidFill>
                  <a:schemeClr val="lt1"/>
                </a:solidFill>
              </a:rPr>
              <a:t>disponíveis</a:t>
            </a:r>
            <a:r>
              <a:rPr lang="pt-BR">
                <a:solidFill>
                  <a:schemeClr val="lt1"/>
                </a:solidFill>
              </a:rPr>
              <a:t> em uma cidade.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76" name="Google Shape;17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700" y="1417925"/>
            <a:ext cx="8410575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2A2A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	Viagens Empresa</a:t>
            </a:r>
            <a:endParaRPr sz="322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311700" y="1367300"/>
            <a:ext cx="8520600" cy="3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25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25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3" name="Google Shape;18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09250" y="126375"/>
            <a:ext cx="1683100" cy="68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6"/>
          <p:cNvSpPr txBox="1"/>
          <p:nvPr/>
        </p:nvSpPr>
        <p:spPr>
          <a:xfrm>
            <a:off x="1119900" y="1017725"/>
            <a:ext cx="690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Sua função é mostrar todas as viagens disponíveis de uma determinada empresa.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85" name="Google Shape;18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275" y="1397588"/>
            <a:ext cx="8425474" cy="358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2A2A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	Menor Preço</a:t>
            </a:r>
            <a:endParaRPr sz="322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1" name="Google Shape;191;p27"/>
          <p:cNvSpPr txBox="1"/>
          <p:nvPr>
            <p:ph idx="1" type="body"/>
          </p:nvPr>
        </p:nvSpPr>
        <p:spPr>
          <a:xfrm>
            <a:off x="311700" y="1367300"/>
            <a:ext cx="8520600" cy="3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25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25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2" name="Google Shape;19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09250" y="126375"/>
            <a:ext cx="1683100" cy="68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7"/>
          <p:cNvSpPr txBox="1"/>
          <p:nvPr/>
        </p:nvSpPr>
        <p:spPr>
          <a:xfrm>
            <a:off x="1119900" y="1017725"/>
            <a:ext cx="690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Sua função é imprimir </a:t>
            </a:r>
            <a:r>
              <a:rPr lang="pt-BR">
                <a:solidFill>
                  <a:schemeClr val="lt1"/>
                </a:solidFill>
              </a:rPr>
              <a:t>o menor preço para uma viagem de A até B saindo depois das H horas.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94" name="Google Shape;19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1050" y="1863713"/>
            <a:ext cx="73818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2A2A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	Todas as Rotas</a:t>
            </a:r>
            <a:endParaRPr sz="322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0" name="Google Shape;200;p28"/>
          <p:cNvSpPr txBox="1"/>
          <p:nvPr>
            <p:ph idx="1" type="body"/>
          </p:nvPr>
        </p:nvSpPr>
        <p:spPr>
          <a:xfrm>
            <a:off x="311700" y="1367300"/>
            <a:ext cx="8520600" cy="3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25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25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1" name="Google Shape;20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09250" y="126375"/>
            <a:ext cx="1683100" cy="682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8"/>
          <p:cNvSpPr txBox="1"/>
          <p:nvPr/>
        </p:nvSpPr>
        <p:spPr>
          <a:xfrm>
            <a:off x="1233950" y="1017725"/>
            <a:ext cx="690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Sua função é mostrar todas as rotas de </a:t>
            </a:r>
            <a:r>
              <a:rPr lang="pt-BR">
                <a:solidFill>
                  <a:schemeClr val="lt1"/>
                </a:solidFill>
              </a:rPr>
              <a:t>ônibus</a:t>
            </a:r>
            <a:r>
              <a:rPr lang="pt-BR">
                <a:solidFill>
                  <a:schemeClr val="lt1"/>
                </a:solidFill>
              </a:rPr>
              <a:t> da cidade A para B saindo a partir das H horas.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2049850" y="3672125"/>
            <a:ext cx="379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626857"/>
            <a:ext cx="9143998" cy="2947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2A2A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	Todas as Rotas</a:t>
            </a:r>
            <a:endParaRPr sz="322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0" name="Google Shape;210;p29"/>
          <p:cNvSpPr txBox="1"/>
          <p:nvPr>
            <p:ph idx="1" type="body"/>
          </p:nvPr>
        </p:nvSpPr>
        <p:spPr>
          <a:xfrm>
            <a:off x="311700" y="1367300"/>
            <a:ext cx="8520600" cy="3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25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25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1" name="Google Shape;21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09250" y="126375"/>
            <a:ext cx="1683100" cy="682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9"/>
          <p:cNvSpPr txBox="1"/>
          <p:nvPr/>
        </p:nvSpPr>
        <p:spPr>
          <a:xfrm>
            <a:off x="2049850" y="3672125"/>
            <a:ext cx="379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2375" y="1633336"/>
            <a:ext cx="5819250" cy="334366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9"/>
          <p:cNvSpPr txBox="1"/>
          <p:nvPr/>
        </p:nvSpPr>
        <p:spPr>
          <a:xfrm>
            <a:off x="1233950" y="1017725"/>
            <a:ext cx="690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Sua função é mostrar todas as rotas de ônibus da cidade A para B saindo a partir das H horas.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2A2A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	Menor Tempo</a:t>
            </a:r>
            <a:endParaRPr sz="322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0" name="Google Shape;220;p30"/>
          <p:cNvSpPr txBox="1"/>
          <p:nvPr>
            <p:ph idx="1" type="body"/>
          </p:nvPr>
        </p:nvSpPr>
        <p:spPr>
          <a:xfrm>
            <a:off x="311700" y="1367300"/>
            <a:ext cx="8520600" cy="3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25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25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1" name="Google Shape;22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09250" y="126375"/>
            <a:ext cx="1683100" cy="682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0"/>
          <p:cNvSpPr txBox="1"/>
          <p:nvPr/>
        </p:nvSpPr>
        <p:spPr>
          <a:xfrm>
            <a:off x="1119900" y="1017725"/>
            <a:ext cx="690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Sua função é imprimir o menor tempo de chegada em B saindo de A depois das H horas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3" name="Google Shape;223;p30"/>
          <p:cNvSpPr txBox="1"/>
          <p:nvPr/>
        </p:nvSpPr>
        <p:spPr>
          <a:xfrm>
            <a:off x="2049850" y="3672125"/>
            <a:ext cx="379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800" y="1781100"/>
            <a:ext cx="7868399" cy="189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2A2A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	Menor Tempo</a:t>
            </a:r>
            <a:endParaRPr sz="322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0" name="Google Shape;230;p31"/>
          <p:cNvSpPr txBox="1"/>
          <p:nvPr>
            <p:ph idx="1" type="body"/>
          </p:nvPr>
        </p:nvSpPr>
        <p:spPr>
          <a:xfrm>
            <a:off x="311700" y="1367300"/>
            <a:ext cx="8520600" cy="3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25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25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1" name="Google Shape;23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09250" y="126375"/>
            <a:ext cx="1683100" cy="68242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1"/>
          <p:cNvSpPr txBox="1"/>
          <p:nvPr/>
        </p:nvSpPr>
        <p:spPr>
          <a:xfrm>
            <a:off x="1119900" y="1017725"/>
            <a:ext cx="690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Sua função é imprimir o menor tempo de chegada em B saindo de A depois das H horas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3" name="Google Shape;233;p31"/>
          <p:cNvSpPr txBox="1"/>
          <p:nvPr/>
        </p:nvSpPr>
        <p:spPr>
          <a:xfrm>
            <a:off x="2049850" y="3672125"/>
            <a:ext cx="379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3975" y="1963775"/>
            <a:ext cx="6496050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2A2A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	Sobre nós</a:t>
            </a:r>
            <a:endParaRPr sz="322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367300"/>
            <a:ext cx="8520600" cy="8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pt-BR" sz="2025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A logTravels PE tem como objetivo facilitar suas escolhas caso queira realizar uma viagem dentro do estado de Pernambuco.</a:t>
            </a:r>
            <a:endParaRPr sz="2025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125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09250" y="126375"/>
            <a:ext cx="1683100" cy="6824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311700" y="2358875"/>
            <a:ext cx="85206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000">
                <a:solidFill>
                  <a:schemeClr val="lt1"/>
                </a:solidFill>
              </a:rPr>
              <a:t>Isso é feito a partir de consultas na nossa base de dados sobre cidades, viagens, horários, </a:t>
            </a:r>
            <a:r>
              <a:rPr lang="pt-BR" sz="2000">
                <a:solidFill>
                  <a:schemeClr val="lt1"/>
                </a:solidFill>
              </a:rPr>
              <a:t>ônibus</a:t>
            </a:r>
            <a:r>
              <a:rPr lang="pt-BR" sz="2000">
                <a:solidFill>
                  <a:schemeClr val="lt1"/>
                </a:solidFill>
              </a:rPr>
              <a:t> </a:t>
            </a:r>
            <a:r>
              <a:rPr lang="pt-BR" sz="2000">
                <a:solidFill>
                  <a:schemeClr val="lt1"/>
                </a:solidFill>
              </a:rPr>
              <a:t>disponíveis,</a:t>
            </a:r>
            <a:r>
              <a:rPr lang="pt-BR" sz="2000">
                <a:solidFill>
                  <a:schemeClr val="lt1"/>
                </a:solidFill>
              </a:rPr>
              <a:t> valores e rotas. 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2A2A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	Trajeto</a:t>
            </a:r>
            <a:endParaRPr sz="322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0" name="Google Shape;240;p32"/>
          <p:cNvSpPr txBox="1"/>
          <p:nvPr>
            <p:ph idx="1" type="body"/>
          </p:nvPr>
        </p:nvSpPr>
        <p:spPr>
          <a:xfrm>
            <a:off x="311700" y="1367300"/>
            <a:ext cx="8520600" cy="3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25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25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1" name="Google Shape;24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09250" y="126375"/>
            <a:ext cx="1683100" cy="682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2"/>
          <p:cNvSpPr txBox="1"/>
          <p:nvPr/>
        </p:nvSpPr>
        <p:spPr>
          <a:xfrm>
            <a:off x="1119900" y="1017725"/>
            <a:ext cx="690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Mostra todos os trajetos </a:t>
            </a:r>
            <a:r>
              <a:rPr lang="pt-BR">
                <a:solidFill>
                  <a:schemeClr val="lt1"/>
                </a:solidFill>
              </a:rPr>
              <a:t>possíveis</a:t>
            </a:r>
            <a:r>
              <a:rPr lang="pt-BR">
                <a:solidFill>
                  <a:schemeClr val="lt1"/>
                </a:solidFill>
              </a:rPr>
              <a:t> entre as cidades A e B.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3" name="Google Shape;243;p32"/>
          <p:cNvSpPr txBox="1"/>
          <p:nvPr/>
        </p:nvSpPr>
        <p:spPr>
          <a:xfrm>
            <a:off x="2049850" y="3672125"/>
            <a:ext cx="379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1789525"/>
            <a:ext cx="8991599" cy="18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2A2A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	Trajeto</a:t>
            </a:r>
            <a:endParaRPr sz="322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0" name="Google Shape;250;p33"/>
          <p:cNvSpPr txBox="1"/>
          <p:nvPr>
            <p:ph idx="1" type="body"/>
          </p:nvPr>
        </p:nvSpPr>
        <p:spPr>
          <a:xfrm>
            <a:off x="311700" y="1367300"/>
            <a:ext cx="8520600" cy="3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25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25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1" name="Google Shape;25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09250" y="126375"/>
            <a:ext cx="1683100" cy="68242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3"/>
          <p:cNvSpPr txBox="1"/>
          <p:nvPr/>
        </p:nvSpPr>
        <p:spPr>
          <a:xfrm>
            <a:off x="1119900" y="1017725"/>
            <a:ext cx="690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Mostra todos os trajetos possíveis entre as cidades A e B.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3" name="Google Shape;253;p33"/>
          <p:cNvSpPr txBox="1"/>
          <p:nvPr/>
        </p:nvSpPr>
        <p:spPr>
          <a:xfrm>
            <a:off x="2049850" y="3672125"/>
            <a:ext cx="379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735489"/>
            <a:ext cx="9144001" cy="2914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2A2A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	Menor Trajeto</a:t>
            </a:r>
            <a:endParaRPr sz="322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0" name="Google Shape;260;p34"/>
          <p:cNvSpPr txBox="1"/>
          <p:nvPr>
            <p:ph idx="1" type="body"/>
          </p:nvPr>
        </p:nvSpPr>
        <p:spPr>
          <a:xfrm>
            <a:off x="311700" y="1367300"/>
            <a:ext cx="8520600" cy="3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25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25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1" name="Google Shape;26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09250" y="126375"/>
            <a:ext cx="1683100" cy="68242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4"/>
          <p:cNvSpPr txBox="1"/>
          <p:nvPr/>
        </p:nvSpPr>
        <p:spPr>
          <a:xfrm>
            <a:off x="1119900" y="1017725"/>
            <a:ext cx="690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Sua função é mostrar o menor trajeto entre a cidade A e a cidade B.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3" name="Google Shape;263;p34"/>
          <p:cNvSpPr txBox="1"/>
          <p:nvPr/>
        </p:nvSpPr>
        <p:spPr>
          <a:xfrm>
            <a:off x="2049850" y="3672125"/>
            <a:ext cx="379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4" name="Google Shape;264;p34"/>
          <p:cNvPicPr preferRelativeResize="0"/>
          <p:nvPr/>
        </p:nvPicPr>
        <p:blipFill rotWithShape="1">
          <a:blip r:embed="rId4">
            <a:alphaModFix/>
          </a:blip>
          <a:srcRect b="0" l="0" r="40571" t="57885"/>
          <a:stretch/>
        </p:blipFill>
        <p:spPr>
          <a:xfrm>
            <a:off x="237300" y="1881675"/>
            <a:ext cx="8669400" cy="156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2A2A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	Menor Trajeto</a:t>
            </a:r>
            <a:endParaRPr sz="322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70" name="Google Shape;27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09250" y="126375"/>
            <a:ext cx="1683100" cy="68242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5"/>
          <p:cNvSpPr txBox="1"/>
          <p:nvPr/>
        </p:nvSpPr>
        <p:spPr>
          <a:xfrm>
            <a:off x="1119900" y="1017725"/>
            <a:ext cx="690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Sua função é mostrar o menor trajeto entre a cidade A e a cidade B.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2" name="Google Shape;272;p35"/>
          <p:cNvSpPr txBox="1"/>
          <p:nvPr/>
        </p:nvSpPr>
        <p:spPr>
          <a:xfrm>
            <a:off x="2049850" y="3672125"/>
            <a:ext cx="379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3" name="Google Shape;27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700" y="1716925"/>
            <a:ext cx="7974600" cy="287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2A2A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6"/>
          <p:cNvSpPr txBox="1"/>
          <p:nvPr>
            <p:ph idx="1" type="subTitle"/>
          </p:nvPr>
        </p:nvSpPr>
        <p:spPr>
          <a:xfrm>
            <a:off x="311700" y="14566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Obrigado!</a:t>
            </a:r>
            <a:endParaRPr sz="7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79" name="Google Shape;27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6025" y="3623425"/>
            <a:ext cx="2331950" cy="94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5050" y="531225"/>
            <a:ext cx="4533900" cy="183832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7"/>
          <p:cNvSpPr txBox="1"/>
          <p:nvPr/>
        </p:nvSpPr>
        <p:spPr>
          <a:xfrm>
            <a:off x="2556300" y="3108850"/>
            <a:ext cx="4031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b="1" lang="pt-BR">
                <a:latin typeface="Open Sans"/>
                <a:ea typeface="Open Sans"/>
                <a:cs typeface="Open Sans"/>
                <a:sym typeface="Open Sans"/>
              </a:rPr>
              <a:t>Bruno Matheus P. Silva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b="1"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Gerson Vinicius Rodrigues de Macedo.</a:t>
            </a:r>
            <a:endParaRPr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-"/>
            </a:pPr>
            <a:r>
              <a:rPr b="1"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David Rios Santana</a:t>
            </a:r>
            <a:endParaRPr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2A2A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/>
        </p:nvSpPr>
        <p:spPr>
          <a:xfrm>
            <a:off x="1829700" y="199125"/>
            <a:ext cx="54846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Como foi implementado ?</a:t>
            </a:r>
            <a:endParaRPr sz="31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" y="1152388"/>
            <a:ext cx="8743950" cy="37242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2273725" y="784725"/>
            <a:ext cx="472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cidade</a:t>
            </a:r>
            <a:r>
              <a:rPr b="1"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b="1" lang="pt-BR">
                <a:solidFill>
                  <a:srgbClr val="DEE492"/>
                </a:solidFill>
                <a:latin typeface="Open Sans"/>
                <a:ea typeface="Open Sans"/>
                <a:cs typeface="Open Sans"/>
                <a:sym typeface="Open Sans"/>
              </a:rPr>
              <a:t>"Petrolina"</a:t>
            </a:r>
            <a:r>
              <a:rPr b="1"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).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2A2A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2872200" y="189550"/>
            <a:ext cx="3399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Rotas</a:t>
            </a:r>
            <a:endParaRPr sz="3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000" y="1450675"/>
            <a:ext cx="6120000" cy="34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2273725" y="974650"/>
            <a:ext cx="472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pista</a:t>
            </a:r>
            <a:r>
              <a:rPr b="1"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b="1" lang="pt-BR">
                <a:solidFill>
                  <a:srgbClr val="DEE492"/>
                </a:solidFill>
                <a:latin typeface="Open Sans"/>
                <a:ea typeface="Open Sans"/>
                <a:cs typeface="Open Sans"/>
                <a:sym typeface="Open Sans"/>
              </a:rPr>
              <a:t>"Petrolina"</a:t>
            </a:r>
            <a:r>
              <a:rPr b="1"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b="1" lang="pt-BR">
                <a:solidFill>
                  <a:srgbClr val="DEE492"/>
                </a:solidFill>
                <a:latin typeface="Open Sans"/>
                <a:ea typeface="Open Sans"/>
                <a:cs typeface="Open Sans"/>
                <a:sym typeface="Open Sans"/>
              </a:rPr>
              <a:t> "Rajada"</a:t>
            </a:r>
            <a:r>
              <a:rPr b="1"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78.5, </a:t>
            </a:r>
            <a:r>
              <a:rPr b="1" lang="pt-BR">
                <a:solidFill>
                  <a:srgbClr val="DEE492"/>
                </a:solidFill>
                <a:latin typeface="Open Sans"/>
                <a:ea typeface="Open Sans"/>
                <a:cs typeface="Open Sans"/>
                <a:sym typeface="Open Sans"/>
              </a:rPr>
              <a:t>"BR-407"</a:t>
            </a:r>
            <a:r>
              <a:rPr b="1"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).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2A2A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/>
        </p:nvSpPr>
        <p:spPr>
          <a:xfrm>
            <a:off x="2872200" y="189550"/>
            <a:ext cx="3399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Rotas</a:t>
            </a:r>
            <a:endParaRPr sz="3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000" y="1450800"/>
            <a:ext cx="6134400" cy="34884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2210550" y="974650"/>
            <a:ext cx="472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pista</a:t>
            </a:r>
            <a:r>
              <a:rPr b="1"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b="1" lang="pt-BR">
                <a:solidFill>
                  <a:srgbClr val="DEE492"/>
                </a:solidFill>
                <a:latin typeface="Open Sans"/>
                <a:ea typeface="Open Sans"/>
                <a:cs typeface="Open Sans"/>
                <a:sym typeface="Open Sans"/>
              </a:rPr>
              <a:t>"Lagoa Grande"</a:t>
            </a:r>
            <a:r>
              <a:rPr b="1"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pt-BR">
                <a:solidFill>
                  <a:srgbClr val="DEE492"/>
                </a:solidFill>
                <a:latin typeface="Open Sans"/>
                <a:ea typeface="Open Sans"/>
                <a:cs typeface="Open Sans"/>
                <a:sym typeface="Open Sans"/>
              </a:rPr>
              <a:t>"Lagoas"</a:t>
            </a:r>
            <a:r>
              <a:rPr b="1"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76.2, </a:t>
            </a:r>
            <a:r>
              <a:rPr b="1" lang="pt-BR">
                <a:solidFill>
                  <a:srgbClr val="DEE492"/>
                </a:solidFill>
                <a:latin typeface="Open Sans"/>
                <a:ea typeface="Open Sans"/>
                <a:cs typeface="Open Sans"/>
                <a:sym typeface="Open Sans"/>
              </a:rPr>
              <a:t>"BR-122"</a:t>
            </a:r>
            <a:r>
              <a:rPr b="1"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).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2A2A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000" y="1450800"/>
            <a:ext cx="6120000" cy="34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2872200" y="189550"/>
            <a:ext cx="3399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Rotas</a:t>
            </a:r>
            <a:endParaRPr sz="3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2210550" y="974650"/>
            <a:ext cx="472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pista</a:t>
            </a:r>
            <a:r>
              <a:rPr b="1"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b="1" lang="pt-BR">
                <a:solidFill>
                  <a:srgbClr val="DEE492"/>
                </a:solidFill>
                <a:latin typeface="Open Sans"/>
                <a:ea typeface="Open Sans"/>
                <a:cs typeface="Open Sans"/>
                <a:sym typeface="Open Sans"/>
              </a:rPr>
              <a:t>"Petrolina"</a:t>
            </a:r>
            <a:r>
              <a:rPr b="1"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pt-BR">
                <a:solidFill>
                  <a:srgbClr val="DEE492"/>
                </a:solidFill>
                <a:latin typeface="Open Sans"/>
                <a:ea typeface="Open Sans"/>
                <a:cs typeface="Open Sans"/>
                <a:sym typeface="Open Sans"/>
              </a:rPr>
              <a:t>"Lagoa Grande"</a:t>
            </a:r>
            <a:r>
              <a:rPr b="1"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53.2, </a:t>
            </a:r>
            <a:r>
              <a:rPr b="1" lang="pt-BR">
                <a:solidFill>
                  <a:srgbClr val="DEE492"/>
                </a:solidFill>
                <a:latin typeface="Open Sans"/>
                <a:ea typeface="Open Sans"/>
                <a:cs typeface="Open Sans"/>
                <a:sym typeface="Open Sans"/>
              </a:rPr>
              <a:t>"BR-122"</a:t>
            </a:r>
            <a:r>
              <a:rPr b="1"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).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2A2A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/>
        </p:nvSpPr>
        <p:spPr>
          <a:xfrm>
            <a:off x="2872200" y="189550"/>
            <a:ext cx="3399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Rotas</a:t>
            </a:r>
            <a:endParaRPr sz="3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000" y="1450800"/>
            <a:ext cx="6120000" cy="34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1569450" y="974650"/>
            <a:ext cx="600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pista</a:t>
            </a:r>
            <a:r>
              <a:rPr b="1"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b="1" lang="pt-BR">
                <a:solidFill>
                  <a:srgbClr val="DEE492"/>
                </a:solidFill>
                <a:latin typeface="Open Sans"/>
                <a:ea typeface="Open Sans"/>
                <a:cs typeface="Open Sans"/>
                <a:sym typeface="Open Sans"/>
              </a:rPr>
              <a:t>"Lagoa Grande"</a:t>
            </a:r>
            <a:r>
              <a:rPr b="1"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pt-BR">
                <a:solidFill>
                  <a:srgbClr val="DEE492"/>
                </a:solidFill>
                <a:latin typeface="Open Sans"/>
                <a:ea typeface="Open Sans"/>
                <a:cs typeface="Open Sans"/>
                <a:sym typeface="Open Sans"/>
              </a:rPr>
              <a:t>"Santa maria da Boa Vista"</a:t>
            </a:r>
            <a:r>
              <a:rPr b="1"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55.4, </a:t>
            </a:r>
            <a:r>
              <a:rPr b="1" lang="pt-BR">
                <a:solidFill>
                  <a:srgbClr val="DEE492"/>
                </a:solidFill>
                <a:latin typeface="Open Sans"/>
                <a:ea typeface="Open Sans"/>
                <a:cs typeface="Open Sans"/>
                <a:sym typeface="Open Sans"/>
              </a:rPr>
              <a:t>"BR-428"</a:t>
            </a:r>
            <a:r>
              <a:rPr b="1"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).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2A2A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/>
        </p:nvSpPr>
        <p:spPr>
          <a:xfrm>
            <a:off x="3276750" y="301825"/>
            <a:ext cx="25905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Ônibus</a:t>
            </a:r>
            <a:endParaRPr sz="3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150" y="1641750"/>
            <a:ext cx="2838450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0925" y="1487125"/>
            <a:ext cx="1914525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86825" y="3482100"/>
            <a:ext cx="2505075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21838" y="3510675"/>
            <a:ext cx="2352675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/>
        </p:nvSpPr>
        <p:spPr>
          <a:xfrm>
            <a:off x="720825" y="1086925"/>
            <a:ext cx="34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980000"/>
                </a:solidFill>
                <a:highlight>
                  <a:srgbClr val="282A36"/>
                </a:highlight>
                <a:latin typeface="Open Sans"/>
                <a:ea typeface="Open Sans"/>
                <a:cs typeface="Open Sans"/>
                <a:sym typeface="Open Sans"/>
              </a:rPr>
              <a:t>onibus</a:t>
            </a:r>
            <a:r>
              <a:rPr b="1" lang="pt-BR">
                <a:solidFill>
                  <a:srgbClr val="F6F6F4"/>
                </a:solidFill>
                <a:highlight>
                  <a:srgbClr val="282A36"/>
                </a:highlight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b="1" lang="pt-BR">
                <a:solidFill>
                  <a:srgbClr val="DEE492"/>
                </a:solidFill>
                <a:highlight>
                  <a:srgbClr val="282A36"/>
                </a:highlight>
                <a:latin typeface="Open Sans"/>
                <a:ea typeface="Open Sans"/>
                <a:cs typeface="Open Sans"/>
                <a:sym typeface="Open Sans"/>
              </a:rPr>
              <a:t>"</a:t>
            </a:r>
            <a:r>
              <a:rPr b="1" lang="pt-BR">
                <a:solidFill>
                  <a:srgbClr val="E7EE98"/>
                </a:solidFill>
                <a:highlight>
                  <a:srgbClr val="282A36"/>
                </a:highlight>
                <a:latin typeface="Open Sans"/>
                <a:ea typeface="Open Sans"/>
                <a:cs typeface="Open Sans"/>
                <a:sym typeface="Open Sans"/>
              </a:rPr>
              <a:t>placa</a:t>
            </a:r>
            <a:r>
              <a:rPr b="1" lang="pt-BR">
                <a:solidFill>
                  <a:srgbClr val="DEE492"/>
                </a:solidFill>
                <a:highlight>
                  <a:srgbClr val="282A36"/>
                </a:highlight>
                <a:latin typeface="Open Sans"/>
                <a:ea typeface="Open Sans"/>
                <a:cs typeface="Open Sans"/>
                <a:sym typeface="Open Sans"/>
              </a:rPr>
              <a:t>"</a:t>
            </a:r>
            <a:r>
              <a:rPr b="1" lang="pt-BR">
                <a:solidFill>
                  <a:srgbClr val="F6F6F4"/>
                </a:solidFill>
                <a:highlight>
                  <a:srgbClr val="282A36"/>
                </a:highlight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pt-BR">
                <a:solidFill>
                  <a:srgbClr val="DEE492"/>
                </a:solidFill>
                <a:highlight>
                  <a:srgbClr val="282A36"/>
                </a:highlight>
                <a:latin typeface="Open Sans"/>
                <a:ea typeface="Open Sans"/>
                <a:cs typeface="Open Sans"/>
                <a:sym typeface="Open Sans"/>
              </a:rPr>
              <a:t>"Pernambucana</a:t>
            </a:r>
            <a:r>
              <a:rPr b="1" lang="pt-BR">
                <a:solidFill>
                  <a:srgbClr val="DEE492"/>
                </a:solidFill>
                <a:highlight>
                  <a:srgbClr val="282A36"/>
                </a:highlight>
                <a:latin typeface="Open Sans"/>
                <a:ea typeface="Open Sans"/>
                <a:cs typeface="Open Sans"/>
                <a:sym typeface="Open Sans"/>
              </a:rPr>
              <a:t>"</a:t>
            </a:r>
            <a:r>
              <a:rPr b="1" lang="pt-BR">
                <a:solidFill>
                  <a:srgbClr val="F6F6F4"/>
                </a:solidFill>
                <a:highlight>
                  <a:srgbClr val="282A36"/>
                </a:highlight>
                <a:latin typeface="Open Sans"/>
                <a:ea typeface="Open Sans"/>
                <a:cs typeface="Open Sans"/>
                <a:sym typeface="Open Sans"/>
              </a:rPr>
              <a:t>).</a:t>
            </a:r>
            <a:endParaRPr b="1">
              <a:solidFill>
                <a:srgbClr val="F6F6F4"/>
              </a:solidFill>
              <a:highlight>
                <a:srgbClr val="282A36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4972188" y="1086925"/>
            <a:ext cx="265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980000"/>
                </a:solidFill>
                <a:highlight>
                  <a:srgbClr val="282A36"/>
                </a:highlight>
                <a:latin typeface="Open Sans"/>
                <a:ea typeface="Open Sans"/>
                <a:cs typeface="Open Sans"/>
                <a:sym typeface="Open Sans"/>
              </a:rPr>
              <a:t>onibus</a:t>
            </a:r>
            <a:r>
              <a:rPr b="1" lang="pt-BR">
                <a:solidFill>
                  <a:srgbClr val="F6F6F4"/>
                </a:solidFill>
                <a:highlight>
                  <a:srgbClr val="282A36"/>
                </a:highlight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b="1" lang="pt-BR">
                <a:solidFill>
                  <a:srgbClr val="DEE492"/>
                </a:solidFill>
                <a:highlight>
                  <a:srgbClr val="282A36"/>
                </a:highlight>
                <a:latin typeface="Open Sans"/>
                <a:ea typeface="Open Sans"/>
                <a:cs typeface="Open Sans"/>
                <a:sym typeface="Open Sans"/>
              </a:rPr>
              <a:t>"</a:t>
            </a:r>
            <a:r>
              <a:rPr b="1" lang="pt-BR">
                <a:solidFill>
                  <a:srgbClr val="E7EE98"/>
                </a:solidFill>
                <a:highlight>
                  <a:srgbClr val="282A36"/>
                </a:highlight>
                <a:latin typeface="Open Sans"/>
                <a:ea typeface="Open Sans"/>
                <a:cs typeface="Open Sans"/>
                <a:sym typeface="Open Sans"/>
              </a:rPr>
              <a:t>placa</a:t>
            </a:r>
            <a:r>
              <a:rPr b="1" lang="pt-BR">
                <a:solidFill>
                  <a:srgbClr val="DEE492"/>
                </a:solidFill>
                <a:highlight>
                  <a:srgbClr val="282A36"/>
                </a:highlight>
                <a:latin typeface="Open Sans"/>
                <a:ea typeface="Open Sans"/>
                <a:cs typeface="Open Sans"/>
                <a:sym typeface="Open Sans"/>
              </a:rPr>
              <a:t>"</a:t>
            </a:r>
            <a:r>
              <a:rPr b="1" lang="pt-BR">
                <a:solidFill>
                  <a:srgbClr val="F6F6F4"/>
                </a:solidFill>
                <a:highlight>
                  <a:srgbClr val="282A36"/>
                </a:highlight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pt-BR">
                <a:solidFill>
                  <a:srgbClr val="DEE492"/>
                </a:solidFill>
                <a:highlight>
                  <a:srgbClr val="282A36"/>
                </a:highlight>
                <a:latin typeface="Open Sans"/>
                <a:ea typeface="Open Sans"/>
                <a:cs typeface="Open Sans"/>
                <a:sym typeface="Open Sans"/>
              </a:rPr>
              <a:t>"Cruzeiro"</a:t>
            </a:r>
            <a:r>
              <a:rPr b="1" lang="pt-BR">
                <a:solidFill>
                  <a:srgbClr val="F6F6F4"/>
                </a:solidFill>
                <a:highlight>
                  <a:srgbClr val="282A36"/>
                </a:highlight>
                <a:latin typeface="Open Sans"/>
                <a:ea typeface="Open Sans"/>
                <a:cs typeface="Open Sans"/>
                <a:sym typeface="Open Sans"/>
              </a:rPr>
              <a:t>).</a:t>
            </a:r>
            <a:endParaRPr/>
          </a:p>
        </p:txBody>
      </p:sp>
      <p:sp>
        <p:nvSpPr>
          <p:cNvPr id="116" name="Google Shape;116;p20"/>
          <p:cNvSpPr txBox="1"/>
          <p:nvPr/>
        </p:nvSpPr>
        <p:spPr>
          <a:xfrm>
            <a:off x="720813" y="3006200"/>
            <a:ext cx="34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980000"/>
                </a:solidFill>
                <a:highlight>
                  <a:srgbClr val="282A36"/>
                </a:highlight>
                <a:latin typeface="Open Sans"/>
                <a:ea typeface="Open Sans"/>
                <a:cs typeface="Open Sans"/>
                <a:sym typeface="Open Sans"/>
              </a:rPr>
              <a:t>onibus</a:t>
            </a:r>
            <a:r>
              <a:rPr b="1" lang="pt-BR">
                <a:solidFill>
                  <a:srgbClr val="F6F6F4"/>
                </a:solidFill>
                <a:highlight>
                  <a:srgbClr val="282A36"/>
                </a:highlight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b="1" lang="pt-BR">
                <a:solidFill>
                  <a:srgbClr val="DEE492"/>
                </a:solidFill>
                <a:highlight>
                  <a:srgbClr val="282A36"/>
                </a:highlight>
                <a:latin typeface="Open Sans"/>
                <a:ea typeface="Open Sans"/>
                <a:cs typeface="Open Sans"/>
                <a:sym typeface="Open Sans"/>
              </a:rPr>
              <a:t>"</a:t>
            </a:r>
            <a:r>
              <a:rPr b="1" lang="pt-BR">
                <a:solidFill>
                  <a:srgbClr val="E7EE98"/>
                </a:solidFill>
                <a:highlight>
                  <a:srgbClr val="282A36"/>
                </a:highlight>
                <a:latin typeface="Open Sans"/>
                <a:ea typeface="Open Sans"/>
                <a:cs typeface="Open Sans"/>
                <a:sym typeface="Open Sans"/>
              </a:rPr>
              <a:t>placa</a:t>
            </a:r>
            <a:r>
              <a:rPr b="1" lang="pt-BR">
                <a:solidFill>
                  <a:srgbClr val="DEE492"/>
                </a:solidFill>
                <a:highlight>
                  <a:srgbClr val="282A36"/>
                </a:highlight>
                <a:latin typeface="Open Sans"/>
                <a:ea typeface="Open Sans"/>
                <a:cs typeface="Open Sans"/>
                <a:sym typeface="Open Sans"/>
              </a:rPr>
              <a:t>"</a:t>
            </a:r>
            <a:r>
              <a:rPr b="1" lang="pt-BR">
                <a:solidFill>
                  <a:srgbClr val="F6F6F4"/>
                </a:solidFill>
                <a:highlight>
                  <a:srgbClr val="282A36"/>
                </a:highlight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pt-BR">
                <a:solidFill>
                  <a:srgbClr val="DEE492"/>
                </a:solidFill>
                <a:highlight>
                  <a:srgbClr val="282A36"/>
                </a:highlight>
                <a:latin typeface="Open Sans"/>
                <a:ea typeface="Open Sans"/>
                <a:cs typeface="Open Sans"/>
                <a:sym typeface="Open Sans"/>
              </a:rPr>
              <a:t>"viação</a:t>
            </a:r>
            <a:r>
              <a:rPr b="1" lang="pt-BR">
                <a:solidFill>
                  <a:srgbClr val="E7EE98"/>
                </a:solidFill>
                <a:highlight>
                  <a:srgbClr val="282A36"/>
                </a:highlight>
                <a:latin typeface="Open Sans"/>
                <a:ea typeface="Open Sans"/>
                <a:cs typeface="Open Sans"/>
                <a:sym typeface="Open Sans"/>
              </a:rPr>
              <a:t> Progresso</a:t>
            </a:r>
            <a:r>
              <a:rPr b="1" lang="pt-BR">
                <a:solidFill>
                  <a:srgbClr val="DEE492"/>
                </a:solidFill>
                <a:highlight>
                  <a:srgbClr val="282A36"/>
                </a:highlight>
                <a:latin typeface="Open Sans"/>
                <a:ea typeface="Open Sans"/>
                <a:cs typeface="Open Sans"/>
                <a:sym typeface="Open Sans"/>
              </a:rPr>
              <a:t>"</a:t>
            </a:r>
            <a:r>
              <a:rPr b="1" lang="pt-BR">
                <a:solidFill>
                  <a:srgbClr val="F6F6F4"/>
                </a:solidFill>
                <a:highlight>
                  <a:srgbClr val="282A36"/>
                </a:highlight>
                <a:latin typeface="Open Sans"/>
                <a:ea typeface="Open Sans"/>
                <a:cs typeface="Open Sans"/>
                <a:sym typeface="Open Sans"/>
              </a:rPr>
              <a:t>).</a:t>
            </a:r>
            <a:endParaRPr/>
          </a:p>
        </p:txBody>
      </p:sp>
      <p:sp>
        <p:nvSpPr>
          <p:cNvPr id="117" name="Google Shape;117;p20"/>
          <p:cNvSpPr txBox="1"/>
          <p:nvPr/>
        </p:nvSpPr>
        <p:spPr>
          <a:xfrm>
            <a:off x="4878888" y="3006200"/>
            <a:ext cx="283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980000"/>
                </a:solidFill>
                <a:highlight>
                  <a:srgbClr val="282A36"/>
                </a:highlight>
                <a:latin typeface="Open Sans"/>
                <a:ea typeface="Open Sans"/>
                <a:cs typeface="Open Sans"/>
                <a:sym typeface="Open Sans"/>
              </a:rPr>
              <a:t>onibus</a:t>
            </a:r>
            <a:r>
              <a:rPr b="1" lang="pt-BR">
                <a:solidFill>
                  <a:srgbClr val="F6F6F4"/>
                </a:solidFill>
                <a:highlight>
                  <a:srgbClr val="282A36"/>
                </a:highlight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b="1" lang="pt-BR">
                <a:solidFill>
                  <a:srgbClr val="DEE492"/>
                </a:solidFill>
                <a:highlight>
                  <a:srgbClr val="282A36"/>
                </a:highlight>
                <a:latin typeface="Open Sans"/>
                <a:ea typeface="Open Sans"/>
                <a:cs typeface="Open Sans"/>
                <a:sym typeface="Open Sans"/>
              </a:rPr>
              <a:t>"</a:t>
            </a:r>
            <a:r>
              <a:rPr b="1" lang="pt-BR">
                <a:solidFill>
                  <a:srgbClr val="E7EE98"/>
                </a:solidFill>
                <a:highlight>
                  <a:srgbClr val="282A36"/>
                </a:highlight>
                <a:latin typeface="Open Sans"/>
                <a:ea typeface="Open Sans"/>
                <a:cs typeface="Open Sans"/>
                <a:sym typeface="Open Sans"/>
              </a:rPr>
              <a:t>placa</a:t>
            </a:r>
            <a:r>
              <a:rPr b="1" lang="pt-BR">
                <a:solidFill>
                  <a:srgbClr val="DEE492"/>
                </a:solidFill>
                <a:highlight>
                  <a:srgbClr val="282A36"/>
                </a:highlight>
                <a:latin typeface="Open Sans"/>
                <a:ea typeface="Open Sans"/>
                <a:cs typeface="Open Sans"/>
                <a:sym typeface="Open Sans"/>
              </a:rPr>
              <a:t>"</a:t>
            </a:r>
            <a:r>
              <a:rPr b="1" lang="pt-BR">
                <a:solidFill>
                  <a:srgbClr val="F6F6F4"/>
                </a:solidFill>
                <a:highlight>
                  <a:srgbClr val="282A36"/>
                </a:highlight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pt-BR">
                <a:solidFill>
                  <a:srgbClr val="DEE492"/>
                </a:solidFill>
                <a:highlight>
                  <a:srgbClr val="282A36"/>
                </a:highlight>
                <a:latin typeface="Open Sans"/>
                <a:ea typeface="Open Sans"/>
                <a:cs typeface="Open Sans"/>
                <a:sym typeface="Open Sans"/>
              </a:rPr>
              <a:t>"</a:t>
            </a:r>
            <a:r>
              <a:rPr b="1" lang="pt-BR">
                <a:solidFill>
                  <a:srgbClr val="E7EE98"/>
                </a:solidFill>
                <a:highlight>
                  <a:srgbClr val="282A36"/>
                </a:highlight>
                <a:latin typeface="Open Sans"/>
                <a:ea typeface="Open Sans"/>
                <a:cs typeface="Open Sans"/>
                <a:sym typeface="Open Sans"/>
              </a:rPr>
              <a:t>Progresso</a:t>
            </a:r>
            <a:r>
              <a:rPr b="1" lang="pt-BR">
                <a:solidFill>
                  <a:srgbClr val="DEE492"/>
                </a:solidFill>
                <a:highlight>
                  <a:srgbClr val="282A36"/>
                </a:highlight>
                <a:latin typeface="Open Sans"/>
                <a:ea typeface="Open Sans"/>
                <a:cs typeface="Open Sans"/>
                <a:sym typeface="Open Sans"/>
              </a:rPr>
              <a:t>"</a:t>
            </a:r>
            <a:r>
              <a:rPr b="1" lang="pt-BR">
                <a:solidFill>
                  <a:srgbClr val="F6F6F4"/>
                </a:solidFill>
                <a:highlight>
                  <a:srgbClr val="282A36"/>
                </a:highlight>
                <a:latin typeface="Open Sans"/>
                <a:ea typeface="Open Sans"/>
                <a:cs typeface="Open Sans"/>
                <a:sym typeface="Open Sans"/>
              </a:rPr>
              <a:t>).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2A2A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/>
        </p:nvSpPr>
        <p:spPr>
          <a:xfrm>
            <a:off x="3276750" y="326975"/>
            <a:ext cx="25905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Viagem</a:t>
            </a:r>
            <a:endParaRPr sz="3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025" y="1839575"/>
            <a:ext cx="1954950" cy="195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/>
          <p:nvPr/>
        </p:nvSpPr>
        <p:spPr>
          <a:xfrm>
            <a:off x="3091350" y="2779250"/>
            <a:ext cx="490500" cy="756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5" name="Google Shape;125;p21"/>
          <p:cNvSpPr/>
          <p:nvPr/>
        </p:nvSpPr>
        <p:spPr>
          <a:xfrm>
            <a:off x="3709050" y="2779250"/>
            <a:ext cx="490500" cy="756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6" name="Google Shape;126;p21"/>
          <p:cNvSpPr/>
          <p:nvPr/>
        </p:nvSpPr>
        <p:spPr>
          <a:xfrm>
            <a:off x="4326750" y="2779250"/>
            <a:ext cx="490500" cy="756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7" name="Google Shape;127;p21"/>
          <p:cNvSpPr/>
          <p:nvPr/>
        </p:nvSpPr>
        <p:spPr>
          <a:xfrm>
            <a:off x="4944450" y="2779250"/>
            <a:ext cx="490500" cy="756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8" name="Google Shape;128;p21"/>
          <p:cNvSpPr/>
          <p:nvPr/>
        </p:nvSpPr>
        <p:spPr>
          <a:xfrm>
            <a:off x="5562150" y="2779250"/>
            <a:ext cx="490500" cy="756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3025" y="1839575"/>
            <a:ext cx="1954950" cy="195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 txBox="1"/>
          <p:nvPr/>
        </p:nvSpPr>
        <p:spPr>
          <a:xfrm>
            <a:off x="2119650" y="1360400"/>
            <a:ext cx="490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viagem</a:t>
            </a:r>
            <a:r>
              <a:rPr b="1"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b="1" lang="pt-BR">
                <a:solidFill>
                  <a:srgbClr val="DEE492"/>
                </a:solidFill>
                <a:latin typeface="Open Sans"/>
                <a:ea typeface="Open Sans"/>
                <a:cs typeface="Open Sans"/>
                <a:sym typeface="Open Sans"/>
              </a:rPr>
              <a:t>"Origem"</a:t>
            </a:r>
            <a:r>
              <a:rPr b="1"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pt-BR">
                <a:solidFill>
                  <a:srgbClr val="DEE492"/>
                </a:solidFill>
                <a:latin typeface="Open Sans"/>
                <a:ea typeface="Open Sans"/>
                <a:cs typeface="Open Sans"/>
                <a:sym typeface="Open Sans"/>
              </a:rPr>
              <a:t>"Destino"</a:t>
            </a:r>
            <a:r>
              <a:rPr b="1"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pt-BR">
                <a:solidFill>
                  <a:srgbClr val="DEE492"/>
                </a:solidFill>
                <a:latin typeface="Open Sans"/>
                <a:ea typeface="Open Sans"/>
                <a:cs typeface="Open Sans"/>
                <a:sym typeface="Open Sans"/>
              </a:rPr>
              <a:t>"idViagem"</a:t>
            </a:r>
            <a:r>
              <a:rPr b="1"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114.00).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1" name="Google Shape;131;p21"/>
          <p:cNvCxnSpPr/>
          <p:nvPr/>
        </p:nvCxnSpPr>
        <p:spPr>
          <a:xfrm flipH="1">
            <a:off x="2641200" y="1773175"/>
            <a:ext cx="792000" cy="56580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21"/>
          <p:cNvCxnSpPr>
            <a:stCxn id="130" idx="2"/>
          </p:cNvCxnSpPr>
          <p:nvPr/>
        </p:nvCxnSpPr>
        <p:spPr>
          <a:xfrm>
            <a:off x="4572000" y="1760600"/>
            <a:ext cx="2005200" cy="57870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