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Sora SemiBold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IBM Plex Sans Medium"/>
      <p:regular r:id="rId28"/>
      <p:bold r:id="rId29"/>
      <p:italic r:id="rId30"/>
      <p:boldItalic r:id="rId31"/>
    </p:embeddedFont>
    <p:embeddedFont>
      <p:font typeface="Sora Light"/>
      <p:regular r:id="rId32"/>
      <p:bold r:id="rId33"/>
    </p:embeddedFont>
    <p:embeddedFont>
      <p:font typeface="Sora ExtraLight"/>
      <p:regular r:id="rId34"/>
      <p:bold r:id="rId35"/>
    </p:embeddedFont>
    <p:embeddedFont>
      <p:font typeface="Sora"/>
      <p:regular r:id="rId36"/>
      <p:bold r:id="rId37"/>
    </p:embeddedFont>
    <p:embeddedFont>
      <p:font typeface="Sora Medium"/>
      <p:regular r:id="rId38"/>
      <p:bold r:id="rId39"/>
    </p:embeddedFont>
    <p:embeddedFont>
      <p:font typeface="IBM Plex Sans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regular.fntdata"/><Relationship Id="rId42" Type="http://schemas.openxmlformats.org/officeDocument/2006/relationships/font" Target="fonts/IBMPlexSansSemiBold-italic.fntdata"/><Relationship Id="rId41" Type="http://schemas.openxmlformats.org/officeDocument/2006/relationships/font" Target="fonts/IBMPlexSansSemiBold-bold.fntdata"/><Relationship Id="rId43" Type="http://schemas.openxmlformats.org/officeDocument/2006/relationships/font" Target="fonts/IBMPlexSa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Medium-boldItalic.fntdata"/><Relationship Id="rId30" Type="http://schemas.openxmlformats.org/officeDocument/2006/relationships/font" Target="fonts/IBMPlexSansMedium-italic.fntdata"/><Relationship Id="rId33" Type="http://schemas.openxmlformats.org/officeDocument/2006/relationships/font" Target="fonts/SoraLight-bold.fntdata"/><Relationship Id="rId32" Type="http://schemas.openxmlformats.org/officeDocument/2006/relationships/font" Target="fonts/SoraLight-regular.fntdata"/><Relationship Id="rId35" Type="http://schemas.openxmlformats.org/officeDocument/2006/relationships/font" Target="fonts/SoraExtraLight-bold.fntdata"/><Relationship Id="rId34" Type="http://schemas.openxmlformats.org/officeDocument/2006/relationships/font" Target="fonts/SoraExtraLight-regular.fntdata"/><Relationship Id="rId37" Type="http://schemas.openxmlformats.org/officeDocument/2006/relationships/font" Target="fonts/Sora-bold.fntdata"/><Relationship Id="rId36" Type="http://schemas.openxmlformats.org/officeDocument/2006/relationships/font" Target="fonts/Sora-regular.fntdata"/><Relationship Id="rId39" Type="http://schemas.openxmlformats.org/officeDocument/2006/relationships/font" Target="fonts/SoraMedium-bold.fntdata"/><Relationship Id="rId38" Type="http://schemas.openxmlformats.org/officeDocument/2006/relationships/font" Target="fonts/SoraMedium-regular.fntdata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IBMPlexSansMedium-regular.fntdata"/><Relationship Id="rId27" Type="http://schemas.openxmlformats.org/officeDocument/2006/relationships/font" Target="fonts/MontserratMedium-boldItalic.fntdata"/><Relationship Id="rId29" Type="http://schemas.openxmlformats.org/officeDocument/2006/relationships/font" Target="fonts/IBMPlexSans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19" Type="http://schemas.openxmlformats.org/officeDocument/2006/relationships/font" Target="fonts/SoraSemiBold-bold.fntdata"/><Relationship Id="rId18" Type="http://schemas.openxmlformats.org/officeDocument/2006/relationships/font" Target="fonts/Sor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6c216a778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6c216a778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6c216a7785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6c216a7785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6c216a7785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6c216a7785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6c216a7785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36c216a7785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6c216a7785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6c216a7785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6c216a7785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6c216a7785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6c216a7785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6c216a7785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6c216a7785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6c216a7785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section 4 content display">
  <p:cSld name="BLANK_1_1_1_1_1_1_1_1_1_1_1_2_1_2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 txBox="1"/>
          <p:nvPr>
            <p:ph type="title"/>
          </p:nvPr>
        </p:nvSpPr>
        <p:spPr>
          <a:xfrm>
            <a:off x="256025" y="213150"/>
            <a:ext cx="5750100" cy="5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cxnSp>
        <p:nvCxnSpPr>
          <p:cNvPr id="886" name="Google Shape;886;p51"/>
          <p:cNvCxnSpPr/>
          <p:nvPr/>
        </p:nvCxnSpPr>
        <p:spPr>
          <a:xfrm>
            <a:off x="0" y="1218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51"/>
          <p:cNvSpPr txBox="1"/>
          <p:nvPr>
            <p:ph idx="1" type="body"/>
          </p:nvPr>
        </p:nvSpPr>
        <p:spPr>
          <a:xfrm>
            <a:off x="255975" y="1547275"/>
            <a:ext cx="3639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9pPr>
          </a:lstStyle>
          <a:p/>
        </p:txBody>
      </p:sp>
      <p:sp>
        <p:nvSpPr>
          <p:cNvPr id="888" name="Google Shape;888;p51"/>
          <p:cNvSpPr txBox="1"/>
          <p:nvPr>
            <p:ph idx="2" type="body"/>
          </p:nvPr>
        </p:nvSpPr>
        <p:spPr>
          <a:xfrm>
            <a:off x="4882425" y="1547275"/>
            <a:ext cx="3639600" cy="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9pPr>
          </a:lstStyle>
          <a:p/>
        </p:txBody>
      </p:sp>
      <p:sp>
        <p:nvSpPr>
          <p:cNvPr id="889" name="Google Shape;889;p51"/>
          <p:cNvSpPr txBox="1"/>
          <p:nvPr>
            <p:ph idx="3" type="body"/>
          </p:nvPr>
        </p:nvSpPr>
        <p:spPr>
          <a:xfrm>
            <a:off x="3582350" y="3224900"/>
            <a:ext cx="3639600" cy="16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ontserrat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900"/>
              <a:buFont typeface="Montserrat"/>
              <a:buChar char="■"/>
              <a:defRPr/>
            </a:lvl9pPr>
          </a:lstStyle>
          <a:p/>
        </p:txBody>
      </p:sp>
      <p:sp>
        <p:nvSpPr>
          <p:cNvPr id="890" name="Google Shape;890;p51"/>
          <p:cNvSpPr txBox="1"/>
          <p:nvPr>
            <p:ph idx="4" type="subTitle"/>
          </p:nvPr>
        </p:nvSpPr>
        <p:spPr>
          <a:xfrm>
            <a:off x="3582350" y="2987900"/>
            <a:ext cx="3639600" cy="1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91" name="Google Shape;891;p51"/>
          <p:cNvSpPr/>
          <p:nvPr>
            <p:ph idx="5" type="pic"/>
          </p:nvPr>
        </p:nvSpPr>
        <p:spPr>
          <a:xfrm>
            <a:off x="256025" y="2987900"/>
            <a:ext cx="3176400" cy="1904400"/>
          </a:xfrm>
          <a:prstGeom prst="rect">
            <a:avLst/>
          </a:prstGeom>
          <a:noFill/>
          <a:ln>
            <a:noFill/>
          </a:ln>
        </p:spPr>
      </p:sp>
      <p:sp>
        <p:nvSpPr>
          <p:cNvPr id="892" name="Google Shape;892;p51"/>
          <p:cNvSpPr txBox="1"/>
          <p:nvPr>
            <p:ph idx="6" type="subTitle"/>
          </p:nvPr>
        </p:nvSpPr>
        <p:spPr>
          <a:xfrm>
            <a:off x="7657750" y="256025"/>
            <a:ext cx="1230300" cy="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Sound Realty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8" name="Google Shape;898;p5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Property Evaluator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9" name="Google Shape;899;p5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3"/>
          <p:cNvSpPr txBox="1"/>
          <p:nvPr>
            <p:ph idx="3" type="title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05" name="Google Shape;905;p5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5</a:t>
            </a:r>
            <a:r>
              <a:rPr b="0" lang="en"/>
              <a:t>.</a:t>
            </a:r>
            <a:endParaRPr b="0"/>
          </a:p>
        </p:txBody>
      </p:sp>
      <p:sp>
        <p:nvSpPr>
          <p:cNvPr id="906" name="Google Shape;906;p5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Open code.</a:t>
            </a:r>
            <a:endParaRPr sz="1400"/>
          </a:p>
        </p:txBody>
      </p:sp>
      <p:sp>
        <p:nvSpPr>
          <p:cNvPr id="907" name="Google Shape;907;p5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4</a:t>
            </a:r>
            <a:r>
              <a:rPr b="0" lang="en" sz="1500"/>
              <a:t>.</a:t>
            </a:r>
            <a:endParaRPr b="0" sz="1500"/>
          </a:p>
        </p:txBody>
      </p:sp>
      <p:sp>
        <p:nvSpPr>
          <p:cNvPr id="908" name="Google Shape;908;p5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Components of the solution.</a:t>
            </a:r>
            <a:endParaRPr sz="1400"/>
          </a:p>
        </p:txBody>
      </p:sp>
      <p:sp>
        <p:nvSpPr>
          <p:cNvPr id="909" name="Google Shape;909;p5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3.</a:t>
            </a:r>
            <a:endParaRPr b="0" sz="1500"/>
          </a:p>
        </p:txBody>
      </p:sp>
      <p:sp>
        <p:nvSpPr>
          <p:cNvPr id="910" name="Google Shape;910;p5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Roadmap of the project.</a:t>
            </a:r>
            <a:endParaRPr sz="1400"/>
          </a:p>
        </p:txBody>
      </p:sp>
      <p:sp>
        <p:nvSpPr>
          <p:cNvPr id="911" name="Google Shape;911;p5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2</a:t>
            </a:r>
            <a:r>
              <a:rPr b="0" lang="en" sz="1500"/>
              <a:t>.</a:t>
            </a:r>
            <a:endParaRPr b="0" sz="1500"/>
          </a:p>
        </p:txBody>
      </p:sp>
      <p:sp>
        <p:nvSpPr>
          <p:cNvPr id="912" name="Google Shape;912;p5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 of the project.</a:t>
            </a:r>
            <a:endParaRPr sz="1400"/>
          </a:p>
        </p:txBody>
      </p:sp>
      <p:sp>
        <p:nvSpPr>
          <p:cNvPr id="913" name="Google Shape;913;p5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1</a:t>
            </a:r>
            <a:r>
              <a:rPr b="0" lang="en" sz="1500"/>
              <a:t>.</a:t>
            </a:r>
            <a:endParaRPr b="0" sz="1500"/>
          </a:p>
        </p:txBody>
      </p:sp>
      <p:sp>
        <p:nvSpPr>
          <p:cNvPr id="914" name="Google Shape;914;p5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Questions.</a:t>
            </a:r>
            <a:endParaRPr sz="1300"/>
          </a:p>
        </p:txBody>
      </p:sp>
      <p:sp>
        <p:nvSpPr>
          <p:cNvPr id="915" name="Google Shape;915;p5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6.</a:t>
            </a:r>
            <a:endParaRPr b="0" sz="1500"/>
          </a:p>
        </p:txBody>
      </p:sp>
      <p:sp>
        <p:nvSpPr>
          <p:cNvPr id="916" name="Google Shape;916;p5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Next Steps.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4"/>
          <p:cNvSpPr txBox="1"/>
          <p:nvPr>
            <p:ph idx="2" type="title"/>
          </p:nvPr>
        </p:nvSpPr>
        <p:spPr>
          <a:xfrm>
            <a:off x="107875" y="56700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Develop a REST API to reduce the time for a evaluation and to used broadly by Sound Realty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5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Step 1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Understanding</a:t>
            </a:r>
            <a:r>
              <a:rPr lang="en" sz="1000"/>
              <a:t> of the problem and planning.</a:t>
            </a:r>
            <a:endParaRPr sz="1000"/>
          </a:p>
        </p:txBody>
      </p:sp>
      <p:sp>
        <p:nvSpPr>
          <p:cNvPr id="927" name="Google Shape;927;p55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Step 4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Development of Dockerfile and </a:t>
            </a:r>
            <a:r>
              <a:rPr lang="en" sz="1000"/>
              <a:t>containerization</a:t>
            </a:r>
            <a:r>
              <a:rPr lang="en" sz="1000"/>
              <a:t> of the application.</a:t>
            </a:r>
            <a:endParaRPr sz="1000"/>
          </a:p>
        </p:txBody>
      </p:sp>
      <p:sp>
        <p:nvSpPr>
          <p:cNvPr id="928" name="Google Shape;928;p55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Step 5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Interation, testing and </a:t>
            </a:r>
            <a:r>
              <a:rPr lang="en" sz="1000"/>
              <a:t>debugging</a:t>
            </a:r>
            <a:r>
              <a:rPr lang="en" sz="1000"/>
              <a:t>.</a:t>
            </a:r>
            <a:endParaRPr sz="1000"/>
          </a:p>
        </p:txBody>
      </p:sp>
      <p:sp>
        <p:nvSpPr>
          <p:cNvPr id="929" name="Google Shape;929;p55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Goal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Finally, we have the version 1.0 of our </a:t>
            </a:r>
            <a:r>
              <a:rPr lang="en" sz="1000"/>
              <a:t>application</a:t>
            </a:r>
            <a:r>
              <a:rPr lang="en" sz="1000"/>
              <a:t>.</a:t>
            </a:r>
            <a:endParaRPr sz="1000"/>
          </a:p>
        </p:txBody>
      </p:sp>
      <p:sp>
        <p:nvSpPr>
          <p:cNvPr id="930" name="Google Shape;930;p55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Step 2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Development of endpoint 1</a:t>
            </a:r>
            <a:endParaRPr sz="1000"/>
          </a:p>
        </p:txBody>
      </p:sp>
      <p:sp>
        <p:nvSpPr>
          <p:cNvPr id="931" name="Google Shape;931;p55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Step 3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Development of endpoint 2</a:t>
            </a:r>
            <a:endParaRPr sz="1000"/>
          </a:p>
        </p:txBody>
      </p:sp>
      <p:sp>
        <p:nvSpPr>
          <p:cNvPr id="932" name="Google Shape;932;p55"/>
          <p:cNvSpPr txBox="1"/>
          <p:nvPr>
            <p:ph idx="2" type="title"/>
          </p:nvPr>
        </p:nvSpPr>
        <p:spPr>
          <a:xfrm>
            <a:off x="115025" y="502775"/>
            <a:ext cx="5400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933" name="Google Shape;933;p55"/>
          <p:cNvSpPr/>
          <p:nvPr/>
        </p:nvSpPr>
        <p:spPr>
          <a:xfrm>
            <a:off x="750" y="2943425"/>
            <a:ext cx="1669500" cy="3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4" name="Google Shape;934;p55"/>
          <p:cNvSpPr/>
          <p:nvPr/>
        </p:nvSpPr>
        <p:spPr>
          <a:xfrm>
            <a:off x="1713600" y="2556600"/>
            <a:ext cx="1395000" cy="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5" name="Google Shape;935;p55"/>
          <p:cNvSpPr/>
          <p:nvPr/>
        </p:nvSpPr>
        <p:spPr>
          <a:xfrm>
            <a:off x="3151800" y="2273950"/>
            <a:ext cx="1395000" cy="3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6" name="Google Shape;936;p55"/>
          <p:cNvSpPr/>
          <p:nvPr/>
        </p:nvSpPr>
        <p:spPr>
          <a:xfrm>
            <a:off x="4593600" y="1960500"/>
            <a:ext cx="1395000" cy="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7" name="Google Shape;937;p55"/>
          <p:cNvSpPr/>
          <p:nvPr/>
        </p:nvSpPr>
        <p:spPr>
          <a:xfrm>
            <a:off x="6028350" y="1616400"/>
            <a:ext cx="1395000" cy="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8" name="Google Shape;938;p55"/>
          <p:cNvSpPr/>
          <p:nvPr/>
        </p:nvSpPr>
        <p:spPr>
          <a:xfrm>
            <a:off x="7473750" y="1245250"/>
            <a:ext cx="1669500" cy="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6"/>
          <p:cNvSpPr txBox="1"/>
          <p:nvPr>
            <p:ph type="title"/>
          </p:nvPr>
        </p:nvSpPr>
        <p:spPr>
          <a:xfrm>
            <a:off x="3720025" y="1709075"/>
            <a:ext cx="16653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Endpoints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Two endpoints to get predictions from one receiving the columns from future_unseen_examples and other receiving  just the columns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required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for the basic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model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. The response should be a in JSON format.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44" name="Google Shape;944;p56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Scalability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We can easily obtain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scalability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here when necessary by implementing more containers with a load balancer (Nginx) to deal with the requests.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45" name="Google Shape;945;p56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Containerization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Application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running in a docker container.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Available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24/7 with no downtime during the update of the model.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46" name="Google Shape;946;p56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E</a:t>
            </a:r>
            <a:r>
              <a:rPr lang="en"/>
              <a:t>valuator</a:t>
            </a:r>
            <a:r>
              <a:rPr lang="en"/>
              <a:t>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6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 of the solution.</a:t>
            </a:r>
            <a:endParaRPr/>
          </a:p>
        </p:txBody>
      </p:sp>
      <p:sp>
        <p:nvSpPr>
          <p:cNvPr id="948" name="Google Shape;948;p56"/>
          <p:cNvSpPr/>
          <p:nvPr/>
        </p:nvSpPr>
        <p:spPr>
          <a:xfrm flipH="1" rot="10800000">
            <a:off x="3820750" y="1627625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88" y="1506262"/>
            <a:ext cx="4065625" cy="3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24" y="1695738"/>
            <a:ext cx="241947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57"/>
          <p:cNvSpPr txBox="1"/>
          <p:nvPr/>
        </p:nvSpPr>
        <p:spPr>
          <a:xfrm>
            <a:off x="456325" y="430000"/>
            <a:ext cx="3062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BM Plex Sans"/>
                <a:ea typeface="IBM Plex Sans"/>
                <a:cs typeface="IBM Plex Sans"/>
                <a:sym typeface="IBM Plex Sans"/>
              </a:rPr>
              <a:t>Diagrams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57"/>
          <p:cNvSpPr/>
          <p:nvPr/>
        </p:nvSpPr>
        <p:spPr>
          <a:xfrm flipH="1" rot="10800000">
            <a:off x="8600" y="1197475"/>
            <a:ext cx="9204300" cy="510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8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962" name="Google Shape;962;p58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MLflow Component</a:t>
            </a:r>
            <a:endParaRPr/>
          </a:p>
        </p:txBody>
      </p:sp>
      <p:sp>
        <p:nvSpPr>
          <p:cNvPr id="963" name="Google Shape;963;p58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the MLflow component of the system archiving Experiment tracking and Model registry.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8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965" name="Google Shape;965;p58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CI-CD pipeline</a:t>
            </a:r>
            <a:endParaRPr/>
          </a:p>
        </p:txBody>
      </p:sp>
      <p:sp>
        <p:nvSpPr>
          <p:cNvPr id="966" name="Google Shape;966;p58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robust CI-CD pipeline automating linting, testing, and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58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968" name="Google Shape;968;p58"/>
          <p:cNvSpPr txBox="1"/>
          <p:nvPr>
            <p:ph idx="4" type="title"/>
          </p:nvPr>
        </p:nvSpPr>
        <p:spPr>
          <a:xfrm>
            <a:off x="2134625" y="3793475"/>
            <a:ext cx="1583400" cy="547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Migrate the solution to the cloud</a:t>
            </a:r>
            <a:endParaRPr/>
          </a:p>
        </p:txBody>
      </p:sp>
      <p:sp>
        <p:nvSpPr>
          <p:cNvPr id="969" name="Google Shape;969;p58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Interating with the last step(especially CD), migrate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solution</a:t>
            </a:r>
            <a:r>
              <a:rPr lang="en"/>
              <a:t> to the cloud in order to archive auto-scalling.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8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971" name="Google Shape;971;p58"/>
          <p:cNvSpPr/>
          <p:nvPr/>
        </p:nvSpPr>
        <p:spPr>
          <a:xfrm>
            <a:off x="3918675" y="1945113"/>
            <a:ext cx="1408800" cy="300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40000">
                <a:schemeClr val="accent2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  <a:effectLst>
            <a:outerShdw blurRad="357188" rotWithShape="0" algn="bl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We’re here!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72" name="Google Shape;972;p58"/>
          <p:cNvSpPr txBox="1"/>
          <p:nvPr>
            <p:ph idx="13" type="title"/>
          </p:nvPr>
        </p:nvSpPr>
        <p:spPr>
          <a:xfrm>
            <a:off x="115025" y="502775"/>
            <a:ext cx="3941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9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away!</a:t>
            </a:r>
            <a:endParaRPr/>
          </a:p>
        </p:txBody>
      </p:sp>
      <p:sp>
        <p:nvSpPr>
          <p:cNvPr id="978" name="Google Shape;978;p59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discuss any doubts or concerns.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something comes up later, contact brunovnonato@proton.me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