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72FBE-22E4-485E-8400-3A4750448077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0FD82F-C182-49F8-81EB-6E06B8A279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7845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967D4-5436-418B-916D-3AFA27105569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1F0B1-766B-42EF-B81A-D45F7D48667C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44E4-47D5-44D6-9114-8EB89675CE83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56481-7903-466A-980E-D7968307BAFE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30B3E-22FB-40D5-82C6-D74ABE85160C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D971-EDC9-49B3-B86F-23A78B91DA62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02D5B-65C9-4315-8217-FFB5DB17096B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50987-DA0F-4AA7-BFCA-9B9208E2B24A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3EF2-FF8B-47CF-BCB1-E9561DC88C66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7506-F888-4189-80DD-36D5C882A997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39F6-0F1D-4F3F-8AEA-D403B324BE35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AD00-8BEB-4024-9D53-51FA0D1BEC52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F1D00-11C7-408D-9595-EA5BE7BC32E9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3077-26DD-4AFE-9874-F0ACA32D2006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D75B9-B962-47A3-BEAE-852E3600AF71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17DA0-33B5-45FD-A06F-0933D96DAF57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8429-088B-475E-8B70-B6CF6F90DF26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44186E2-D90F-4103-AD60-FD85AA8D30DF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788BBF-AFCA-9FBE-0CBF-DF024807C2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800" dirty="0"/>
              <a:t>Robot, Pass Me the Tool: Handle Visibility</a:t>
            </a:r>
            <a:br>
              <a:rPr lang="en-US" sz="4800" dirty="0"/>
            </a:br>
            <a:r>
              <a:rPr lang="en-US" sz="4800" dirty="0"/>
              <a:t>Facilitates Task-oriented Handovers</a:t>
            </a:r>
            <a:endParaRPr lang="pt-BR" sz="4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310DD3-C8C8-7681-C6F4-DC3050585D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Valerio </a:t>
            </a:r>
            <a:r>
              <a:rPr lang="pt-BR" dirty="0" err="1"/>
              <a:t>Ortenzi</a:t>
            </a:r>
            <a:r>
              <a:rPr lang="pt-BR" dirty="0"/>
              <a:t>, </a:t>
            </a:r>
            <a:r>
              <a:rPr lang="pt-BR" dirty="0" err="1"/>
              <a:t>Maija</a:t>
            </a:r>
            <a:r>
              <a:rPr lang="pt-BR" dirty="0"/>
              <a:t> </a:t>
            </a:r>
            <a:r>
              <a:rPr lang="pt-BR" dirty="0" err="1"/>
              <a:t>Filipovica</a:t>
            </a:r>
            <a:r>
              <a:rPr lang="pt-BR" dirty="0"/>
              <a:t>, </a:t>
            </a:r>
            <a:r>
              <a:rPr lang="pt-BR" dirty="0" err="1"/>
              <a:t>Diar</a:t>
            </a:r>
            <a:r>
              <a:rPr lang="pt-BR" dirty="0"/>
              <a:t> </a:t>
            </a:r>
            <a:r>
              <a:rPr lang="pt-BR" dirty="0" err="1"/>
              <a:t>Abdlkarim</a:t>
            </a:r>
            <a:r>
              <a:rPr lang="pt-BR" dirty="0"/>
              <a:t>, Tommaso Pardi, Chie Takahashi, Alan M. Wing, Massimiliano Di Luca, Katherine J. </a:t>
            </a:r>
            <a:r>
              <a:rPr lang="pt-BR" dirty="0" err="1"/>
              <a:t>Kuchenbecker</a:t>
            </a:r>
            <a:endParaRPr lang="pt-BR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1D20969-C045-6FD7-FA1E-73E53C8CB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165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5E2C98-53FF-D776-0EAC-63E6C9C33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/>
              <a:t>Why</a:t>
            </a:r>
            <a:r>
              <a:rPr lang="pt-PT" dirty="0"/>
              <a:t> </a:t>
            </a:r>
            <a:r>
              <a:rPr lang="pt-PT" dirty="0" err="1"/>
              <a:t>did</a:t>
            </a:r>
            <a:r>
              <a:rPr lang="pt-PT" dirty="0"/>
              <a:t>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choose</a:t>
            </a:r>
            <a:r>
              <a:rPr lang="pt-PT" dirty="0"/>
              <a:t> </a:t>
            </a:r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paper</a:t>
            </a:r>
            <a:r>
              <a:rPr lang="pt-PT" dirty="0"/>
              <a:t>?</a:t>
            </a:r>
            <a:endParaRPr lang="pt-BR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C131000-87BB-35FB-298E-49B2278EB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Understading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evolution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robotic</a:t>
            </a:r>
            <a:r>
              <a:rPr lang="pt-PT" dirty="0"/>
              <a:t> </a:t>
            </a:r>
            <a:r>
              <a:rPr lang="pt-PT" dirty="0" err="1"/>
              <a:t>when</a:t>
            </a:r>
            <a:r>
              <a:rPr lang="pt-PT" dirty="0"/>
              <a:t> </a:t>
            </a:r>
            <a:r>
              <a:rPr lang="pt-PT" dirty="0" err="1"/>
              <a:t>needing</a:t>
            </a:r>
            <a:r>
              <a:rPr lang="pt-PT" dirty="0"/>
              <a:t> to </a:t>
            </a:r>
            <a:r>
              <a:rPr lang="pt-PT" dirty="0" err="1"/>
              <a:t>collaborate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human</a:t>
            </a:r>
            <a:r>
              <a:rPr lang="pt-PT" dirty="0"/>
              <a:t> </a:t>
            </a:r>
            <a:r>
              <a:rPr lang="pt-PT" dirty="0" err="1"/>
              <a:t>workers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</a:t>
            </a:r>
            <a:r>
              <a:rPr lang="pt-PT" dirty="0" err="1"/>
              <a:t>physical</a:t>
            </a:r>
            <a:r>
              <a:rPr lang="pt-PT" dirty="0"/>
              <a:t> </a:t>
            </a:r>
            <a:r>
              <a:rPr lang="pt-PT" dirty="0" err="1"/>
              <a:t>tasks</a:t>
            </a:r>
            <a:endParaRPr lang="pt-PT" dirty="0"/>
          </a:p>
          <a:p>
            <a:r>
              <a:rPr lang="pt-PT" dirty="0" err="1"/>
              <a:t>Understanding</a:t>
            </a:r>
            <a:r>
              <a:rPr lang="pt-PT" dirty="0"/>
              <a:t> </a:t>
            </a:r>
            <a:r>
              <a:rPr lang="pt-PT" dirty="0" err="1"/>
              <a:t>how</a:t>
            </a:r>
            <a:r>
              <a:rPr lang="pt-PT" dirty="0"/>
              <a:t> </a:t>
            </a:r>
            <a:r>
              <a:rPr lang="pt-PT" dirty="0" err="1"/>
              <a:t>humans</a:t>
            </a:r>
            <a:r>
              <a:rPr lang="pt-PT" dirty="0"/>
              <a:t> </a:t>
            </a:r>
            <a:r>
              <a:rPr lang="pt-PT" dirty="0" err="1"/>
              <a:t>perceive</a:t>
            </a:r>
            <a:r>
              <a:rPr lang="pt-PT" dirty="0"/>
              <a:t> a </a:t>
            </a:r>
            <a:r>
              <a:rPr lang="pt-PT" dirty="0" err="1"/>
              <a:t>tool</a:t>
            </a:r>
            <a:r>
              <a:rPr lang="pt-PT" dirty="0"/>
              <a:t> </a:t>
            </a:r>
            <a:r>
              <a:rPr lang="pt-PT" dirty="0" err="1"/>
              <a:t>depending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visbility</a:t>
            </a:r>
            <a:r>
              <a:rPr lang="pt-PT" dirty="0"/>
              <a:t> </a:t>
            </a:r>
            <a:r>
              <a:rPr lang="pt-PT" dirty="0" err="1"/>
              <a:t>level</a:t>
            </a:r>
            <a:endParaRPr lang="pt-BR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3C825C9-E438-9B4B-00F3-41F6CA3A7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717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915C96-8C23-CAA2-A70C-7A3E6EC6D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dirty="0"/>
              <a:t>Hypothesis</a:t>
            </a:r>
            <a:endParaRPr lang="pt-BR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D66D68F-BB80-1D76-63A1-1D9A4CADB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visual occlusion of the object being passed by a robot influences the quantitative grasp planning and reaching performance and the subjective evaluation by the human receiver</a:t>
            </a:r>
            <a:endParaRPr lang="pt-BR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A726CCB-8BC6-7B25-2A18-F156E1039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51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2539B-9C37-E08C-9367-5B9501523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4800" dirty="0" err="1"/>
              <a:t>Materials</a:t>
            </a:r>
            <a:r>
              <a:rPr lang="pt-PT" sz="4800" dirty="0"/>
              <a:t> </a:t>
            </a:r>
            <a:r>
              <a:rPr lang="pt-PT" sz="4800" dirty="0" err="1"/>
              <a:t>and</a:t>
            </a:r>
            <a:r>
              <a:rPr lang="pt-PT" sz="4800" dirty="0"/>
              <a:t> </a:t>
            </a:r>
            <a:r>
              <a:rPr lang="pt-PT" sz="4800" dirty="0" err="1"/>
              <a:t>Methods</a:t>
            </a:r>
            <a:endParaRPr lang="pt-BR" sz="48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27DC1E1-3B90-AA10-8844-B1C554A25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 VR experimente </a:t>
            </a:r>
            <a:r>
              <a:rPr lang="pt-PT" dirty="0" err="1"/>
              <a:t>using</a:t>
            </a:r>
            <a:r>
              <a:rPr lang="pt-PT" dirty="0"/>
              <a:t> </a:t>
            </a:r>
            <a:r>
              <a:rPr lang="pt-PT" dirty="0" err="1"/>
              <a:t>Unity</a:t>
            </a:r>
            <a:r>
              <a:rPr lang="pt-PT" dirty="0"/>
              <a:t> (</a:t>
            </a:r>
            <a:r>
              <a:rPr lang="pt-PT" dirty="0" err="1"/>
              <a:t>Unity</a:t>
            </a:r>
            <a:r>
              <a:rPr lang="pt-PT" dirty="0"/>
              <a:t> Technologies) </a:t>
            </a:r>
            <a:r>
              <a:rPr lang="pt-PT" dirty="0" err="1"/>
              <a:t>was</a:t>
            </a:r>
            <a:r>
              <a:rPr lang="pt-PT" dirty="0"/>
              <a:t> </a:t>
            </a:r>
            <a:r>
              <a:rPr lang="pt-PT" dirty="0" err="1"/>
              <a:t>developed</a:t>
            </a:r>
            <a:endParaRPr lang="pt-PT" dirty="0"/>
          </a:p>
          <a:p>
            <a:r>
              <a:rPr lang="pt-BR" dirty="0" err="1"/>
              <a:t>Oculus</a:t>
            </a:r>
            <a:r>
              <a:rPr lang="pt-BR" dirty="0"/>
              <a:t> Quest VR headset (Facebook Technologies)</a:t>
            </a:r>
          </a:p>
          <a:p>
            <a:r>
              <a:rPr lang="en-US" dirty="0"/>
              <a:t>The experimental scene consisted of a fixed-base KUKA LBR </a:t>
            </a:r>
            <a:r>
              <a:rPr lang="en-US" dirty="0" err="1"/>
              <a:t>iiwa</a:t>
            </a:r>
            <a:r>
              <a:rPr lang="en-US" dirty="0"/>
              <a:t> robot arm located on a table in the center of a room and equipped with a three-fingered gripper (</a:t>
            </a:r>
            <a:r>
              <a:rPr lang="en-US" dirty="0" err="1"/>
              <a:t>BarrettHand</a:t>
            </a:r>
            <a:r>
              <a:rPr lang="en-US" dirty="0"/>
              <a:t> BH8-262)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E762A93-C40A-D23D-4F66-F515B7320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818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8A2A2F-F237-ADA5-4641-C307B028C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4800" dirty="0" err="1"/>
              <a:t>Materials</a:t>
            </a:r>
            <a:r>
              <a:rPr lang="pt-PT" sz="4800" dirty="0"/>
              <a:t> </a:t>
            </a:r>
            <a:r>
              <a:rPr lang="pt-PT" sz="4800" dirty="0" err="1"/>
              <a:t>and</a:t>
            </a:r>
            <a:r>
              <a:rPr lang="pt-PT" sz="4800" dirty="0"/>
              <a:t> </a:t>
            </a:r>
            <a:r>
              <a:rPr lang="pt-PT" sz="4800" dirty="0" err="1"/>
              <a:t>Methods</a:t>
            </a:r>
            <a:endParaRPr lang="pt-BR" sz="48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2859A7E-7D41-1DB5-6F0B-65E144AC2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objects were used: scissors, hammer and screwdriver</a:t>
            </a:r>
          </a:p>
          <a:p>
            <a:r>
              <a:rPr lang="en-US" dirty="0"/>
              <a:t>Unity based grasp simulator called </a:t>
            </a:r>
            <a:r>
              <a:rPr lang="en-US" dirty="0" err="1"/>
              <a:t>PrendoSim</a:t>
            </a:r>
            <a:r>
              <a:rPr lang="en-US" dirty="0"/>
              <a:t> was used to generate over 1000 grasps</a:t>
            </a:r>
          </a:p>
          <a:p>
            <a:r>
              <a:rPr lang="en-US" dirty="0"/>
              <a:t>These grasps were separated based on the visibility level	: 0-40%, 40-60%, 60–80% and </a:t>
            </a:r>
            <a:r>
              <a:rPr lang="pt-PT" dirty="0"/>
              <a:t>80-100%</a:t>
            </a:r>
            <a:r>
              <a:rPr lang="en-US" dirty="0"/>
              <a:t>  </a:t>
            </a:r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CC47063-5C0D-E8C9-B707-1FCFE3DDE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181" y="4160338"/>
            <a:ext cx="3688400" cy="208806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1B02E6E-5EDD-C47B-B419-FAE6A5DE6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359" y="4150658"/>
            <a:ext cx="1485357" cy="2097741"/>
          </a:xfrm>
          <a:prstGeom prst="rect">
            <a:avLst/>
          </a:prstGeo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2255C87-5E66-BB6E-824E-1BA04C0FB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213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1AD851-814F-BEB0-239F-BD77B347C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800" dirty="0" err="1"/>
              <a:t>Materials</a:t>
            </a:r>
            <a:r>
              <a:rPr lang="pt-BR" sz="4800" dirty="0"/>
              <a:t> </a:t>
            </a:r>
            <a:r>
              <a:rPr lang="pt-BR" sz="4800" dirty="0" err="1"/>
              <a:t>and</a:t>
            </a:r>
            <a:r>
              <a:rPr lang="pt-BR" sz="4800" dirty="0"/>
              <a:t> </a:t>
            </a:r>
            <a:r>
              <a:rPr lang="pt-BR" sz="4800" dirty="0" err="1"/>
              <a:t>Methods</a:t>
            </a:r>
            <a:endParaRPr lang="pt-BR" sz="48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D140667-CD68-C383-D7F9-BB0F82B0A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2B18B21-4756-DA5C-E52D-28BB5C822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5756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ão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TM02836342[[fn=Ião]]</Template>
  <TotalTime>220</TotalTime>
  <Words>211</Words>
  <Application>Microsoft Office PowerPoint</Application>
  <PresentationFormat>Ecrã Panorâmico</PresentationFormat>
  <Paragraphs>22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Ião</vt:lpstr>
      <vt:lpstr>Robot, Pass Me the Tool: Handle Visibility Facilitates Task-oriented Handovers</vt:lpstr>
      <vt:lpstr>Why did we choose this paper?</vt:lpstr>
      <vt:lpstr>Hypothesis</vt:lpstr>
      <vt:lpstr>Materials and Methods</vt:lpstr>
      <vt:lpstr>Materials and Methods</vt:lpstr>
      <vt:lpstr>Materials and 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Robot, Pass Me the Tool: Handle Visibility Facilitates Task-oriented Handovers</dc:title>
  <dc:creator>Bruno Lins</dc:creator>
  <cp:lastModifiedBy>Bruno Lins</cp:lastModifiedBy>
  <cp:revision>3</cp:revision>
  <dcterms:created xsi:type="dcterms:W3CDTF">2023-05-01T19:04:42Z</dcterms:created>
  <dcterms:modified xsi:type="dcterms:W3CDTF">2023-05-02T09:57:34Z</dcterms:modified>
</cp:coreProperties>
</file>