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2" r:id="rId2"/>
    <p:sldId id="316" r:id="rId3"/>
    <p:sldId id="298" r:id="rId4"/>
    <p:sldId id="297" r:id="rId5"/>
    <p:sldId id="314" r:id="rId6"/>
    <p:sldId id="318" r:id="rId7"/>
    <p:sldId id="317" r:id="rId8"/>
    <p:sldId id="299" r:id="rId9"/>
    <p:sldId id="311" r:id="rId10"/>
    <p:sldId id="310" r:id="rId11"/>
    <p:sldId id="309" r:id="rId12"/>
    <p:sldId id="312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15" r:id="rId21"/>
    <p:sldId id="307" r:id="rId22"/>
    <p:sldId id="308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95" d="100"/>
          <a:sy n="95" d="100"/>
        </p:scale>
        <p:origin x="2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F50B6-9569-483C-B07D-D5614B4BF5E2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5C7FD991-895B-4794-9410-8EEBA20802AE}">
      <dgm:prSet phldrT="[Texto]" custT="1"/>
      <dgm:spPr/>
      <dgm:t>
        <a:bodyPr/>
        <a:lstStyle/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Aimore.net</a:t>
          </a:r>
        </a:p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https://aimore.net/placas/geral.html</a:t>
          </a:r>
        </a:p>
      </dgm:t>
    </dgm:pt>
    <dgm:pt modelId="{0094D38F-E3EC-4454-87F0-E72827106D00}" type="parTrans" cxnId="{DE681114-61C0-4121-B918-E5ABAC893BF1}">
      <dgm:prSet/>
      <dgm:spPr/>
      <dgm:t>
        <a:bodyPr/>
        <a:lstStyle/>
        <a:p>
          <a:endParaRPr lang="pt-BR"/>
        </a:p>
      </dgm:t>
    </dgm:pt>
    <dgm:pt modelId="{74EBE622-DA5C-47DF-B77B-9D3B04907A94}" type="sibTrans" cxnId="{DE681114-61C0-4121-B918-E5ABAC893BF1}">
      <dgm:prSet/>
      <dgm:spPr/>
      <dgm:t>
        <a:bodyPr/>
        <a:lstStyle/>
        <a:p>
          <a:endParaRPr lang="pt-BR"/>
        </a:p>
      </dgm:t>
    </dgm:pt>
    <dgm:pt modelId="{3EC89D68-7428-4090-8A09-E232A3D6D841}">
      <dgm:prSet phldrT="[Texto]" custT="1"/>
      <dgm:spPr/>
      <dgm:t>
        <a:bodyPr/>
        <a:lstStyle/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Api do Google Imagens</a:t>
          </a:r>
        </a:p>
        <a:p>
          <a:pPr algn="l">
            <a:buNone/>
          </a:pPr>
          <a:r>
            <a:rPr lang="pt-BR" sz="2400" dirty="0">
              <a:solidFill>
                <a:schemeClr val="tx1"/>
              </a:solidFill>
            </a:rPr>
            <a:t>https://www.google.com.br/search</a:t>
          </a:r>
        </a:p>
      </dgm:t>
    </dgm:pt>
    <dgm:pt modelId="{A7D29BF6-0196-4150-A0FB-1D486D22A939}" type="parTrans" cxnId="{DEFC1329-F99A-4894-9997-7ED8C75951F1}">
      <dgm:prSet/>
      <dgm:spPr/>
      <dgm:t>
        <a:bodyPr/>
        <a:lstStyle/>
        <a:p>
          <a:endParaRPr lang="pt-BR"/>
        </a:p>
      </dgm:t>
    </dgm:pt>
    <dgm:pt modelId="{7CD45F13-7FA9-4A15-A075-55D213504DB6}" type="sibTrans" cxnId="{DEFC1329-F99A-4894-9997-7ED8C75951F1}">
      <dgm:prSet/>
      <dgm:spPr/>
      <dgm:t>
        <a:bodyPr/>
        <a:lstStyle/>
        <a:p>
          <a:endParaRPr lang="pt-BR"/>
        </a:p>
      </dgm:t>
    </dgm:pt>
    <dgm:pt modelId="{6A05F892-7A77-4BF7-95BE-16FFEB874A78}" type="pres">
      <dgm:prSet presAssocID="{1DFF50B6-9569-483C-B07D-D5614B4BF5E2}" presName="linearFlow" presStyleCnt="0">
        <dgm:presLayoutVars>
          <dgm:dir/>
          <dgm:resizeHandles val="exact"/>
        </dgm:presLayoutVars>
      </dgm:prSet>
      <dgm:spPr/>
    </dgm:pt>
    <dgm:pt modelId="{B5234885-6AD8-46C0-9BE0-1C3FBCBDF7CD}" type="pres">
      <dgm:prSet presAssocID="{5C7FD991-895B-4794-9410-8EEBA20802AE}" presName="composite" presStyleCnt="0"/>
      <dgm:spPr/>
    </dgm:pt>
    <dgm:pt modelId="{EEC768B2-60DA-4F02-A559-B966B70C6EBF}" type="pres">
      <dgm:prSet presAssocID="{5C7FD991-895B-4794-9410-8EEBA20802AE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185E65-053A-4029-9E7B-73D6590AAE25}" type="pres">
      <dgm:prSet presAssocID="{5C7FD991-895B-4794-9410-8EEBA20802AE}" presName="txShp" presStyleLbl="node1" presStyleIdx="0" presStyleCnt="2">
        <dgm:presLayoutVars>
          <dgm:bulletEnabled val="1"/>
        </dgm:presLayoutVars>
      </dgm:prSet>
      <dgm:spPr/>
    </dgm:pt>
    <dgm:pt modelId="{7BC63162-1C36-44F6-AF24-3AF26D0F4B3F}" type="pres">
      <dgm:prSet presAssocID="{74EBE622-DA5C-47DF-B77B-9D3B04907A94}" presName="spacing" presStyleCnt="0"/>
      <dgm:spPr/>
    </dgm:pt>
    <dgm:pt modelId="{B5A7FBD8-7999-40DB-B6E6-0175636CA29A}" type="pres">
      <dgm:prSet presAssocID="{3EC89D68-7428-4090-8A09-E232A3D6D841}" presName="composite" presStyleCnt="0"/>
      <dgm:spPr/>
    </dgm:pt>
    <dgm:pt modelId="{7A64D8F6-7E46-491A-AFF7-E5E799B238E2}" type="pres">
      <dgm:prSet presAssocID="{3EC89D68-7428-4090-8A09-E232A3D6D841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BF4F02-8E67-41F8-BE27-9CFABF593484}" type="pres">
      <dgm:prSet presAssocID="{3EC89D68-7428-4090-8A09-E232A3D6D841}" presName="txShp" presStyleLbl="node1" presStyleIdx="1" presStyleCnt="2">
        <dgm:presLayoutVars>
          <dgm:bulletEnabled val="1"/>
        </dgm:presLayoutVars>
      </dgm:prSet>
      <dgm:spPr/>
    </dgm:pt>
  </dgm:ptLst>
  <dgm:cxnLst>
    <dgm:cxn modelId="{DE681114-61C0-4121-B918-E5ABAC893BF1}" srcId="{1DFF50B6-9569-483C-B07D-D5614B4BF5E2}" destId="{5C7FD991-895B-4794-9410-8EEBA20802AE}" srcOrd="0" destOrd="0" parTransId="{0094D38F-E3EC-4454-87F0-E72827106D00}" sibTransId="{74EBE622-DA5C-47DF-B77B-9D3B04907A94}"/>
    <dgm:cxn modelId="{DEFC1329-F99A-4894-9997-7ED8C75951F1}" srcId="{1DFF50B6-9569-483C-B07D-D5614B4BF5E2}" destId="{3EC89D68-7428-4090-8A09-E232A3D6D841}" srcOrd="1" destOrd="0" parTransId="{A7D29BF6-0196-4150-A0FB-1D486D22A939}" sibTransId="{7CD45F13-7FA9-4A15-A075-55D213504DB6}"/>
    <dgm:cxn modelId="{7BABA2BF-E1D0-464B-B5EB-17975DCCBEB8}" type="presOf" srcId="{3EC89D68-7428-4090-8A09-E232A3D6D841}" destId="{4EBF4F02-8E67-41F8-BE27-9CFABF593484}" srcOrd="0" destOrd="0" presId="urn:microsoft.com/office/officeart/2005/8/layout/vList3"/>
    <dgm:cxn modelId="{810397F1-78EA-46FA-949A-AFD44BD09341}" type="presOf" srcId="{1DFF50B6-9569-483C-B07D-D5614B4BF5E2}" destId="{6A05F892-7A77-4BF7-95BE-16FFEB874A78}" srcOrd="0" destOrd="0" presId="urn:microsoft.com/office/officeart/2005/8/layout/vList3"/>
    <dgm:cxn modelId="{CFB9B6F2-DA31-4719-9B85-AF0E7F695DC5}" type="presOf" srcId="{5C7FD991-895B-4794-9410-8EEBA20802AE}" destId="{B0185E65-053A-4029-9E7B-73D6590AAE25}" srcOrd="0" destOrd="0" presId="urn:microsoft.com/office/officeart/2005/8/layout/vList3"/>
    <dgm:cxn modelId="{3024CB5F-FB7F-488F-94E7-72109774970F}" type="presParOf" srcId="{6A05F892-7A77-4BF7-95BE-16FFEB874A78}" destId="{B5234885-6AD8-46C0-9BE0-1C3FBCBDF7CD}" srcOrd="0" destOrd="0" presId="urn:microsoft.com/office/officeart/2005/8/layout/vList3"/>
    <dgm:cxn modelId="{4D18B4FB-2842-4C55-83A8-98A6F5F11D75}" type="presParOf" srcId="{B5234885-6AD8-46C0-9BE0-1C3FBCBDF7CD}" destId="{EEC768B2-60DA-4F02-A559-B966B70C6EBF}" srcOrd="0" destOrd="0" presId="urn:microsoft.com/office/officeart/2005/8/layout/vList3"/>
    <dgm:cxn modelId="{16311014-A6B7-4BDD-9075-92B43A6FE74F}" type="presParOf" srcId="{B5234885-6AD8-46C0-9BE0-1C3FBCBDF7CD}" destId="{B0185E65-053A-4029-9E7B-73D6590AAE25}" srcOrd="1" destOrd="0" presId="urn:microsoft.com/office/officeart/2005/8/layout/vList3"/>
    <dgm:cxn modelId="{E285BC55-1C48-4AEB-BA82-E2F56E28C406}" type="presParOf" srcId="{6A05F892-7A77-4BF7-95BE-16FFEB874A78}" destId="{7BC63162-1C36-44F6-AF24-3AF26D0F4B3F}" srcOrd="1" destOrd="0" presId="urn:microsoft.com/office/officeart/2005/8/layout/vList3"/>
    <dgm:cxn modelId="{587722F1-3A5E-487E-B0EB-09443B05BD3A}" type="presParOf" srcId="{6A05F892-7A77-4BF7-95BE-16FFEB874A78}" destId="{B5A7FBD8-7999-40DB-B6E6-0175636CA29A}" srcOrd="2" destOrd="0" presId="urn:microsoft.com/office/officeart/2005/8/layout/vList3"/>
    <dgm:cxn modelId="{3FABA102-3BFC-4EF1-A002-CA04C7AE90DA}" type="presParOf" srcId="{B5A7FBD8-7999-40DB-B6E6-0175636CA29A}" destId="{7A64D8F6-7E46-491A-AFF7-E5E799B238E2}" srcOrd="0" destOrd="0" presId="urn:microsoft.com/office/officeart/2005/8/layout/vList3"/>
    <dgm:cxn modelId="{850ACBC4-F0EB-42AB-8AA3-B714C080A5E5}" type="presParOf" srcId="{B5A7FBD8-7999-40DB-B6E6-0175636CA29A}" destId="{4EBF4F02-8E67-41F8-BE27-9CFABF5934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85E65-053A-4029-9E7B-73D6590AAE25}">
      <dsp:nvSpPr>
        <dsp:cNvPr id="0" name=""/>
        <dsp:cNvSpPr/>
      </dsp:nvSpPr>
      <dsp:spPr>
        <a:xfrm rot="10800000">
          <a:off x="2399335" y="4052"/>
          <a:ext cx="7414927" cy="2126662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7799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Aimore.net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https://aimore.net/placas/geral.html</a:t>
          </a:r>
        </a:p>
      </dsp:txBody>
      <dsp:txXfrm rot="10800000">
        <a:off x="2931000" y="4052"/>
        <a:ext cx="6883262" cy="2126662"/>
      </dsp:txXfrm>
    </dsp:sp>
    <dsp:sp modelId="{EEC768B2-60DA-4F02-A559-B966B70C6EBF}">
      <dsp:nvSpPr>
        <dsp:cNvPr id="0" name=""/>
        <dsp:cNvSpPr/>
      </dsp:nvSpPr>
      <dsp:spPr>
        <a:xfrm>
          <a:off x="1336003" y="4052"/>
          <a:ext cx="2126662" cy="21266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F4F02-8E67-41F8-BE27-9CFABF593484}">
      <dsp:nvSpPr>
        <dsp:cNvPr id="0" name=""/>
        <dsp:cNvSpPr/>
      </dsp:nvSpPr>
      <dsp:spPr>
        <a:xfrm rot="10800000">
          <a:off x="2399335" y="2765540"/>
          <a:ext cx="7414927" cy="2126662"/>
        </a:xfrm>
        <a:prstGeom prst="homePlate">
          <a:avLst/>
        </a:prstGeom>
        <a:solidFill>
          <a:schemeClr val="accent1">
            <a:shade val="80000"/>
            <a:hueOff val="249599"/>
            <a:satOff val="-4001"/>
            <a:lumOff val="29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7799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Api do Google Imagens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chemeClr val="tx1"/>
              </a:solidFill>
            </a:rPr>
            <a:t>https://www.google.com.br/search</a:t>
          </a:r>
        </a:p>
      </dsp:txBody>
      <dsp:txXfrm rot="10800000">
        <a:off x="2931000" y="2765540"/>
        <a:ext cx="6883262" cy="2126662"/>
      </dsp:txXfrm>
    </dsp:sp>
    <dsp:sp modelId="{7A64D8F6-7E46-491A-AFF7-E5E799B238E2}">
      <dsp:nvSpPr>
        <dsp:cNvPr id="0" name=""/>
        <dsp:cNvSpPr/>
      </dsp:nvSpPr>
      <dsp:spPr>
        <a:xfrm>
          <a:off x="1336003" y="2765540"/>
          <a:ext cx="2126662" cy="21266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2018/12/08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‹nº›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13B1DF9-4A7D-4C11-AAFD-8A28C2B4B5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1" y="0"/>
            <a:ext cx="10655455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227821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8" y="5942316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251" y="2542904"/>
            <a:ext cx="5035924" cy="340073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dirty="0"/>
              <a:t>Reconhecimento</a:t>
            </a:r>
            <a:br>
              <a:rPr lang="pt-BR" dirty="0"/>
            </a:br>
            <a:r>
              <a:rPr lang="pt-BR" dirty="0"/>
              <a:t>de Placas</a:t>
            </a:r>
            <a:br>
              <a:rPr lang="pt-BR" dirty="0"/>
            </a:br>
            <a:r>
              <a:rPr lang="pt-BR" dirty="0"/>
              <a:t>de Sinais</a:t>
            </a:r>
            <a:br>
              <a:rPr lang="pt-BR" dirty="0"/>
            </a:br>
            <a:r>
              <a:rPr lang="pt-BR" dirty="0"/>
              <a:t>de Trânsito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9386F6-BAF5-4614-9D91-E9B5F08F751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431801" y="1377332"/>
            <a:ext cx="6394105" cy="47955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7C8950-AEFA-4FB2-9F54-0052ECF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5A62-1173-4554-82E6-F0109F84AF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000" dirty="0"/>
              <a:t>Histograma de cada canal da imagem colorida</a:t>
            </a:r>
          </a:p>
          <a:p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3D32A-B911-427F-B786-9DE8B9FFB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333" y="5847556"/>
            <a:ext cx="4420271" cy="49634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Cada canal está bem </a:t>
            </a:r>
            <a:r>
              <a:rPr lang="pt-BR" dirty="0"/>
              <a:t>distribuido</a:t>
            </a:r>
            <a:r>
              <a:rPr lang="pt-BR" sz="2000" dirty="0"/>
              <a:t> na imagem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E836-C4BC-44D0-A36E-E360DE740A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B3B1D-8005-40DF-B0B8-6D0752AC2306}"/>
              </a:ext>
            </a:extLst>
          </p:cNvPr>
          <p:cNvSpPr txBox="1"/>
          <p:nvPr/>
        </p:nvSpPr>
        <p:spPr>
          <a:xfrm>
            <a:off x="326734" y="6316911"/>
            <a:ext cx="56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histograma</a:t>
            </a:r>
            <a:r>
              <a:rPr lang="en-US" dirty="0">
                <a:solidFill>
                  <a:srgbClr val="C00000"/>
                </a:solidFill>
              </a:rPr>
              <a:t> = cv2.calcHist([canal], [0], None, [256], [0, 256])</a:t>
            </a:r>
          </a:p>
        </p:txBody>
      </p:sp>
    </p:spTree>
    <p:extLst>
      <p:ext uri="{BB962C8B-B14F-4D97-AF65-F5344CB8AC3E}">
        <p14:creationId xmlns:p14="http://schemas.microsoft.com/office/powerpoint/2010/main" val="365127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257392-088E-4D55-B128-FFD59A89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D644F8-020F-48DB-97BC-53C47C23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359" y="37444"/>
            <a:ext cx="4333814" cy="1212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600" dirty="0"/>
              <a:t>Sistemas de cores</a:t>
            </a:r>
            <a:endParaRPr lang="en-US" sz="3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F583-302D-4E70-8B45-EC3A98C354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96579" y="1623312"/>
            <a:ext cx="5243956" cy="2806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Aplicando</a:t>
            </a:r>
            <a:r>
              <a:rPr lang="en-US" sz="2000" dirty="0"/>
              <a:t> </a:t>
            </a:r>
            <a:r>
              <a:rPr lang="en-US" sz="2000" dirty="0" err="1"/>
              <a:t>conversão</a:t>
            </a:r>
            <a:r>
              <a:rPr lang="en-US" sz="2000" dirty="0"/>
              <a:t> de imagens </a:t>
            </a:r>
            <a:r>
              <a:rPr lang="en-US" sz="2000" dirty="0" err="1"/>
              <a:t>em</a:t>
            </a:r>
            <a:r>
              <a:rPr lang="en-US" sz="2000" dirty="0"/>
              <a:t> outros </a:t>
            </a:r>
            <a:r>
              <a:rPr lang="en-US" sz="2000" dirty="0" err="1"/>
              <a:t>espaços</a:t>
            </a:r>
            <a:r>
              <a:rPr lang="en-US" sz="2000" dirty="0"/>
              <a:t> de cores para </a:t>
            </a:r>
            <a:r>
              <a:rPr lang="en-US" sz="2000" dirty="0" err="1"/>
              <a:t>testar</a:t>
            </a:r>
            <a:r>
              <a:rPr lang="en-US" sz="2000" dirty="0"/>
              <a:t> se a </a:t>
            </a:r>
            <a:r>
              <a:rPr lang="en-US" sz="2000" dirty="0" err="1"/>
              <a:t>representação</a:t>
            </a:r>
            <a:r>
              <a:rPr lang="en-US" sz="2000" dirty="0"/>
              <a:t> e </a:t>
            </a:r>
            <a:r>
              <a:rPr lang="en-US" sz="2000" dirty="0" err="1"/>
              <a:t>separação</a:t>
            </a:r>
            <a:r>
              <a:rPr lang="en-US" sz="2000" dirty="0"/>
              <a:t> de </a:t>
            </a:r>
            <a:r>
              <a:rPr lang="en-US" sz="2000" dirty="0" err="1"/>
              <a:t>objetos</a:t>
            </a:r>
            <a:r>
              <a:rPr lang="en-US" sz="2000" dirty="0"/>
              <a:t> é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640-686D-4786-BBD9-97608E5036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100">
                <a:solidFill>
                  <a:srgbClr val="898989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11</a:t>
            </a:fld>
            <a:endParaRPr lang="en-US" sz="1100">
              <a:solidFill>
                <a:srgbClr val="898989"/>
              </a:solidFill>
              <a:latin typeface="+mn-lt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36E1A7-B403-4CFD-9D4E-B189A7B71CA5}"/>
              </a:ext>
            </a:extLst>
          </p:cNvPr>
          <p:cNvSpPr txBox="1">
            <a:spLocks/>
          </p:cNvSpPr>
          <p:nvPr/>
        </p:nvSpPr>
        <p:spPr>
          <a:xfrm>
            <a:off x="6743714" y="1070346"/>
            <a:ext cx="5086925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Outros espaços de cores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54D5B-17A7-46EE-B7CA-317C20903E48}"/>
              </a:ext>
            </a:extLst>
          </p:cNvPr>
          <p:cNvSpPr txBox="1"/>
          <p:nvPr/>
        </p:nvSpPr>
        <p:spPr>
          <a:xfrm>
            <a:off x="3233393" y="6429034"/>
            <a:ext cx="403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cv2.cvtColor(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, cv2.COLOR_BGR2GRAY)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9FD5D-78AA-41CF-AD2F-9C100BCC2AC8}"/>
              </a:ext>
            </a:extLst>
          </p:cNvPr>
          <p:cNvSpPr txBox="1"/>
          <p:nvPr/>
        </p:nvSpPr>
        <p:spPr>
          <a:xfrm>
            <a:off x="5685021" y="5305458"/>
            <a:ext cx="3505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C00000"/>
                </a:solidFill>
              </a:rPr>
              <a:t>cv2.cvtColor(img, cv2.COLOR_BGR2HSV)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BC13B-6DD9-46F8-9A95-1E1206E415BB}"/>
              </a:ext>
            </a:extLst>
          </p:cNvPr>
          <p:cNvSpPr txBox="1"/>
          <p:nvPr/>
        </p:nvSpPr>
        <p:spPr>
          <a:xfrm>
            <a:off x="4147870" y="52811"/>
            <a:ext cx="3074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</a:rPr>
              <a:t>cv2.cvtColor(img, cv2.COLOR_BGR2LAB)</a:t>
            </a:r>
          </a:p>
          <a:p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9BBD2-1DEC-4DDC-9A66-57F91656B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382B5DD-D950-4076-BBC7-BFE5BB8452E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39770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249519-3AE7-45B3-846C-3408817E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pt-BR"/>
              <a:t>Sistemas de cores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961E-8299-401A-9BA0-E965FE55B15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pt-BR" sz="2000" dirty="0"/>
              <a:t>Outros espaços de cores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43C2-2C52-4C2D-AA38-15D5C7D14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DBA1C3-5F44-466F-B6FA-DA4318A67B8B}"/>
              </a:ext>
            </a:extLst>
          </p:cNvPr>
          <p:cNvSpPr txBox="1"/>
          <p:nvPr/>
        </p:nvSpPr>
        <p:spPr>
          <a:xfrm>
            <a:off x="431800" y="155747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2796B-436B-4C39-BDFA-8C0FF5FB39BB}"/>
              </a:ext>
            </a:extLst>
          </p:cNvPr>
          <p:cNvSpPr txBox="1"/>
          <p:nvPr/>
        </p:nvSpPr>
        <p:spPr>
          <a:xfrm>
            <a:off x="4302125" y="15878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YUV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0FF29-2B6D-478F-99C0-6D317A1F32E2}"/>
              </a:ext>
            </a:extLst>
          </p:cNvPr>
          <p:cNvSpPr txBox="1"/>
          <p:nvPr/>
        </p:nvSpPr>
        <p:spPr>
          <a:xfrm>
            <a:off x="8172450" y="1557475"/>
            <a:ext cx="592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C34A2-6B35-43EC-9CD7-8497CCA02623}"/>
              </a:ext>
            </a:extLst>
          </p:cNvPr>
          <p:cNvSpPr txBox="1"/>
          <p:nvPr/>
        </p:nvSpPr>
        <p:spPr>
          <a:xfrm>
            <a:off x="8181878" y="4915401"/>
            <a:ext cx="3598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C00000"/>
                </a:solidFill>
              </a:rPr>
              <a:t>cv2.cvtColor(imagem, cv2.COLOR_BGR2HSV)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5F70E-5C30-4A95-AA6D-49FA69D5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8F4C7B-5EF3-4FD1-ACAA-E7F0AB1F35A6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EE3D7-9C1B-42E9-89EF-6833956EC410}"/>
              </a:ext>
            </a:extLst>
          </p:cNvPr>
          <p:cNvSpPr>
            <a:spLocks noGrp="1"/>
          </p:cNvSpPr>
          <p:nvPr>
            <p:ph idx="3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75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15BC0-9393-40AC-B066-A0E1FEC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4C3F-A941-4FB2-A058-02AE8592205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000" dirty="0"/>
              <a:t>Identificando qualidade do contraste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391A5-285E-4898-8F32-2DAD312A3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Como em uma imagem com tons de cinza só existe um canal (matriz de 2 dimensões) é possível aplicar as operações de histograma direto na imagem.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E identificar se o contraste pode ser melhorado assim como a diferença entre os objetos na imagem.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Calcula o histograma ‘H’ da imagem;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Normaliza o histograma para garantir que os valores das intensidades dos pixels estejam entre 0 e 255;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Calcula o histograma acumulado;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000" dirty="0"/>
              <a:t>Transforma a imagem.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5DC2-8456-408D-918D-7E1B34CC6E3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DAD6A-C1F6-432A-9ECA-495896AA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45" y="5113071"/>
            <a:ext cx="135255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058ED-6D02-45D7-8640-C171ABE1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801" y="5579796"/>
            <a:ext cx="1895475" cy="41910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15A31F2-8ED0-4D29-875D-5AA81296D8F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37851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E139032-8BAB-4906-A8D1-0082447272DC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5692140" y="550910"/>
            <a:ext cx="6115485" cy="43891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A90BD-D912-478F-89CA-BA75AE38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96A8-D50D-4959-BD5F-3BC77C46C6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260140" cy="360000"/>
          </a:xfrm>
        </p:spPr>
        <p:txBody>
          <a:bodyPr/>
          <a:lstStyle/>
          <a:p>
            <a:r>
              <a:rPr lang="pt-BR" sz="2000" dirty="0"/>
              <a:t>Quantidade de pixels por intensidade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9E6C9-8102-4389-B986-55F01F28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260140" cy="50966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Gráfico de colunas que representa a distribuição dos valores dos pixels da imagem (do mais claro até o mais escuro).</a:t>
            </a:r>
          </a:p>
          <a:p>
            <a:pPr marL="0" indent="0">
              <a:buNone/>
            </a:pPr>
            <a:r>
              <a:rPr lang="pt-BR" dirty="0"/>
              <a:t>O eixo X possui uma distribuição de 0 a 255, a intensidade do pixel. No eixo Y, a quantidade de pixels daquela intensidade.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hist, bins = np.histogram(imagem.flatten(), 256, [0, 256])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cdf = hist.cumsum()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cdf_normalized = cdf * hist.max() / cdf.max()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plt.plot(cdf_normalized, color = 'blue’)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plt.hist(imagem.flatten(), 256, [0, 256], color = 'red')</a:t>
            </a:r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plt.xlim([0, 256])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9086-F2D8-4DC3-8226-A0496B4F804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952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3D5CF-AF1F-48CC-8295-972618F3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pt-BR"/>
              <a:t>Equalização de Histograma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1354-16BB-4265-9822-3A5B2D9407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5759993" cy="360000"/>
          </a:xfrm>
        </p:spPr>
        <p:txBody>
          <a:bodyPr/>
          <a:lstStyle/>
          <a:p>
            <a:r>
              <a:rPr lang="en-US" dirty="0"/>
              <a:t>CLAHE (Contrast Limited Adaptive Histogram Equalization)</a:t>
            </a:r>
            <a:endParaRPr lang="pt-BR" dirty="0"/>
          </a:p>
          <a:p>
            <a:endParaRPr lang="pt-BR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4EB40-A4F8-43E7-AF0B-ABA6D4CDE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1363795"/>
            <a:ext cx="5472113" cy="410408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ADB8-AAA3-4C25-82BD-D2724FA8D17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E9EEF-3203-4C4E-96E1-98D25AB1D76C}"/>
              </a:ext>
            </a:extLst>
          </p:cNvPr>
          <p:cNvSpPr txBox="1"/>
          <p:nvPr/>
        </p:nvSpPr>
        <p:spPr>
          <a:xfrm>
            <a:off x="397508" y="5554007"/>
            <a:ext cx="569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equalização adaptativa, divide a imagem em pequenos blocos (8x8 por padrão no OpenCV). Então para cada bloco o histograma é equalizado normalmente. O único problema é que se existir um ruido na região, ele vai ser amplificado.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6654D3-9AA6-4CA6-84DD-92EA6E3192C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29977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F19DE-561A-4698-994B-2D75334E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3D61E-304B-457E-AAEC-54809F3B11D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pela Gaussiana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02DBA-5411-408B-90D8-282C189CA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É possível especificar a quantidade de desvios padrão no eixo X e Y (horizontal e vertical).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cv2.GaussianBlur(img, (11, 11), 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EC65-637F-4F25-AF3D-88C85B7F4C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BD9C37-C9FD-4FD2-93A6-109107FADC3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21668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7C4146-6D5B-4A3A-9108-BD96BDCB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1A26E-E8CC-45A0-AC72-83570B43FF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pela mediana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76135-B96A-41C0-BD8E-13B2BC0F0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Da mesma forma que a suavização anteriore, temos o cálculo de uma caixa ou janela quadrada sobre um pixel central onde matematicamente se utiliza a mediana para calcular o valor final do pixel.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cv2.medianBlur(img, 7)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76B5-1E9C-4966-A837-C59907BFE7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601646-1816-4E8A-A1FE-06A40762E26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68539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928D3-4C9A-4276-9EB3-000EC79F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3AF0-1902-4E09-A4E7-92EFEA2165F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com filtro bilateral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E88EA-CF3C-4784-A457-0B82831859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É mais lento para calcular que os anteriores mas como vantagem apresenta a preservação de bordas e garante que o ruído seja removido. Além de um filtro gaussiano do espaço ao redor do pixel também é utilizado outro cálculo com outro filtro gaussiano que leva em conta a diferença de intensidade entre os pixels, dessa forma, como resultado temos uma maior manutenção das bordas das imagem.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C00000"/>
                </a:solidFill>
              </a:rPr>
              <a:t>cv2.bilateralFilter(img, 7, 49, 49)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D76D-7E57-4B00-A471-9BDAC85CFE0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8B08B5-CB29-4CB1-8FFD-73817B4B4AD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89582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989D6-199B-4256-97CA-ECF2DCD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CB92-11C4-46E4-8FB2-33365297E6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5C7-6B38-4FC3-9BA9-1F9AE7AF3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Convertemos a imagem em tons de cinza para uma imagem em preto e branco onde todos os pixels possuem 0 ou 255 como valores de intensidade.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C00000"/>
                </a:solidFill>
              </a:rPr>
              <a:t>cv2.GaussianBlur(img, (7, 7), 0) 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rgbClr val="C00000"/>
                </a:solidFill>
              </a:rPr>
              <a:t>(T, bin) = cv2.threshold(img, 160, 255, cv2.THRESH_BINARY)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FA0B-6D80-44F8-BBC1-1CD462EF2A7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0C4386-0863-41BC-8BD1-15417CCA4CD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47999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74428F7-9CF4-4D83-AE0C-74826FAF43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78" r="4078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0F5EDD8-47FC-4E04-A5E4-C88AEDCAD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3376D0-EEF9-4164-9AC4-9398FB33A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400" dirty="0"/>
              <a:t>Rodrigo Lessa</a:t>
            </a:r>
          </a:p>
          <a:p>
            <a:r>
              <a:rPr lang="pt-BR" sz="2400" dirty="0"/>
              <a:t>Bruno Alonso</a:t>
            </a:r>
          </a:p>
        </p:txBody>
      </p:sp>
    </p:spTree>
    <p:extLst>
      <p:ext uri="{BB962C8B-B14F-4D97-AF65-F5344CB8AC3E}">
        <p14:creationId xmlns:p14="http://schemas.microsoft.com/office/powerpoint/2010/main" val="127420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F4BE53F-9AF2-4E6B-9193-81101C63E69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989D6-199B-4256-97CA-ECF2DCD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CB92-11C4-46E4-8FB2-33365297E6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adaptativo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5C7-6B38-4FC3-9BA9-1F9AE7AF3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FA0B-6D80-44F8-BBC1-1CD462EF2A7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952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9216FD-7E72-4C1F-8B36-1E4496D5F91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B79AC1-93F3-43D2-8888-D87761ED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506F8-4FE3-4C10-BC1B-E1E8A2C29E3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com Otsu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37FD-EDA6-48AB-9503-134D8852A1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DDE4-6AEA-4DBB-8268-3725A32DDEF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512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833B91-5D60-43BD-9222-F3B40718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9827E-5617-45DA-817F-BD7C0B422C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Segmentação e métodos de detecção de bordas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252B-811C-4757-BA2F-8497CF0806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C5CDB-5E89-4C4D-9ECF-45D6B1E75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F3B9D5-E35D-4313-AE87-F76147A5889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8437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Comparação</a:t>
            </a:r>
            <a:r>
              <a:rPr lang="en-ZA" dirty="0"/>
              <a:t> de </a:t>
            </a:r>
            <a:r>
              <a:rPr lang="en-ZA" dirty="0" err="1"/>
              <a:t>formas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….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ZA" dirty="0"/>
              <a:t>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ZA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ZA" dirty="0" err="1"/>
              <a:t>Dois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ZA" dirty="0"/>
              <a:t>….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Perguntas</a:t>
            </a:r>
            <a:r>
              <a:rPr lang="en-ZA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/>
              <a:t>... </a:t>
            </a:r>
          </a:p>
          <a:p>
            <a:r>
              <a:rPr lang="en-ZA"/>
              <a:t>…. </a:t>
            </a:r>
            <a:endParaRPr lang="en-ZA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CA9FE9D-6C63-47E9-AC72-2E6AD5ACF3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94" b="1594"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08244FD-2928-4CDA-9DDB-C8189660B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333500"/>
            <a:ext cx="4459766" cy="4657725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CC11907-978C-47D7-B465-0F1B5CE4E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2428876"/>
            <a:ext cx="4000500" cy="34099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Pré-processamento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Processamento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Reconhecimento de padrões</a:t>
            </a:r>
          </a:p>
        </p:txBody>
      </p:sp>
    </p:spTree>
    <p:extLst>
      <p:ext uri="{BB962C8B-B14F-4D97-AF65-F5344CB8AC3E}">
        <p14:creationId xmlns:p14="http://schemas.microsoft.com/office/powerpoint/2010/main" val="3896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681463"/>
          </a:xfrm>
        </p:spPr>
        <p:txBody>
          <a:bodyPr/>
          <a:lstStyle/>
          <a:p>
            <a:r>
              <a:rPr lang="pt-BR" sz="2000" dirty="0"/>
              <a:t>Navegação autônoma e identificação de objetos</a:t>
            </a:r>
            <a:endParaRPr lang="en-ZA" sz="20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056381"/>
            <a:ext cx="5472000" cy="4292167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err="1"/>
              <a:t>Objetivo</a:t>
            </a:r>
            <a:r>
              <a:rPr lang="en-ZA" sz="2800" dirty="0"/>
              <a:t> do </a:t>
            </a:r>
            <a:r>
              <a:rPr lang="en-ZA" sz="2800" dirty="0" err="1"/>
              <a:t>projeto</a:t>
            </a:r>
            <a:endParaRPr lang="pt-BR" dirty="0"/>
          </a:p>
          <a:p>
            <a:r>
              <a:rPr lang="pt-BR" sz="2000" dirty="0"/>
              <a:t>Dado uma </a:t>
            </a:r>
            <a:r>
              <a:rPr lang="pt-BR" sz="2000" b="1" dirty="0"/>
              <a:t>foto de placa de sinalização</a:t>
            </a:r>
            <a:r>
              <a:rPr lang="pt-BR" sz="2000" dirty="0"/>
              <a:t> como entrada da nossa Api a saída de resposta é o </a:t>
            </a:r>
            <a:r>
              <a:rPr lang="pt-BR" sz="2000" b="1" dirty="0"/>
              <a:t>tipo da placa reconhecida</a:t>
            </a:r>
            <a:r>
              <a:rPr lang="pt-BR" sz="2000" dirty="0"/>
              <a:t> com o desenho do símbolo de trânsito. O problema que tentamos resolver está associado a projetos de veículos robóticos terrestres, onde é necessário identificar não só o caminho como também obstáculos e sinalização de trânsito em todas as vias</a:t>
            </a:r>
            <a:r>
              <a:rPr lang="en-ZA" sz="2000" dirty="0"/>
              <a:t>. </a:t>
            </a:r>
          </a:p>
          <a:p>
            <a:r>
              <a:rPr lang="pt-BR" sz="2000" dirty="0"/>
              <a:t>O principal objetivo do projeto é identificar a sinalização para auxiliar na decisão dos sistemas autônomos</a:t>
            </a:r>
            <a:r>
              <a:rPr lang="en-ZA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D12055F5-8BA6-4E52-A49E-FC1189FAA5D7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/>
          <a:srcRect t="5809" b="5809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4F001E06-7144-4B52-9D7A-E385AF41A280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rcRect t="5809" b="5809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EC5CEB2-D7CD-469B-987B-2C1B5B04BC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5809" b="5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A354C4-A66B-4EF3-AFBE-8D59650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dados (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E7845-DE5A-4761-98C4-AF8A8D383B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012243"/>
            <a:ext cx="9878949" cy="580888"/>
          </a:xfrm>
        </p:spPr>
        <p:txBody>
          <a:bodyPr/>
          <a:lstStyle/>
          <a:p>
            <a:r>
              <a:rPr lang="pt-BR" sz="2000" dirty="0"/>
              <a:t>Conseguimos algumas imagens de placas e cenas de vias com sinalização nos sites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AF86B-595D-4327-AE2F-2DC81BC3809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34380BF8-3BA5-4724-97BF-96BE8AD27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555569"/>
              </p:ext>
            </p:extLst>
          </p:nvPr>
        </p:nvGraphicFramePr>
        <p:xfrm>
          <a:off x="520866" y="1719936"/>
          <a:ext cx="11150267" cy="489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87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A354C4-A66B-4EF3-AFBE-8D59650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Delimitação do projeto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EE7845-DE5A-4761-98C4-AF8A8D383B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1" y="1012242"/>
            <a:ext cx="5664000" cy="5569427"/>
          </a:xfrm>
        </p:spPr>
        <p:txBody>
          <a:bodyPr/>
          <a:lstStyle/>
          <a:p>
            <a:r>
              <a:rPr lang="pt-BR" sz="2000" dirty="0"/>
              <a:t>Para este projeto, usamos placas de sinalização rodoviárias do Brasil. Usamos um conjunto contendo 28 placas.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AF86B-595D-4327-AE2F-2DC81BC3809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BB6802-3EDA-474C-AAD8-9D449536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89" y="1249507"/>
            <a:ext cx="1452995" cy="14529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F3A110A-D9CB-4F68-802B-2A0FA0B53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491" y="3429000"/>
            <a:ext cx="1452995" cy="14529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93B902-9F1F-4050-B0EA-A7D887F4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49" y="864000"/>
            <a:ext cx="1452995" cy="14529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A546597-FC36-4B4F-B311-7AE7EFDB1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994" y="1976005"/>
            <a:ext cx="1452995" cy="14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364D0E-D808-483C-8E22-A8BCDC5058F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65AD3-EFCB-407A-8083-2835B2A6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AD429-C58D-4706-B187-A45A5D52B2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F15B1D-1401-47ED-9741-DC6FFAD8A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57AA-D6C8-468A-A6DD-308AFAAE5A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30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28F3C0-CCD3-49F1-B056-C7E3C56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2B2AB-DFC0-4986-AFA8-9B055E8EAF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000" dirty="0"/>
              <a:t>Canais da imagem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39C2BE-369D-4E53-A791-3C987602B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158095" cy="46804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objeto de uma imagem colorida é uma matriz de 3 dimensões (3 canais) contendo em cada dimensão uma das 3 cores do </a:t>
            </a:r>
            <a:r>
              <a:rPr lang="pt-BR" sz="2000" b="1" dirty="0"/>
              <a:t>espeço RGB</a:t>
            </a:r>
            <a:r>
              <a:rPr lang="pt-BR" sz="2000" dirty="0"/>
              <a:t> (Red, Green, Blue).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No caso de uma imagem em tons de cinza temos apenas um canal, ou seja, apenas uma matriz de 2 dimensões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04B4C-9279-4F71-B8EA-DA92DE7F61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2175-56C0-41F9-B848-63E18312EC9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415862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D07902-5021-493A-A03A-87EDEC87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AE708-90FE-4D9B-8069-FA7A05ADDFF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/>
          <a:lstStyle/>
          <a:p>
            <a:r>
              <a:rPr lang="pt-BR" sz="2000" dirty="0"/>
              <a:t>Canais da imagem colorida</a:t>
            </a:r>
          </a:p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711-D53E-4DBC-81EA-56D932EF8F1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3826BE-83E2-4FE5-8F31-99F68ADC47B7}"/>
              </a:ext>
            </a:extLst>
          </p:cNvPr>
          <p:cNvSpPr/>
          <p:nvPr/>
        </p:nvSpPr>
        <p:spPr>
          <a:xfrm>
            <a:off x="8629896" y="3615418"/>
            <a:ext cx="28262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Vermelho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32A-DAE3-439E-A85B-50A188608C8F}"/>
              </a:ext>
            </a:extLst>
          </p:cNvPr>
          <p:cNvSpPr/>
          <p:nvPr/>
        </p:nvSpPr>
        <p:spPr>
          <a:xfrm>
            <a:off x="4922093" y="1631279"/>
            <a:ext cx="17709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Azul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1FC1A0-9E68-4B41-900B-99100643C404}"/>
              </a:ext>
            </a:extLst>
          </p:cNvPr>
          <p:cNvSpPr/>
          <p:nvPr/>
        </p:nvSpPr>
        <p:spPr>
          <a:xfrm>
            <a:off x="8940103" y="221118"/>
            <a:ext cx="20056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Verde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F5E69-B2B4-4CA5-BA72-55B811DADB6F}"/>
              </a:ext>
            </a:extLst>
          </p:cNvPr>
          <p:cNvSpPr txBox="1"/>
          <p:nvPr/>
        </p:nvSpPr>
        <p:spPr>
          <a:xfrm>
            <a:off x="431801" y="6277243"/>
            <a:ext cx="598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(blue, green, red) = cv2.split(image)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76F42-FC7E-469B-A064-6B08510DD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6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Times New Roman</vt:lpstr>
      <vt:lpstr>Office Theme</vt:lpstr>
      <vt:lpstr>Reconhecimento de Placas de Sinais de Trânsito</vt:lpstr>
      <vt:lpstr>Equipe</vt:lpstr>
      <vt:lpstr>Sumário</vt:lpstr>
      <vt:lpstr>O Projeto</vt:lpstr>
      <vt:lpstr>Origem dos dados (dataset)</vt:lpstr>
      <vt:lpstr>Delimitação do projeto</vt:lpstr>
      <vt:lpstr>Apresentação do PowerPoint</vt:lpstr>
      <vt:lpstr>Sistemas de cores</vt:lpstr>
      <vt:lpstr>Sistemas de cores</vt:lpstr>
      <vt:lpstr>Sistemas de cores</vt:lpstr>
      <vt:lpstr>Sistemas de cores</vt:lpstr>
      <vt:lpstr>Sistemas de cores</vt:lpstr>
      <vt:lpstr>Histogramas de imagem</vt:lpstr>
      <vt:lpstr>Histogramas de imagem</vt:lpstr>
      <vt:lpstr>Equalização de Histograma</vt:lpstr>
      <vt:lpstr>Suavização de imagens</vt:lpstr>
      <vt:lpstr>Suavização de imagens</vt:lpstr>
      <vt:lpstr>Suavização de imagens</vt:lpstr>
      <vt:lpstr>Binarização com limiar</vt:lpstr>
      <vt:lpstr>Binarização com limiar</vt:lpstr>
      <vt:lpstr>Binarização com limiar</vt:lpstr>
      <vt:lpstr>Segmentação</vt:lpstr>
      <vt:lpstr>Comparação de formas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2018-10-04T02:43:37Z</dcterms:created>
  <dcterms:modified xsi:type="dcterms:W3CDTF">2018-12-08T03:29:46Z</dcterms:modified>
</cp:coreProperties>
</file>