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8" r:id="rId3"/>
    <p:sldId id="257" r:id="rId4"/>
    <p:sldId id="258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BC7-65AF-4FFC-9375-8337AA0A0267}" type="datetimeFigureOut">
              <a:rPr lang="pt-BR" smtClean="0"/>
              <a:pPr/>
              <a:t>03/11/2010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4AB-2670-4139-99DF-308B59951E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BC7-65AF-4FFC-9375-8337AA0A0267}" type="datetimeFigureOut">
              <a:rPr lang="pt-BR" smtClean="0"/>
              <a:pPr/>
              <a:t>03/11/2010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4AB-2670-4139-99DF-308B59951E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BC7-65AF-4FFC-9375-8337AA0A0267}" type="datetimeFigureOut">
              <a:rPr lang="pt-BR" smtClean="0"/>
              <a:pPr/>
              <a:t>03/11/2010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4AB-2670-4139-99DF-308B59951E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BC7-65AF-4FFC-9375-8337AA0A0267}" type="datetimeFigureOut">
              <a:rPr lang="pt-BR" smtClean="0"/>
              <a:pPr/>
              <a:t>03/11/2010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4AB-2670-4139-99DF-308B59951E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BC7-65AF-4FFC-9375-8337AA0A0267}" type="datetimeFigureOut">
              <a:rPr lang="pt-BR" smtClean="0"/>
              <a:pPr/>
              <a:t>03/11/2010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4AB-2670-4139-99DF-308B59951E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BC7-65AF-4FFC-9375-8337AA0A0267}" type="datetimeFigureOut">
              <a:rPr lang="pt-BR" smtClean="0"/>
              <a:pPr/>
              <a:t>03/11/2010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4AB-2670-4139-99DF-308B59951E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BC7-65AF-4FFC-9375-8337AA0A0267}" type="datetimeFigureOut">
              <a:rPr lang="pt-BR" smtClean="0"/>
              <a:pPr/>
              <a:t>03/11/2010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4AB-2670-4139-99DF-308B59951E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BC7-65AF-4FFC-9375-8337AA0A0267}" type="datetimeFigureOut">
              <a:rPr lang="pt-BR" smtClean="0"/>
              <a:pPr/>
              <a:t>03/11/2010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4AB-2670-4139-99DF-308B59951E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BC7-65AF-4FFC-9375-8337AA0A0267}" type="datetimeFigureOut">
              <a:rPr lang="pt-BR" smtClean="0"/>
              <a:pPr/>
              <a:t>03/11/2010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4AB-2670-4139-99DF-308B59951E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BC7-65AF-4FFC-9375-8337AA0A0267}" type="datetimeFigureOut">
              <a:rPr lang="pt-BR" smtClean="0"/>
              <a:pPr/>
              <a:t>03/11/2010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F4AB-2670-4139-99DF-308B59951E9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BBC7-65AF-4FFC-9375-8337AA0A0267}" type="datetimeFigureOut">
              <a:rPr lang="pt-BR" smtClean="0"/>
              <a:pPr/>
              <a:t>03/11/2010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D0F4AB-2670-4139-99DF-308B59951E9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8FBBC7-65AF-4FFC-9375-8337AA0A0267}" type="datetimeFigureOut">
              <a:rPr lang="pt-BR" smtClean="0"/>
              <a:pPr/>
              <a:t>03/11/2010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D0F4AB-2670-4139-99DF-308B59951E92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Cloud</a:t>
            </a:r>
            <a:r>
              <a:rPr lang="pt-BR" dirty="0" smtClean="0"/>
              <a:t> Computing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4365104"/>
            <a:ext cx="7854696" cy="1752600"/>
          </a:xfrm>
        </p:spPr>
        <p:txBody>
          <a:bodyPr/>
          <a:lstStyle/>
          <a:p>
            <a:pPr algn="l"/>
            <a:endParaRPr lang="pt-BR" sz="1800" dirty="0" smtClean="0"/>
          </a:p>
          <a:p>
            <a:pPr algn="l"/>
            <a:endParaRPr lang="pt-BR" sz="1800" dirty="0" smtClean="0"/>
          </a:p>
          <a:p>
            <a:pPr algn="l"/>
            <a:r>
              <a:rPr lang="pt-BR" sz="1800" dirty="0" smtClean="0"/>
              <a:t>Universidade Federal do Rio de Janeiro</a:t>
            </a:r>
          </a:p>
          <a:p>
            <a:pPr algn="l"/>
            <a:r>
              <a:rPr lang="pt-BR" sz="1800" dirty="0" smtClean="0"/>
              <a:t>Disciplina: </a:t>
            </a:r>
            <a:r>
              <a:rPr lang="pt-BR" sz="1800" dirty="0" smtClean="0"/>
              <a:t>Redes </a:t>
            </a:r>
            <a:r>
              <a:rPr lang="pt-BR" sz="1800" smtClean="0"/>
              <a:t>de Computadores </a:t>
            </a:r>
            <a:r>
              <a:rPr lang="pt-BR" sz="1800" dirty="0" smtClean="0"/>
              <a:t>II</a:t>
            </a:r>
          </a:p>
          <a:p>
            <a:pPr algn="l"/>
            <a:r>
              <a:rPr lang="pt-BR" sz="1800" dirty="0" smtClean="0"/>
              <a:t>Aluno: Fernando </a:t>
            </a:r>
            <a:r>
              <a:rPr lang="pt-BR" sz="1800" dirty="0" err="1" smtClean="0"/>
              <a:t>Venancio</a:t>
            </a:r>
            <a:r>
              <a:rPr lang="pt-BR" sz="1800" dirty="0" smtClean="0"/>
              <a:t> Pinheiro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nuv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17456"/>
          </a:xfrm>
        </p:spPr>
        <p:txBody>
          <a:bodyPr>
            <a:normAutofit/>
          </a:bodyPr>
          <a:lstStyle/>
          <a:p>
            <a:r>
              <a:rPr lang="pt-BR" sz="2000" dirty="0" smtClean="0"/>
              <a:t>Conceito novo, difícil de definir</a:t>
            </a:r>
          </a:p>
          <a:p>
            <a:r>
              <a:rPr lang="pt-BR" sz="2000" dirty="0" smtClean="0"/>
              <a:t>Definição do NIST </a:t>
            </a:r>
            <a:r>
              <a:rPr lang="pt-BR" sz="1600" dirty="0" smtClean="0"/>
              <a:t>(</a:t>
            </a:r>
            <a:r>
              <a:rPr lang="pt-BR" sz="1600" dirty="0" err="1" smtClean="0"/>
              <a:t>National</a:t>
            </a:r>
            <a:r>
              <a:rPr lang="pt-BR" sz="1600" dirty="0" smtClean="0"/>
              <a:t> </a:t>
            </a:r>
            <a:r>
              <a:rPr lang="pt-BR" sz="1600" dirty="0" err="1" smtClean="0"/>
              <a:t>Institute</a:t>
            </a:r>
            <a:r>
              <a:rPr lang="pt-BR" sz="1600" dirty="0" smtClean="0"/>
              <a:t> </a:t>
            </a:r>
            <a:r>
              <a:rPr lang="pt-BR" sz="1600" dirty="0" err="1" smtClean="0"/>
              <a:t>of</a:t>
            </a:r>
            <a:r>
              <a:rPr lang="pt-BR" sz="1600" dirty="0" smtClean="0"/>
              <a:t> </a:t>
            </a:r>
            <a:r>
              <a:rPr lang="pt-BR" sz="1600" dirty="0" err="1" smtClean="0"/>
              <a:t>Standarts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Technology</a:t>
            </a:r>
            <a:r>
              <a:rPr lang="pt-BR" sz="1600" dirty="0" smtClean="0"/>
              <a:t>):</a:t>
            </a:r>
            <a:endParaRPr lang="pt-BR" sz="20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3046308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“Computação em Nuvem é um modelo do tipo 'pague pelo uso' para possibilitar acesso de rede disponível, conveniente e sobre demanda a um pool compartilhado de recursos computacionais configuráveis (e.g., servidores, armazenamento, redes, aplicações, serviços) que podem ser rapidamente aprovisionados e liberados com o mínimo esforço gerencial ou de interação de provedor de serviços.”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nuv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Tipos em </a:t>
            </a:r>
            <a:r>
              <a:rPr lang="pt-BR" dirty="0" err="1" smtClean="0"/>
              <a:t>Cloud</a:t>
            </a:r>
            <a:r>
              <a:rPr lang="pt-BR" dirty="0" smtClean="0"/>
              <a:t> Computing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352248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Principais tipos de serviço:</a:t>
            </a:r>
          </a:p>
          <a:p>
            <a:pPr>
              <a:lnSpc>
                <a:spcPct val="250000"/>
              </a:lnSpc>
            </a:pPr>
            <a:r>
              <a:rPr lang="pt-BR" i="1" dirty="0" err="1" smtClean="0"/>
              <a:t>IaaS</a:t>
            </a:r>
            <a:r>
              <a:rPr lang="pt-BR" i="1" dirty="0" smtClean="0"/>
              <a:t>: </a:t>
            </a:r>
            <a:r>
              <a:rPr lang="pt-BR" i="1" dirty="0" err="1" smtClean="0"/>
              <a:t>Infrastructure</a:t>
            </a:r>
            <a:r>
              <a:rPr lang="pt-BR" i="1" dirty="0" smtClean="0"/>
              <a:t> as a </a:t>
            </a:r>
            <a:r>
              <a:rPr lang="pt-BR" i="1" dirty="0" err="1" smtClean="0"/>
              <a:t>Service</a:t>
            </a:r>
            <a:endParaRPr lang="pt-BR" i="1" dirty="0" smtClean="0"/>
          </a:p>
          <a:p>
            <a:pPr>
              <a:lnSpc>
                <a:spcPct val="250000"/>
              </a:lnSpc>
            </a:pPr>
            <a:r>
              <a:rPr lang="pt-BR" i="1" dirty="0" err="1" smtClean="0"/>
              <a:t>SaaS</a:t>
            </a:r>
            <a:r>
              <a:rPr lang="pt-BR" i="1" dirty="0" smtClean="0"/>
              <a:t>: Software as a </a:t>
            </a:r>
            <a:r>
              <a:rPr lang="pt-BR" i="1" dirty="0" err="1" smtClean="0"/>
              <a:t>Service</a:t>
            </a:r>
            <a:endParaRPr lang="pt-BR" i="1" dirty="0" smtClean="0"/>
          </a:p>
          <a:p>
            <a:pPr>
              <a:lnSpc>
                <a:spcPct val="250000"/>
              </a:lnSpc>
            </a:pPr>
            <a:r>
              <a:rPr lang="pt-BR" i="1" dirty="0" err="1" smtClean="0"/>
              <a:t>PaaS</a:t>
            </a:r>
            <a:r>
              <a:rPr lang="pt-BR" i="1" dirty="0" smtClean="0"/>
              <a:t>: </a:t>
            </a:r>
            <a:r>
              <a:rPr lang="pt-BR" i="1" dirty="0" err="1" smtClean="0"/>
              <a:t>Platform</a:t>
            </a:r>
            <a:r>
              <a:rPr lang="pt-BR" i="1" dirty="0" smtClean="0"/>
              <a:t> as a </a:t>
            </a:r>
            <a:r>
              <a:rPr lang="pt-BR" i="1" dirty="0" err="1" smtClean="0"/>
              <a:t>Service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nuv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 err="1" smtClean="0"/>
              <a:t>Infrastructure</a:t>
            </a:r>
            <a:r>
              <a:rPr lang="pt-BR" i="1" dirty="0" smtClean="0"/>
              <a:t> as a </a:t>
            </a:r>
            <a:r>
              <a:rPr lang="pt-BR" i="1" dirty="0" err="1" smtClean="0"/>
              <a:t>Service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79496"/>
            <a:ext cx="8229600" cy="3581752"/>
          </a:xfrm>
        </p:spPr>
        <p:txBody>
          <a:bodyPr>
            <a:normAutofit/>
          </a:bodyPr>
          <a:lstStyle/>
          <a:p>
            <a:r>
              <a:rPr lang="pt-BR" dirty="0" smtClean="0"/>
              <a:t>Fornecimento de um ambiente computacional completo:</a:t>
            </a:r>
          </a:p>
          <a:p>
            <a:pPr lvl="1"/>
            <a:r>
              <a:rPr lang="pt-BR" dirty="0" smtClean="0"/>
              <a:t>Processamento</a:t>
            </a:r>
          </a:p>
          <a:p>
            <a:pPr lvl="1"/>
            <a:r>
              <a:rPr lang="pt-BR" dirty="0" smtClean="0"/>
              <a:t>Armazenamento de dados</a:t>
            </a:r>
          </a:p>
          <a:p>
            <a:pPr lvl="1"/>
            <a:r>
              <a:rPr lang="pt-BR" dirty="0" smtClean="0"/>
              <a:t>Recursos de rede (servidores)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Flexibilidade conforme a necessidade do cliente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 smtClean="0"/>
              <a:t>Consumidor paga somente o que consome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Os recursos são controlados por ambiente virtual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Somente o provedor investe na infra-estrutura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A nuvem </a:t>
            </a:r>
            <a:r>
              <a:rPr lang="pt-BR" sz="1800" dirty="0" smtClean="0"/>
              <a:t>(os recursos) </a:t>
            </a:r>
            <a:r>
              <a:rPr lang="pt-BR" dirty="0" smtClean="0"/>
              <a:t>parece</a:t>
            </a:r>
            <a:r>
              <a:rPr lang="pt-BR" sz="1800" dirty="0" smtClean="0"/>
              <a:t>(m)</a:t>
            </a:r>
            <a:r>
              <a:rPr lang="pt-BR" dirty="0" smtClean="0"/>
              <a:t> infinita</a:t>
            </a:r>
            <a:r>
              <a:rPr lang="pt-BR" sz="1800" dirty="0" smtClean="0"/>
              <a:t>(os)</a:t>
            </a:r>
            <a:r>
              <a:rPr lang="pt-BR" dirty="0" smtClean="0"/>
              <a:t>!</a:t>
            </a:r>
          </a:p>
          <a:p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 err="1" smtClean="0"/>
              <a:t>Infrastructure</a:t>
            </a:r>
            <a:r>
              <a:rPr lang="pt-BR" i="1" dirty="0" smtClean="0"/>
              <a:t> as a </a:t>
            </a:r>
            <a:r>
              <a:rPr lang="pt-BR" i="1" dirty="0" err="1" smtClean="0"/>
              <a:t>Service</a:t>
            </a:r>
            <a:endParaRPr lang="pt-BR" i="1" dirty="0"/>
          </a:p>
        </p:txBody>
      </p:sp>
      <p:pic>
        <p:nvPicPr>
          <p:cNvPr id="5" name="Imagem 4" descr="nuv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781552"/>
          </a:xfrm>
        </p:spPr>
        <p:txBody>
          <a:bodyPr/>
          <a:lstStyle/>
          <a:p>
            <a:r>
              <a:rPr lang="pt-BR" dirty="0" smtClean="0"/>
              <a:t>Fornecimento do Software com suas necessidades de hardware </a:t>
            </a:r>
            <a:r>
              <a:rPr lang="pt-BR" sz="2000" dirty="0" smtClean="0"/>
              <a:t>(servidores, </a:t>
            </a:r>
            <a:r>
              <a:rPr lang="pt-BR" sz="2000" dirty="0" err="1" smtClean="0"/>
              <a:t>etc</a:t>
            </a:r>
            <a:r>
              <a:rPr lang="pt-BR" sz="2000" dirty="0" smtClean="0"/>
              <a:t>)</a:t>
            </a:r>
          </a:p>
          <a:p>
            <a:r>
              <a:rPr lang="pt-BR" dirty="0" smtClean="0"/>
              <a:t>Consumidor paga somente uma taxa ou assinatura pela utilização </a:t>
            </a:r>
            <a:r>
              <a:rPr lang="pt-BR" sz="2000" dirty="0" smtClean="0"/>
              <a:t>(aluguel) </a:t>
            </a:r>
            <a:r>
              <a:rPr lang="pt-BR" dirty="0" smtClean="0"/>
              <a:t>- gera </a:t>
            </a:r>
            <a:r>
              <a:rPr lang="pt-BR" i="1" dirty="0" smtClean="0"/>
              <a:t>receita </a:t>
            </a:r>
            <a:r>
              <a:rPr lang="pt-BR" dirty="0" smtClean="0"/>
              <a:t>para provedor!</a:t>
            </a:r>
            <a:endParaRPr lang="pt-BR" sz="2000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1399147" y="4942909"/>
            <a:ext cx="216474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LICENÇA 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SOFTWARE</a:t>
            </a:r>
            <a:endParaRPr lang="pt-BR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Software</a:t>
            </a:r>
            <a:r>
              <a:rPr kumimoji="0" lang="pt-BR" sz="5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as a </a:t>
            </a:r>
            <a:r>
              <a:rPr kumimoji="0" lang="pt-BR" sz="5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Service</a:t>
            </a:r>
            <a:endParaRPr kumimoji="0" lang="pt-BR" sz="50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Imagem 4" descr="nuv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  <p:sp>
        <p:nvSpPr>
          <p:cNvPr id="6" name="Símbolo de 'Não' 5" descr="asdasd"/>
          <p:cNvSpPr/>
          <p:nvPr/>
        </p:nvSpPr>
        <p:spPr>
          <a:xfrm>
            <a:off x="827584" y="3933056"/>
            <a:ext cx="2664296" cy="2664296"/>
          </a:xfrm>
          <a:prstGeom prst="noSmoking">
            <a:avLst/>
          </a:prstGeom>
          <a:gradFill>
            <a:gsLst>
              <a:gs pos="0">
                <a:srgbClr val="FF0000">
                  <a:alpha val="63000"/>
                </a:srgbClr>
              </a:gs>
              <a:gs pos="100000">
                <a:srgbClr val="FF0000">
                  <a:alpha val="30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dbl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  <a:effectLst>
            <a:outerShdw blurRad="50800" dist="50800" dir="5400000" algn="ctr" rotWithShape="0">
              <a:srgbClr val="000000">
                <a:alpha val="5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3635896" y="5013176"/>
            <a:ext cx="576064" cy="43204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7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4355976" y="3933056"/>
            <a:ext cx="2664296" cy="25922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788024" y="50038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ASSINATURA</a:t>
            </a: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nuv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Grande economia tanto em hardware como em software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Preço relativamente baixo pela utilização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Provedor investe mais no desenvolvimento do produto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Ambos os lados ganham no longo prazo!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Software</a:t>
            </a:r>
            <a:r>
              <a:rPr kumimoji="0" lang="pt-BR" sz="5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as a </a:t>
            </a:r>
            <a:r>
              <a:rPr kumimoji="0" lang="pt-BR" sz="5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Service</a:t>
            </a:r>
            <a:endParaRPr kumimoji="0" lang="pt-BR" sz="50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nuv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Fornecidos recursos de desenvolvimento</a:t>
            </a:r>
          </a:p>
          <a:p>
            <a:pPr lvl="1"/>
            <a:r>
              <a:rPr lang="pt-BR" dirty="0" smtClean="0"/>
              <a:t>Codificação</a:t>
            </a:r>
          </a:p>
          <a:p>
            <a:pPr lvl="1"/>
            <a:r>
              <a:rPr lang="pt-BR" dirty="0" smtClean="0"/>
              <a:t>Debug</a:t>
            </a:r>
          </a:p>
          <a:p>
            <a:pPr lvl="1"/>
            <a:r>
              <a:rPr lang="pt-BR" dirty="0" smtClean="0"/>
              <a:t>Compilação</a:t>
            </a:r>
          </a:p>
          <a:p>
            <a:pPr lvl="1"/>
            <a:r>
              <a:rPr lang="pt-BR" dirty="0" smtClean="0"/>
              <a:t>Testes</a:t>
            </a:r>
          </a:p>
          <a:p>
            <a:pPr lvl="1"/>
            <a:r>
              <a:rPr lang="pt-BR" dirty="0" smtClean="0"/>
              <a:t>Banco de Dados</a:t>
            </a:r>
          </a:p>
          <a:p>
            <a:pPr lvl="1"/>
            <a:r>
              <a:rPr lang="pt-BR" dirty="0" smtClean="0"/>
              <a:t>Servidores</a:t>
            </a:r>
          </a:p>
          <a:p>
            <a:pPr lvl="1"/>
            <a:r>
              <a:rPr lang="pt-BR" dirty="0" smtClean="0"/>
              <a:t>Backup e segurança</a:t>
            </a:r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Mainframes? Sim.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i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Platform</a:t>
            </a:r>
            <a:r>
              <a:rPr kumimoji="0" lang="pt-BR" sz="5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as a </a:t>
            </a:r>
            <a:r>
              <a:rPr kumimoji="0" lang="pt-BR" sz="5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Service</a:t>
            </a:r>
            <a:endParaRPr kumimoji="0" lang="pt-BR" sz="50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ju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2636912"/>
            <a:ext cx="4124903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856" y="1935480"/>
            <a:ext cx="8229600" cy="438912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dirty="0" smtClean="0"/>
              <a:t>Flexibilidade de utilização das ferramentas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Sistemas operacionais facilmente trocados, atualizados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Livre escolha de tudo nas máquinas fornecidas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Local de trabalho concentrado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Investimento concentrado</a:t>
            </a:r>
          </a:p>
          <a:p>
            <a:pPr>
              <a:lnSpc>
                <a:spcPct val="150000"/>
              </a:lnSpc>
            </a:pPr>
            <a:endParaRPr lang="pt-BR" dirty="0" smtClean="0"/>
          </a:p>
        </p:txBody>
      </p:sp>
      <p:pic>
        <p:nvPicPr>
          <p:cNvPr id="4" name="Imagem 3" descr="nuv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000" i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Platform</a:t>
            </a:r>
            <a:r>
              <a:rPr kumimoji="0" lang="pt-BR" sz="5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as a </a:t>
            </a:r>
            <a:r>
              <a:rPr kumimoji="0" lang="pt-BR" sz="5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Service</a:t>
            </a:r>
            <a:endParaRPr kumimoji="0" lang="pt-BR" sz="50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Tipos de Nuvens</a:t>
            </a:r>
            <a:endParaRPr lang="pt-BR" dirty="0"/>
          </a:p>
        </p:txBody>
      </p:sp>
      <p:pic>
        <p:nvPicPr>
          <p:cNvPr id="5" name="Imagem 4" descr="800px-Cloud_computing_types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2132856"/>
            <a:ext cx="6211262" cy="3672408"/>
          </a:xfrm>
          <a:prstGeom prst="rect">
            <a:avLst/>
          </a:prstGeom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2602632" cy="438912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dirty="0" smtClean="0"/>
              <a:t>Privadas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Comunitárias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Públicas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Híbridas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nuv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Características Principais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 err="1" smtClean="0"/>
              <a:t>Auto-atendimento</a:t>
            </a:r>
            <a:r>
              <a:rPr lang="pt-BR" dirty="0" smtClean="0"/>
              <a:t> sob demanda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Amplo acesso a rede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Pool de recursos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Elasticidade rápida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Serviços Mensuráveis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Índice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pt-BR" dirty="0" smtClean="0"/>
              <a:t>Introdução: O que é </a:t>
            </a:r>
            <a:r>
              <a:rPr lang="pt-BR" dirty="0" err="1" smtClean="0"/>
              <a:t>Cloud</a:t>
            </a:r>
            <a:r>
              <a:rPr lang="pt-BR" dirty="0" smtClean="0"/>
              <a:t> Computing?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pt-BR" dirty="0" smtClean="0"/>
              <a:t>Tipos em </a:t>
            </a:r>
            <a:r>
              <a:rPr lang="pt-BR" dirty="0" err="1" smtClean="0"/>
              <a:t>Cloud</a:t>
            </a:r>
            <a:r>
              <a:rPr lang="pt-BR" dirty="0" smtClean="0"/>
              <a:t> Computing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pt-BR" dirty="0" smtClean="0"/>
              <a:t>Tipos de Nuvens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pt-BR" dirty="0" smtClean="0"/>
              <a:t>Características principais da </a:t>
            </a:r>
            <a:r>
              <a:rPr lang="pt-BR" dirty="0" err="1" smtClean="0"/>
              <a:t>Cloud</a:t>
            </a:r>
            <a:r>
              <a:rPr lang="pt-BR" dirty="0" smtClean="0"/>
              <a:t> Computing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pt-BR" dirty="0" smtClean="0"/>
              <a:t>Open </a:t>
            </a:r>
            <a:r>
              <a:rPr lang="pt-BR" dirty="0" err="1" smtClean="0"/>
              <a:t>Cloud</a:t>
            </a:r>
            <a:r>
              <a:rPr lang="pt-BR" dirty="0" smtClean="0"/>
              <a:t> Manifesto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pt-BR" dirty="0" smtClean="0"/>
              <a:t>Soluções em </a:t>
            </a:r>
            <a:r>
              <a:rPr lang="pt-BR" dirty="0" err="1" smtClean="0"/>
              <a:t>Cloud</a:t>
            </a:r>
            <a:r>
              <a:rPr lang="pt-BR" dirty="0" smtClean="0"/>
              <a:t> Computing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pt-BR" dirty="0" smtClean="0"/>
              <a:t>Perguntas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Microsoft-No-Longer-Rains-on-Open-Cloud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3472862"/>
            <a:ext cx="2620434" cy="26204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Open </a:t>
            </a:r>
            <a:r>
              <a:rPr lang="pt-BR" dirty="0" err="1" smtClean="0"/>
              <a:t>Cloud</a:t>
            </a:r>
            <a:r>
              <a:rPr lang="pt-BR" dirty="0" smtClean="0"/>
              <a:t> Manifesto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51504"/>
            <a:ext cx="8229600" cy="629424"/>
          </a:xfrm>
        </p:spPr>
        <p:txBody>
          <a:bodyPr/>
          <a:lstStyle/>
          <a:p>
            <a:pPr algn="ctr">
              <a:buNone/>
            </a:pPr>
            <a:r>
              <a:rPr lang="pt-BR" i="1" dirty="0" smtClean="0"/>
              <a:t>“</a:t>
            </a:r>
            <a:r>
              <a:rPr lang="pt-BR" i="1" dirty="0" err="1" smtClean="0"/>
              <a:t>Dedicated</a:t>
            </a:r>
            <a:r>
              <a:rPr lang="pt-BR" i="1" dirty="0" smtClean="0"/>
              <a:t> to </a:t>
            </a:r>
            <a:r>
              <a:rPr lang="pt-BR" i="1" dirty="0" err="1" smtClean="0"/>
              <a:t>the</a:t>
            </a:r>
            <a:r>
              <a:rPr lang="pt-BR" i="1" dirty="0" smtClean="0"/>
              <a:t> </a:t>
            </a:r>
            <a:r>
              <a:rPr lang="pt-BR" i="1" dirty="0" err="1" smtClean="0"/>
              <a:t>belief</a:t>
            </a:r>
            <a:r>
              <a:rPr lang="pt-BR" i="1" dirty="0" smtClean="0"/>
              <a:t> </a:t>
            </a:r>
            <a:r>
              <a:rPr lang="pt-BR" i="1" dirty="0" err="1" smtClean="0"/>
              <a:t>that</a:t>
            </a:r>
            <a:r>
              <a:rPr lang="pt-BR" i="1" dirty="0" smtClean="0"/>
              <a:t> </a:t>
            </a:r>
            <a:r>
              <a:rPr lang="pt-BR" i="1" dirty="0" err="1" smtClean="0"/>
              <a:t>the</a:t>
            </a:r>
            <a:r>
              <a:rPr lang="pt-BR" i="1" dirty="0" smtClean="0"/>
              <a:t> </a:t>
            </a:r>
            <a:r>
              <a:rPr lang="pt-BR" i="1" dirty="0" err="1" smtClean="0"/>
              <a:t>cloud</a:t>
            </a:r>
            <a:r>
              <a:rPr lang="pt-BR" i="1" dirty="0" smtClean="0"/>
              <a:t> </a:t>
            </a:r>
            <a:r>
              <a:rPr lang="pt-BR" i="1" dirty="0" err="1" smtClean="0"/>
              <a:t>should</a:t>
            </a:r>
            <a:r>
              <a:rPr lang="pt-BR" i="1" dirty="0" smtClean="0"/>
              <a:t> </a:t>
            </a:r>
            <a:r>
              <a:rPr lang="pt-BR" i="1" dirty="0" err="1" smtClean="0"/>
              <a:t>be</a:t>
            </a:r>
            <a:r>
              <a:rPr lang="pt-BR" i="1" dirty="0" smtClean="0"/>
              <a:t> open”</a:t>
            </a:r>
            <a:endParaRPr lang="pt-BR" i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15816" y="354487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+mj-lt"/>
              </a:rPr>
              <a:t>Visite em:</a:t>
            </a:r>
          </a:p>
          <a:p>
            <a:pPr algn="ctr"/>
            <a:r>
              <a:rPr lang="pt-BR" dirty="0" smtClean="0">
                <a:latin typeface="+mj-lt"/>
              </a:rPr>
              <a:t>www.opencloudmanifesto.org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nuv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3203848" y="3429000"/>
            <a:ext cx="2304256" cy="194421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6156176" y="3429000"/>
            <a:ext cx="2304256" cy="194421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21512"/>
          </a:xfrm>
        </p:spPr>
        <p:txBody>
          <a:bodyPr/>
          <a:lstStyle/>
          <a:p>
            <a:r>
              <a:rPr lang="pt-BR" dirty="0" smtClean="0"/>
              <a:t>Qualquer um com poder computacional para possuir uma nuvem, não deveria ser impedido pela falta de tecnologia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Open </a:t>
            </a:r>
            <a:r>
              <a:rPr lang="pt-BR" dirty="0" err="1" smtClean="0"/>
              <a:t>Cloud</a:t>
            </a:r>
            <a:r>
              <a:rPr lang="pt-BR" dirty="0" smtClean="0"/>
              <a:t> Manifesto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251520" y="3501008"/>
            <a:ext cx="2304256" cy="194421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11560" y="42838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Open Source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635896" y="42210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Open </a:t>
            </a:r>
            <a:r>
              <a:rPr lang="pt-BR" dirty="0" err="1" smtClean="0"/>
              <a:t>Cloud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372200" y="42838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Open </a:t>
            </a:r>
            <a:r>
              <a:rPr lang="pt-BR" dirty="0" err="1" smtClean="0"/>
              <a:t>Tecnology</a:t>
            </a:r>
            <a:endParaRPr lang="pt-BR" dirty="0"/>
          </a:p>
        </p:txBody>
      </p:sp>
      <p:sp>
        <p:nvSpPr>
          <p:cNvPr id="14" name="Igual 13"/>
          <p:cNvSpPr/>
          <p:nvPr/>
        </p:nvSpPr>
        <p:spPr>
          <a:xfrm>
            <a:off x="2627784" y="4221088"/>
            <a:ext cx="432048" cy="432048"/>
          </a:xfrm>
          <a:prstGeom prst="mathEqual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Igual 14"/>
          <p:cNvSpPr/>
          <p:nvPr/>
        </p:nvSpPr>
        <p:spPr>
          <a:xfrm>
            <a:off x="5652120" y="4221088"/>
            <a:ext cx="432048" cy="432048"/>
          </a:xfrm>
          <a:prstGeom prst="mathEqual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1" animBg="1"/>
      <p:bldP spid="10" grpId="0"/>
      <p:bldP spid="11" grpId="1"/>
      <p:bldP spid="14" grpId="0" animBg="1"/>
      <p:bldP spid="1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pt-BR" dirty="0" smtClean="0"/>
              <a:t>Escolha</a:t>
            </a:r>
          </a:p>
          <a:p>
            <a:pPr>
              <a:lnSpc>
                <a:spcPct val="250000"/>
              </a:lnSpc>
            </a:pPr>
            <a:r>
              <a:rPr lang="pt-BR" dirty="0" smtClean="0"/>
              <a:t>Flexibilidade</a:t>
            </a:r>
          </a:p>
          <a:p>
            <a:pPr>
              <a:lnSpc>
                <a:spcPct val="250000"/>
              </a:lnSpc>
            </a:pPr>
            <a:r>
              <a:rPr lang="pt-BR" dirty="0" smtClean="0"/>
              <a:t>Rapidez e Agilidade</a:t>
            </a:r>
          </a:p>
          <a:p>
            <a:pPr>
              <a:lnSpc>
                <a:spcPct val="250000"/>
              </a:lnSpc>
            </a:pPr>
            <a:r>
              <a:rPr lang="pt-BR" dirty="0" smtClean="0"/>
              <a:t>Competências</a:t>
            </a:r>
            <a:endParaRPr lang="pt-BR" dirty="0"/>
          </a:p>
        </p:txBody>
      </p:sp>
      <p:pic>
        <p:nvPicPr>
          <p:cNvPr id="4" name="Imagem 3" descr="open-cloud-manifes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2276872"/>
            <a:ext cx="4879601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icrosoft-No-Longer-Rains-on-Open-Cloud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4950296"/>
            <a:ext cx="1907704" cy="19077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Princípios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400" dirty="0" smtClean="0"/>
              <a:t>União dos provedores para adoção da tecnologia e normas</a:t>
            </a:r>
          </a:p>
          <a:p>
            <a:pPr>
              <a:lnSpc>
                <a:spcPct val="200000"/>
              </a:lnSpc>
            </a:pPr>
            <a:r>
              <a:rPr lang="pt-BR" sz="2400" dirty="0" smtClean="0"/>
              <a:t>Privilegiados não tomarão vantagem para prender clientes</a:t>
            </a:r>
          </a:p>
          <a:p>
            <a:pPr>
              <a:lnSpc>
                <a:spcPct val="200000"/>
              </a:lnSpc>
            </a:pPr>
            <a:r>
              <a:rPr lang="pt-BR" sz="2400" dirty="0" smtClean="0"/>
              <a:t>Adotar as normas existentes evitando inventar novas</a:t>
            </a:r>
          </a:p>
          <a:p>
            <a:pPr>
              <a:lnSpc>
                <a:spcPct val="200000"/>
              </a:lnSpc>
            </a:pPr>
            <a:r>
              <a:rPr lang="pt-BR" sz="2400" dirty="0" smtClean="0"/>
              <a:t>Todo esforço deve ser movido pela necessidade dos clientes</a:t>
            </a:r>
          </a:p>
          <a:p>
            <a:pPr>
              <a:lnSpc>
                <a:spcPct val="200000"/>
              </a:lnSpc>
            </a:pPr>
            <a:r>
              <a:rPr lang="pt-BR" sz="2400" dirty="0" smtClean="0"/>
              <a:t>Certificar-se de que os esforços não estão conflitando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icrosoft-No-Longer-Rains-on-Open-Cloud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4950296"/>
            <a:ext cx="1907704" cy="19077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Open </a:t>
            </a:r>
            <a:r>
              <a:rPr lang="pt-BR" dirty="0" err="1" smtClean="0"/>
              <a:t>Cloud</a:t>
            </a:r>
            <a:r>
              <a:rPr lang="pt-BR" dirty="0" smtClean="0"/>
              <a:t> Manifesto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2064216"/>
            <a:ext cx="8712968" cy="4389120"/>
          </a:xfrm>
        </p:spPr>
        <p:txBody>
          <a:bodyPr/>
          <a:lstStyle/>
          <a:p>
            <a:pPr algn="just">
              <a:buNone/>
            </a:pPr>
            <a:r>
              <a:rPr lang="pt-BR" dirty="0" smtClean="0"/>
              <a:t>		“Este documento destina-se a iniciar uma conversa que vai reunir os membros da comunidade emergente de </a:t>
            </a:r>
            <a:r>
              <a:rPr lang="pt-BR" dirty="0" err="1" smtClean="0"/>
              <a:t>Cloud</a:t>
            </a:r>
            <a:r>
              <a:rPr lang="pt-BR" dirty="0" smtClean="0"/>
              <a:t> Computing (usuários e desenvolvedores de soluções em </a:t>
            </a:r>
            <a:r>
              <a:rPr lang="pt-BR" dirty="0" err="1" smtClean="0"/>
              <a:t>Cloud</a:t>
            </a:r>
            <a:r>
              <a:rPr lang="pt-BR" dirty="0" smtClean="0"/>
              <a:t>) em torno de um conjunto de princípios. Acreditamos que nesses princípios fundamentais estão enraizados a crença de que a computação em nuvem deve ser tão aberta como todas as outras tecnologias em TI.” (Open </a:t>
            </a:r>
            <a:r>
              <a:rPr lang="pt-BR" dirty="0" err="1" smtClean="0"/>
              <a:t>Cloud</a:t>
            </a:r>
            <a:r>
              <a:rPr lang="pt-BR" dirty="0" smtClean="0"/>
              <a:t> Manifesto, </a:t>
            </a:r>
            <a:r>
              <a:rPr lang="pt-BR" dirty="0" err="1" smtClean="0"/>
              <a:t>Inroduction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nuv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Soluções em </a:t>
            </a:r>
            <a:r>
              <a:rPr lang="pt-BR" dirty="0" err="1" smtClean="0"/>
              <a:t>Cloud</a:t>
            </a:r>
            <a:r>
              <a:rPr lang="pt-BR" dirty="0" smtClean="0"/>
              <a:t> Computing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pt-BR" sz="2800" i="1" dirty="0" err="1" smtClean="0"/>
              <a:t>IaaS</a:t>
            </a:r>
            <a:r>
              <a:rPr lang="pt-BR" sz="2800" i="1" dirty="0" smtClean="0"/>
              <a:t>: </a:t>
            </a:r>
            <a:r>
              <a:rPr lang="pt-BR" sz="2800" i="1" dirty="0" err="1" smtClean="0"/>
              <a:t>Amazon</a:t>
            </a:r>
            <a:r>
              <a:rPr lang="pt-BR" sz="2800" i="1" dirty="0" smtClean="0"/>
              <a:t> EC2 </a:t>
            </a:r>
            <a:r>
              <a:rPr lang="pt-BR" sz="2400" i="1" dirty="0" smtClean="0"/>
              <a:t>(</a:t>
            </a:r>
            <a:r>
              <a:rPr lang="pt-BR" sz="2400" i="1" dirty="0" err="1" smtClean="0"/>
              <a:t>Amazon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Elastic</a:t>
            </a:r>
            <a:r>
              <a:rPr lang="pt-BR" sz="2400" i="1" dirty="0" smtClean="0"/>
              <a:t> Compute </a:t>
            </a:r>
            <a:r>
              <a:rPr lang="pt-BR" sz="2400" i="1" dirty="0" err="1" smtClean="0"/>
              <a:t>Cloud</a:t>
            </a:r>
            <a:r>
              <a:rPr lang="pt-BR" sz="2400" i="1" dirty="0" smtClean="0"/>
              <a:t>)</a:t>
            </a:r>
          </a:p>
          <a:p>
            <a:endParaRPr lang="pt-BR" sz="2400" dirty="0" smtClean="0"/>
          </a:p>
          <a:p>
            <a:pPr>
              <a:lnSpc>
                <a:spcPct val="150000"/>
              </a:lnSpc>
            </a:pPr>
            <a:r>
              <a:rPr lang="pt-BR" sz="2400" dirty="0" smtClean="0"/>
              <a:t>Ambiente computacional completo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Capacidades dimensionáveis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Interface simples para configurar e monitorar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Total controle sobre os recursos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Agilidade e rapidez nas mudanças</a:t>
            </a:r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sz="2400" dirty="0" smtClean="0"/>
              <a:t>Paga pelo que usa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nuv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/>
          <a:lstStyle/>
          <a:p>
            <a:pPr algn="ctr">
              <a:buNone/>
            </a:pPr>
            <a:r>
              <a:rPr lang="pt-BR" sz="2800" i="1" dirty="0" err="1" smtClean="0"/>
              <a:t>SaaS</a:t>
            </a:r>
            <a:r>
              <a:rPr lang="pt-BR" sz="2800" i="1" dirty="0" smtClean="0"/>
              <a:t>: Google </a:t>
            </a:r>
            <a:r>
              <a:rPr lang="pt-BR" sz="2800" i="1" dirty="0" err="1" smtClean="0"/>
              <a:t>Apps</a:t>
            </a:r>
            <a:endParaRPr lang="pt-BR" sz="2800" i="1" dirty="0" smtClean="0"/>
          </a:p>
          <a:p>
            <a:pPr>
              <a:lnSpc>
                <a:spcPct val="150000"/>
              </a:lnSpc>
            </a:pPr>
            <a:r>
              <a:rPr lang="pt-BR" sz="2400" dirty="0" err="1" smtClean="0"/>
              <a:t>Gmail</a:t>
            </a:r>
            <a:r>
              <a:rPr lang="pt-BR" sz="2400" dirty="0" smtClean="0"/>
              <a:t>, Google </a:t>
            </a:r>
            <a:r>
              <a:rPr lang="pt-BR" sz="2400" dirty="0" err="1" smtClean="0"/>
              <a:t>Docs</a:t>
            </a:r>
            <a:r>
              <a:rPr lang="pt-BR" sz="2400" dirty="0" smtClean="0"/>
              <a:t>, </a:t>
            </a:r>
            <a:r>
              <a:rPr lang="pt-BR" sz="2400" dirty="0" err="1" smtClean="0"/>
              <a:t>Calendar</a:t>
            </a:r>
            <a:r>
              <a:rPr lang="pt-BR" sz="2400" dirty="0" smtClean="0"/>
              <a:t>, Site e </a:t>
            </a:r>
            <a:r>
              <a:rPr lang="pt-BR" sz="2400" dirty="0" err="1" smtClean="0"/>
              <a:t>Video</a:t>
            </a:r>
            <a:endParaRPr lang="pt-BR" sz="2400" dirty="0" smtClean="0"/>
          </a:p>
          <a:p>
            <a:pPr>
              <a:lnSpc>
                <a:spcPct val="150000"/>
              </a:lnSpc>
            </a:pPr>
            <a:r>
              <a:rPr lang="pt-BR" sz="2400" dirty="0" smtClean="0"/>
              <a:t>Confiabilidade e segurança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Fácil gerenciamento e operabilidade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Garantia de funcionamento: 99.9%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Suporte 24h por dia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Mensalidade:  U$ 50,00</a:t>
            </a:r>
            <a:endParaRPr lang="pt-BR" sz="24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Soluções em </a:t>
            </a:r>
            <a:r>
              <a:rPr lang="pt-BR" dirty="0" err="1" smtClean="0"/>
              <a:t>Cloud</a:t>
            </a:r>
            <a:r>
              <a:rPr lang="pt-BR" dirty="0" smtClean="0"/>
              <a:t> Computing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Perguntas</a:t>
            </a:r>
            <a:endParaRPr lang="pt-BR" dirty="0"/>
          </a:p>
        </p:txBody>
      </p:sp>
      <p:pic>
        <p:nvPicPr>
          <p:cNvPr id="4" name="Espaço Reservado para Conteúdo 3" descr="nuvem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00192" y="1916832"/>
            <a:ext cx="2714625" cy="4286250"/>
          </a:xfr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57200" y="1935480"/>
            <a:ext cx="5770984" cy="48058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arabicPeriod"/>
              <a:tabLst/>
              <a:defRPr/>
            </a:pPr>
            <a:r>
              <a:rPr lang="pt-BR" sz="2400" dirty="0" smtClean="0"/>
              <a:t>O que é </a:t>
            </a:r>
            <a:r>
              <a:rPr lang="pt-BR" sz="2400" dirty="0" err="1" smtClean="0"/>
              <a:t>SaaS</a:t>
            </a:r>
            <a:r>
              <a:rPr lang="pt-BR" sz="2400" dirty="0" smtClean="0"/>
              <a:t>?</a:t>
            </a:r>
          </a:p>
          <a:p>
            <a:pPr marL="457200" lvl="0" indent="-457200">
              <a:spcBef>
                <a:spcPct val="20000"/>
              </a:spcBef>
              <a:buClr>
                <a:schemeClr val="accent3"/>
              </a:buClr>
              <a:buSzPct val="95000"/>
              <a:buFont typeface="+mj-lt"/>
              <a:buAutoNum type="arabicPeriod"/>
            </a:pPr>
            <a:r>
              <a:rPr lang="pt-BR" sz="2400" dirty="0" smtClean="0"/>
              <a:t>Cite um objetivo Open </a:t>
            </a:r>
            <a:r>
              <a:rPr lang="pt-BR" sz="2400" dirty="0" err="1" smtClean="0"/>
              <a:t>Cloud</a:t>
            </a:r>
            <a:r>
              <a:rPr lang="pt-BR" sz="2400" dirty="0" smtClean="0"/>
              <a:t> Manifesto. </a:t>
            </a:r>
          </a:p>
          <a:p>
            <a:pPr marL="457200" lvl="0" indent="-457200">
              <a:spcBef>
                <a:spcPct val="20000"/>
              </a:spcBef>
              <a:buClr>
                <a:schemeClr val="accent3"/>
              </a:buClr>
              <a:buSzPct val="95000"/>
              <a:buFont typeface="+mj-lt"/>
              <a:buAutoNum type="arabicPeriod"/>
            </a:pPr>
            <a:r>
              <a:rPr lang="pt-BR" sz="2400" dirty="0" smtClean="0"/>
              <a:t>O que é Pool de Recursos?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arabicPeriod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longo prazo, quem mais se beneficia com a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Cloud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Computing: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consumidor ou provedor?</a:t>
            </a:r>
          </a:p>
          <a:p>
            <a:pPr marL="457200" indent="-457200">
              <a:spcBef>
                <a:spcPct val="20000"/>
              </a:spcBef>
              <a:buClr>
                <a:schemeClr val="accent3"/>
              </a:buClr>
              <a:buSzPct val="95000"/>
              <a:buFont typeface="+mj-lt"/>
              <a:buAutoNum type="arabicPeriod"/>
            </a:pPr>
            <a:r>
              <a:rPr lang="pt-BR" sz="2400" dirty="0" smtClean="0"/>
              <a:t>O que é </a:t>
            </a:r>
            <a:r>
              <a:rPr lang="pt-BR" sz="2400" dirty="0" err="1" smtClean="0"/>
              <a:t>Auto-atendimento</a:t>
            </a:r>
            <a:r>
              <a:rPr lang="pt-BR" sz="2400" dirty="0" smtClean="0"/>
              <a:t> sob demanda?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arabicPeriod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2699792" y="4797152"/>
            <a:ext cx="3672408" cy="14401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251520" y="2780928"/>
            <a:ext cx="3744416" cy="151216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845448"/>
          </a:xfrm>
        </p:spPr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Cloud</a:t>
            </a:r>
            <a:r>
              <a:rPr lang="pt-BR" dirty="0" smtClean="0"/>
              <a:t> Computing?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7544" y="3284984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Panorama atual:</a:t>
            </a:r>
          </a:p>
          <a:p>
            <a:r>
              <a:rPr lang="pt-BR" i="1" dirty="0" smtClean="0"/>
              <a:t>conectar, transmitir, compartilhar</a:t>
            </a:r>
            <a:endParaRPr lang="pt-BR" i="1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>
            <a:off x="4355976" y="3356992"/>
            <a:ext cx="108012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868144" y="2564904"/>
            <a:ext cx="2592288" cy="194421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275856" y="5157192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Ambiente perfeito para </a:t>
            </a:r>
            <a:r>
              <a:rPr lang="pt-BR" sz="2000" dirty="0" err="1" smtClean="0"/>
              <a:t>Cloud</a:t>
            </a:r>
            <a:r>
              <a:rPr lang="pt-BR" sz="2000" dirty="0" smtClean="0"/>
              <a:t> Computing!</a:t>
            </a:r>
            <a:endParaRPr lang="pt-BR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444208" y="3081734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Agilidade Facilidade</a:t>
            </a:r>
          </a:p>
          <a:p>
            <a:r>
              <a:rPr lang="pt-BR" dirty="0" smtClean="0"/>
              <a:t>Acessibilidade</a:t>
            </a:r>
          </a:p>
        </p:txBody>
      </p:sp>
      <p:pic>
        <p:nvPicPr>
          <p:cNvPr id="18" name="Imagem 17" descr="nuv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 smtClean="0"/>
              <a:t>O que é </a:t>
            </a:r>
            <a:r>
              <a:rPr lang="pt-BR" sz="3600" dirty="0" err="1" smtClean="0"/>
              <a:t>Cloud</a:t>
            </a:r>
            <a:r>
              <a:rPr lang="pt-BR" sz="3600" dirty="0" smtClean="0"/>
              <a:t> Computing?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	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	“É o aproveitamento das atuais disponibilidades computacionais para gerar um poderoso sistema de serviços de TI, evitando isolamento de dados e desperdícios de processamento.”</a:t>
            </a:r>
            <a:endParaRPr lang="pt-BR" dirty="0"/>
          </a:p>
        </p:txBody>
      </p:sp>
      <p:pic>
        <p:nvPicPr>
          <p:cNvPr id="4" name="Imagem 3" descr="nuv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55568" y="3429000"/>
            <a:ext cx="3888432" cy="1133480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	Compartilhar processamento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 smtClean="0"/>
              <a:t>O que é </a:t>
            </a:r>
            <a:r>
              <a:rPr lang="pt-BR" sz="3600" dirty="0" err="1" smtClean="0"/>
              <a:t>Cloud</a:t>
            </a:r>
            <a:r>
              <a:rPr lang="pt-BR" sz="3600" dirty="0" smtClean="0"/>
              <a:t> Computing?</a:t>
            </a:r>
            <a:endParaRPr lang="pt-BR" sz="3600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11560" y="3356992"/>
            <a:ext cx="2808312" cy="1224136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Unificar</a:t>
            </a:r>
            <a:r>
              <a:rPr kumimoji="0" lang="pt-BR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armazenamento de dados</a:t>
            </a:r>
            <a:endParaRPr kumimoji="0" lang="pt-B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ruz 9"/>
          <p:cNvSpPr/>
          <p:nvPr/>
        </p:nvSpPr>
        <p:spPr>
          <a:xfrm>
            <a:off x="4211960" y="3645024"/>
            <a:ext cx="648072" cy="648072"/>
          </a:xfrm>
          <a:prstGeom prst="plus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nuv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nuv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  <p:sp>
        <p:nvSpPr>
          <p:cNvPr id="12" name="Retângulo de cantos arredondados 11"/>
          <p:cNvSpPr/>
          <p:nvPr/>
        </p:nvSpPr>
        <p:spPr>
          <a:xfrm>
            <a:off x="5076056" y="3717032"/>
            <a:ext cx="3744416" cy="11521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07504" y="2420888"/>
            <a:ext cx="3744416" cy="11521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701432"/>
          </a:xfrm>
        </p:spPr>
        <p:txBody>
          <a:bodyPr/>
          <a:lstStyle/>
          <a:p>
            <a:r>
              <a:rPr lang="pt-BR" dirty="0" smtClean="0"/>
              <a:t>Empresas investem em TI sem fazer economia.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 smtClean="0"/>
              <a:t>O que é </a:t>
            </a:r>
            <a:r>
              <a:rPr lang="pt-BR" sz="3600" dirty="0" err="1" smtClean="0"/>
              <a:t>Cloud</a:t>
            </a:r>
            <a:r>
              <a:rPr lang="pt-BR" sz="3600" dirty="0" smtClean="0"/>
              <a:t> Computing?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3528" y="263691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Máquinas caras ficam ociosas maior parte do tempo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>
            <a:off x="4211960" y="4077072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580112" y="41397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DESPERDÍCIO!</a:t>
            </a:r>
            <a:endParaRPr lang="pt-BR" dirty="0"/>
          </a:p>
        </p:txBody>
      </p:sp>
      <p:pic>
        <p:nvPicPr>
          <p:cNvPr id="1026" name="Picture 2" descr="C:\Users\Fernando\AppData\Local\Microsoft\Windows\Temporary Internet Files\Content.IE5\1QPZHJZE\MC90029037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9910" y="3861048"/>
            <a:ext cx="514498" cy="878299"/>
          </a:xfrm>
          <a:prstGeom prst="rect">
            <a:avLst/>
          </a:prstGeom>
          <a:noFill/>
        </p:spPr>
      </p:pic>
      <p:sp>
        <p:nvSpPr>
          <p:cNvPr id="13" name="Retângulo de cantos arredondados 12"/>
          <p:cNvSpPr/>
          <p:nvPr/>
        </p:nvSpPr>
        <p:spPr>
          <a:xfrm>
            <a:off x="107504" y="3789040"/>
            <a:ext cx="3744416" cy="11521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23528" y="386104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Gastos com manutenção e atualização de hardware e software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07504" y="5301208"/>
            <a:ext cx="3744416" cy="11521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51520" y="5385990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Múltiplos pontos de armazenamento de dados (backup).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nuv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1187624" y="2420888"/>
            <a:ext cx="2808312" cy="26642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50800" dir="54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5076056" y="2420888"/>
            <a:ext cx="2808312" cy="26642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50800" dir="54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1187624" y="2420888"/>
            <a:ext cx="2808312" cy="26642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  <a:effectLst>
            <a:outerShdw blurRad="50800" dist="50800" dir="5400000" algn="ctr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076056" y="2420888"/>
            <a:ext cx="2808312" cy="26642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FFC000"/>
            </a:solidFill>
          </a:ln>
          <a:effectLst>
            <a:outerShdw blurRad="50800" dist="50800" dir="5400000" algn="ctr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 smtClean="0"/>
              <a:t>Como evitar o desperdício?</a:t>
            </a:r>
            <a:endParaRPr lang="pt-BR" sz="3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652120" y="335873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Alugar</a:t>
            </a:r>
          </a:p>
          <a:p>
            <a:r>
              <a:rPr lang="pt-BR" dirty="0" err="1" smtClean="0"/>
              <a:t>Infraestrutura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835696" y="3358733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Comprar </a:t>
            </a:r>
          </a:p>
          <a:p>
            <a:r>
              <a:rPr lang="pt-BR" dirty="0" err="1" smtClean="0"/>
              <a:t>Infraestrutura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211960" y="35637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endParaRPr lang="pt-BR" b="1" dirty="0">
              <a:solidFill>
                <a:schemeClr val="bg2">
                  <a:lumMod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Símbolo de 'Não' 12"/>
          <p:cNvSpPr/>
          <p:nvPr/>
        </p:nvSpPr>
        <p:spPr>
          <a:xfrm>
            <a:off x="1259632" y="2492896"/>
            <a:ext cx="2664296" cy="2520280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771800" y="544522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 smtClean="0">
                <a:solidFill>
                  <a:schemeClr val="accent1"/>
                </a:solidFill>
              </a:rPr>
              <a:t>Cloud</a:t>
            </a:r>
            <a:r>
              <a:rPr lang="pt-BR" sz="3600" dirty="0" smtClean="0">
                <a:solidFill>
                  <a:schemeClr val="accent1"/>
                </a:solidFill>
              </a:rPr>
              <a:t> Computing</a:t>
            </a:r>
            <a:endParaRPr lang="pt-BR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nuvem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708920"/>
            <a:ext cx="3188072" cy="2391054"/>
          </a:xfrm>
          <a:prstGeom prst="rect">
            <a:avLst/>
          </a:prstGeom>
        </p:spPr>
      </p:pic>
      <p:pic>
        <p:nvPicPr>
          <p:cNvPr id="4" name="Imagem 3" descr="nuve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4714875"/>
            <a:ext cx="2143125" cy="21431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Solução: </a:t>
            </a:r>
            <a:r>
              <a:rPr lang="pt-BR" dirty="0" err="1" smtClean="0"/>
              <a:t>Cloud</a:t>
            </a:r>
            <a:r>
              <a:rPr lang="pt-BR" dirty="0" smtClean="0"/>
              <a:t> Computing!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5528"/>
          </a:xfrm>
        </p:spPr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i="1" dirty="0" smtClean="0"/>
              <a:t>nuvem</a:t>
            </a:r>
            <a:r>
              <a:rPr lang="pt-BR" dirty="0" smtClean="0"/>
              <a:t> faz o processamento</a:t>
            </a:r>
          </a:p>
          <a:p>
            <a:r>
              <a:rPr lang="pt-BR" dirty="0" smtClean="0"/>
              <a:t>A </a:t>
            </a:r>
            <a:r>
              <a:rPr lang="pt-BR" i="1" dirty="0" smtClean="0"/>
              <a:t>nuvem</a:t>
            </a:r>
            <a:r>
              <a:rPr lang="pt-BR" dirty="0" smtClean="0"/>
              <a:t> faz o armazenamento</a:t>
            </a:r>
          </a:p>
          <a:p>
            <a:r>
              <a:rPr lang="pt-BR" dirty="0" smtClean="0"/>
              <a:t>Única preocupação: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827584" y="4005064"/>
            <a:ext cx="3816424" cy="523220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Estar CONECTADO!</a:t>
            </a:r>
            <a:endParaRPr lang="pt-BR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4644008" y="2276872"/>
            <a:ext cx="4032448" cy="33123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50800" dir="5400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95536" y="2276872"/>
            <a:ext cx="4032448" cy="33123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50800" dir="5400000" algn="ctr" rotWithShape="0">
              <a:srgbClr val="000000">
                <a:alpha val="5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341712"/>
            <a:ext cx="3682752" cy="361568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Manutenção de hardware;</a:t>
            </a:r>
          </a:p>
          <a:p>
            <a:r>
              <a:rPr lang="pt-BR" sz="2000" dirty="0" smtClean="0"/>
              <a:t>Manutenção de software;</a:t>
            </a:r>
          </a:p>
          <a:p>
            <a:r>
              <a:rPr lang="pt-BR" sz="2000" dirty="0" smtClean="0"/>
              <a:t>Atualização e upgrade de aplicativos;</a:t>
            </a:r>
          </a:p>
          <a:p>
            <a:r>
              <a:rPr lang="pt-BR" sz="2000" dirty="0" smtClean="0"/>
              <a:t>Custos com MDO qualificada.</a:t>
            </a:r>
            <a:endParaRPr lang="pt-BR" sz="20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Investimentos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633664" y="3341712"/>
            <a:ext cx="3682752" cy="36156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Pagar assinatura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(em geral de baixo custo)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Estar conectado.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2670011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</a:rPr>
              <a:t>Provedor da nuvem</a:t>
            </a:r>
          </a:p>
          <a:p>
            <a:endParaRPr lang="pt-BR" sz="2400" dirty="0">
              <a:solidFill>
                <a:schemeClr val="accent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644008" y="267001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accent1"/>
                </a:solidFill>
              </a:rPr>
              <a:t>Consumidor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292</TotalTime>
  <Words>730</Words>
  <Application>Microsoft Office PowerPoint</Application>
  <PresentationFormat>Apresentação na tela (4:3)</PresentationFormat>
  <Paragraphs>160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Fluxo</vt:lpstr>
      <vt:lpstr>Cloud Computing </vt:lpstr>
      <vt:lpstr>Índice</vt:lpstr>
      <vt:lpstr>Introdução</vt:lpstr>
      <vt:lpstr>O que é Cloud Computing?</vt:lpstr>
      <vt:lpstr>O que é Cloud Computing?</vt:lpstr>
      <vt:lpstr>O que é Cloud Computing?</vt:lpstr>
      <vt:lpstr>Como evitar o desperdício?</vt:lpstr>
      <vt:lpstr>Solução: Cloud Computing!</vt:lpstr>
      <vt:lpstr>Investimentos</vt:lpstr>
      <vt:lpstr>Definição</vt:lpstr>
      <vt:lpstr>Tipos em Cloud Computing</vt:lpstr>
      <vt:lpstr>Infrastructure as a Service</vt:lpstr>
      <vt:lpstr>Infrastructure as a Service</vt:lpstr>
      <vt:lpstr>Slide 14</vt:lpstr>
      <vt:lpstr>Slide 15</vt:lpstr>
      <vt:lpstr>Slide 16</vt:lpstr>
      <vt:lpstr>Slide 17</vt:lpstr>
      <vt:lpstr>Tipos de Nuvens</vt:lpstr>
      <vt:lpstr>Características Principais</vt:lpstr>
      <vt:lpstr>Open Cloud Manifesto</vt:lpstr>
      <vt:lpstr>Open Cloud Manifesto</vt:lpstr>
      <vt:lpstr>Objetivos</vt:lpstr>
      <vt:lpstr>Princípios</vt:lpstr>
      <vt:lpstr>Open Cloud Manifesto</vt:lpstr>
      <vt:lpstr>Soluções em Cloud Computing</vt:lpstr>
      <vt:lpstr>Soluções em Cloud Computing</vt:lpstr>
      <vt:lpstr>Perguntas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Fernando</dc:creator>
  <cp:lastModifiedBy>Fernando</cp:lastModifiedBy>
  <cp:revision>32</cp:revision>
  <dcterms:created xsi:type="dcterms:W3CDTF">2010-11-02T22:52:57Z</dcterms:created>
  <dcterms:modified xsi:type="dcterms:W3CDTF">2010-11-04T00:51:17Z</dcterms:modified>
</cp:coreProperties>
</file>