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5" r:id="rId6"/>
    <p:sldId id="261" r:id="rId7"/>
    <p:sldId id="266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86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58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2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13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387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9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37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95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3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5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2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01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09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76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74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8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CE78D2-26E4-410E-968E-2FE4F2DBA3D4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C47C-7A5E-4BDB-BBD4-AEA5E6FD9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10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br/scielo.php?script=sci_arttext&amp;pid=S1806-11172004000400003" TargetMode="External"/><Relationship Id="rId2" Type="http://schemas.openxmlformats.org/officeDocument/2006/relationships/hyperlink" Target="https://www.lume.ufrgs.br/bitstream/handle/10183/132013/000982888.pdf?sequence=1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jogandotenis.com.br/bola-de-teni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3040" y="84368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Modelagem e Simulação</a:t>
            </a:r>
            <a:br>
              <a:rPr lang="pt-BR" sz="4800" dirty="0" smtClean="0"/>
            </a:br>
            <a:r>
              <a:rPr lang="pt-BR" sz="4800" dirty="0"/>
              <a:t/>
            </a:r>
            <a:br>
              <a:rPr lang="pt-BR" sz="4800" dirty="0"/>
            </a:br>
            <a:r>
              <a:rPr lang="pt-BR" sz="4800" dirty="0" smtClean="0"/>
              <a:t>Projeto 3 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91441" y="4394520"/>
            <a:ext cx="12252961" cy="1655762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Ana Beatriz Henriques e Stephanie wertheimer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024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do Modelo: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59972" y="1853248"/>
            <a:ext cx="88816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 dissipação de energia no momento do saque não é considerada</a:t>
            </a:r>
          </a:p>
          <a:p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Efeitos termofluidodinâmicos não são considerados</a:t>
            </a:r>
          </a:p>
          <a:p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O </a:t>
            </a:r>
            <a:r>
              <a:rPr lang="pt-BR" sz="2800" dirty="0"/>
              <a:t>E</a:t>
            </a:r>
            <a:r>
              <a:rPr lang="pt-BR" sz="2800" dirty="0" smtClean="0"/>
              <a:t>feito </a:t>
            </a:r>
            <a:r>
              <a:rPr lang="pt-BR" sz="2800" dirty="0"/>
              <a:t>M</a:t>
            </a:r>
            <a:r>
              <a:rPr lang="pt-BR" sz="2800" dirty="0" smtClean="0"/>
              <a:t>agnus é desprezado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412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49827" y="1853248"/>
            <a:ext cx="9004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www.lume.ufrgs.br/bitstream/handle/10183/132013/000982888.pdf?sequence=1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www.scielo.br/scielo.php?script=sci_arttext&amp;pid=S1806-11172004000400003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http://www.jogandotenis.com.br/bola-de-tenis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Livro: The </a:t>
            </a:r>
            <a:r>
              <a:rPr lang="pt-BR" dirty="0" err="1" smtClean="0"/>
              <a:t>Physics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Technology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Tennis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7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78" y="4005653"/>
            <a:ext cx="2664827" cy="26648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 smtClean="0"/>
              <a:t>Pergunta:</a:t>
            </a:r>
            <a:endParaRPr lang="pt-BR" sz="6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5464" y="1712234"/>
            <a:ext cx="106941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Quanto simplificações do ensino médio em relação à resistência do ar e ao coeficiente de restituição interferem na </a:t>
            </a:r>
            <a:r>
              <a:rPr lang="pt-BR" sz="4800" b="1" dirty="0" smtClean="0"/>
              <a:t>altura</a:t>
            </a:r>
            <a:r>
              <a:rPr lang="pt-BR" sz="4800" dirty="0" smtClean="0"/>
              <a:t> de uma bola rebatida quicando?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1043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Corpo Livre:</a:t>
            </a:r>
            <a:endParaRPr lang="pt-BR" dirty="0"/>
          </a:p>
        </p:txBody>
      </p:sp>
      <p:sp>
        <p:nvSpPr>
          <p:cNvPr id="8" name="Arco 7"/>
          <p:cNvSpPr/>
          <p:nvPr/>
        </p:nvSpPr>
        <p:spPr>
          <a:xfrm>
            <a:off x="2262069" y="2847279"/>
            <a:ext cx="7669257" cy="5080845"/>
          </a:xfrm>
          <a:prstGeom prst="arc">
            <a:avLst>
              <a:gd name="adj1" fmla="val 12660734"/>
              <a:gd name="adj2" fmla="val 21022299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43" y="2483504"/>
            <a:ext cx="630240" cy="63024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>
          <a:xfrm>
            <a:off x="6509626" y="3111553"/>
            <a:ext cx="0" cy="482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515289" y="3264828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g</a:t>
            </a:r>
            <a:endParaRPr lang="pt-BR" b="1" dirty="0">
              <a:solidFill>
                <a:srgbClr val="C00000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1622073" y="4757785"/>
            <a:ext cx="8949248" cy="540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3332773" y="3598750"/>
            <a:ext cx="202907" cy="191131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568426" y="3418734"/>
                <a:ext cx="232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pt-BR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26" y="3418734"/>
                <a:ext cx="232436" cy="307777"/>
              </a:xfrm>
              <a:prstGeom prst="rect">
                <a:avLst/>
              </a:prstGeom>
              <a:blipFill>
                <a:blip r:embed="rId3"/>
                <a:stretch>
                  <a:fillRect l="-23077" r="-20513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6336604" y="3113744"/>
            <a:ext cx="0" cy="48216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845123" y="3375229"/>
                <a:ext cx="1727642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𝒂𝒓𝒓𝒂𝒔𝒕𝒐</m:t>
                          </m:r>
                          <m:r>
                            <m:rPr>
                              <m:nor/>
                            </m:rPr>
                            <a:rPr lang="pt-BR" sz="2000" b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pt-BR" sz="2000" b="1" i="1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pt-B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23" y="3375229"/>
                <a:ext cx="1727642" cy="428259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>
            <a:stCxn id="5" idx="1"/>
          </p:cNvCxnSpPr>
          <p:nvPr/>
        </p:nvCxnSpPr>
        <p:spPr>
          <a:xfrm flipH="1" flipV="1">
            <a:off x="5521818" y="2794333"/>
            <a:ext cx="569225" cy="4291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93958" y="2312164"/>
                <a:ext cx="1423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𝒂𝒓𝒓𝒂𝒔𝒕𝒐</m:t>
                          </m:r>
                          <m:r>
                            <m:rPr>
                              <m:nor/>
                            </m:rPr>
                            <a:rPr lang="pt-BR" sz="2000" b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pt-BR" sz="2000" b="1" i="1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pt-BR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58" y="2312164"/>
                <a:ext cx="142321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/>
          <p:cNvSpPr txBox="1"/>
          <p:nvPr/>
        </p:nvSpPr>
        <p:spPr>
          <a:xfrm>
            <a:off x="6888480" y="5563713"/>
            <a:ext cx="3805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C00000"/>
                </a:solidFill>
              </a:rPr>
              <a:t>Rebatimento ideal</a:t>
            </a:r>
          </a:p>
          <a:p>
            <a:r>
              <a:rPr lang="pt-B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Rebatimento com arrasto</a:t>
            </a:r>
            <a:endParaRPr lang="pt-B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2945849" y="3726511"/>
            <a:ext cx="72963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3227802" y="3742320"/>
            <a:ext cx="4234" cy="10424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6200000">
            <a:off x="2566038" y="4033413"/>
            <a:ext cx="9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0.8 m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943" y="487459"/>
            <a:ext cx="9404723" cy="1400530"/>
          </a:xfrm>
        </p:spPr>
        <p:txBody>
          <a:bodyPr/>
          <a:lstStyle/>
          <a:p>
            <a:r>
              <a:rPr lang="pt-BR" dirty="0" smtClean="0"/>
              <a:t>Equações Diferenciais: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6094" y="3079071"/>
            <a:ext cx="392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Rebatimento Ideal: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51908" y="5275289"/>
                <a:ext cx="2142309" cy="103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08" y="5275289"/>
                <a:ext cx="2142309" cy="1031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751908" y="3899618"/>
                <a:ext cx="1672253" cy="11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08" y="3899618"/>
                <a:ext cx="1672253" cy="11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608427" y="2506252"/>
            <a:ext cx="521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Rebatimento com arrasto: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5557482" y="3466694"/>
                <a:ext cx="5898410" cy="13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sz="2800" dirty="0"/>
                            <m:t>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482" y="3466694"/>
                <a:ext cx="5898410" cy="13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232066" y="5233832"/>
                <a:ext cx="6686895" cy="13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sz="2800" dirty="0"/>
                            <m:t> 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066" y="5233832"/>
                <a:ext cx="6686895" cy="1329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196367" y="1631172"/>
                <a:ext cx="1839461" cy="1123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67" y="1631172"/>
                <a:ext cx="1839461" cy="1123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270637" y="1600526"/>
                <a:ext cx="2102981" cy="1123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pt-BR" sz="32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37" y="1600526"/>
                <a:ext cx="2102981" cy="1123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3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463148"/>
                  </p:ext>
                </p:extLst>
              </p:nvPr>
            </p:nvGraphicFramePr>
            <p:xfrm>
              <a:off x="1413931" y="1644247"/>
              <a:ext cx="8792514" cy="4156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5859">
                      <a:extLst>
                        <a:ext uri="{9D8B030D-6E8A-4147-A177-3AD203B41FA5}">
                          <a16:colId xmlns:a16="http://schemas.microsoft.com/office/drawing/2014/main" val="2930891290"/>
                        </a:ext>
                      </a:extLst>
                    </a:gridCol>
                    <a:gridCol w="3635323">
                      <a:extLst>
                        <a:ext uri="{9D8B030D-6E8A-4147-A177-3AD203B41FA5}">
                          <a16:colId xmlns:a16="http://schemas.microsoft.com/office/drawing/2014/main" val="3362017850"/>
                        </a:ext>
                      </a:extLst>
                    </a:gridCol>
                    <a:gridCol w="1484054">
                      <a:extLst>
                        <a:ext uri="{9D8B030D-6E8A-4147-A177-3AD203B41FA5}">
                          <a16:colId xmlns:a16="http://schemas.microsoft.com/office/drawing/2014/main" val="2758778095"/>
                        </a:ext>
                      </a:extLst>
                    </a:gridCol>
                    <a:gridCol w="2077278">
                      <a:extLst>
                        <a:ext uri="{9D8B030D-6E8A-4147-A177-3AD203B41FA5}">
                          <a16:colId xmlns:a16="http://schemas.microsoft.com/office/drawing/2014/main" val="27310370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Símbolo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nome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valor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unidade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977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massa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661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gravidade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0047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Coeficiente de</a:t>
                          </a:r>
                          <a:r>
                            <a:rPr lang="pt-BR" baseline="0" dirty="0" smtClean="0"/>
                            <a:t> arrasto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adimensional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6404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densidade</a:t>
                          </a:r>
                          <a:r>
                            <a:rPr lang="pt-BR" baseline="0" dirty="0" smtClean="0"/>
                            <a:t> do ar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1.225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0195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área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0.003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9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raio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0.0325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8928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𝑟𝑒𝑠𝑢𝑙𝑡𝑎𝑛𝑡𝑒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 smtClean="0"/>
                            <a:t>coef</a:t>
                          </a:r>
                          <a:r>
                            <a:rPr lang="pt-BR" dirty="0" smtClean="0"/>
                            <a:t>.</a:t>
                          </a:r>
                          <a:r>
                            <a:rPr lang="pt-BR" baseline="0" dirty="0" smtClean="0"/>
                            <a:t> de restituição resultante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</a:t>
                          </a:r>
                          <a:endParaRPr lang="pt-BR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 smtClean="0"/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adimensional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293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err="1" smtClean="0"/>
                            <a:t>coef</a:t>
                          </a:r>
                          <a:r>
                            <a:rPr lang="pt-BR" dirty="0" smtClean="0"/>
                            <a:t>.</a:t>
                          </a:r>
                          <a:r>
                            <a:rPr lang="pt-BR" baseline="0" dirty="0" smtClean="0"/>
                            <a:t> de restituição em X</a:t>
                          </a:r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0.72</a:t>
                          </a:r>
                          <a:endParaRPr lang="pt-B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423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 smtClean="0"/>
                            <a:t>coef</a:t>
                          </a:r>
                          <a:r>
                            <a:rPr lang="pt-BR" dirty="0" smtClean="0"/>
                            <a:t>.</a:t>
                          </a:r>
                          <a:r>
                            <a:rPr lang="pt-BR" baseline="0" dirty="0" smtClean="0"/>
                            <a:t> de restituição em Y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0.42</a:t>
                          </a:r>
                          <a:endParaRPr lang="pt-B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243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463148"/>
                  </p:ext>
                </p:extLst>
              </p:nvPr>
            </p:nvGraphicFramePr>
            <p:xfrm>
              <a:off x="1413931" y="1644247"/>
              <a:ext cx="8792514" cy="4156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5859">
                      <a:extLst>
                        <a:ext uri="{9D8B030D-6E8A-4147-A177-3AD203B41FA5}">
                          <a16:colId xmlns:a16="http://schemas.microsoft.com/office/drawing/2014/main" val="2930891290"/>
                        </a:ext>
                      </a:extLst>
                    </a:gridCol>
                    <a:gridCol w="3635323">
                      <a:extLst>
                        <a:ext uri="{9D8B030D-6E8A-4147-A177-3AD203B41FA5}">
                          <a16:colId xmlns:a16="http://schemas.microsoft.com/office/drawing/2014/main" val="3362017850"/>
                        </a:ext>
                      </a:extLst>
                    </a:gridCol>
                    <a:gridCol w="1484054">
                      <a:extLst>
                        <a:ext uri="{9D8B030D-6E8A-4147-A177-3AD203B41FA5}">
                          <a16:colId xmlns:a16="http://schemas.microsoft.com/office/drawing/2014/main" val="2758778095"/>
                        </a:ext>
                      </a:extLst>
                    </a:gridCol>
                    <a:gridCol w="2077278">
                      <a:extLst>
                        <a:ext uri="{9D8B030D-6E8A-4147-A177-3AD203B41FA5}">
                          <a16:colId xmlns:a16="http://schemas.microsoft.com/office/drawing/2014/main" val="27310370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Símbolo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nome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valor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unidade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977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108197" r="-452672" b="-9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massa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754" t="-108197" r="-1173" b="-939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2661444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138043" r="-452672" b="-522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gravidade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754" t="-138043" r="-1173" b="-52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0047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359016" r="-452672" b="-6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Coeficiente de</a:t>
                          </a:r>
                          <a:r>
                            <a:rPr lang="pt-BR" baseline="0" dirty="0" smtClean="0"/>
                            <a:t> arrasto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adimensional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6404930"/>
                      </a:ext>
                    </a:extLst>
                  </a:tr>
                  <a:tr h="612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277228" r="-452672" b="-315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densidade</a:t>
                          </a:r>
                          <a:r>
                            <a:rPr lang="pt-BR" baseline="0" dirty="0" smtClean="0"/>
                            <a:t> do ar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1.225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754" t="-277228" r="-1173" b="-315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195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624590" r="-45267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área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0.003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754" t="-624590" r="-117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736667" r="-452672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raio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0.0325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754" t="-736667" r="-1173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8928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822951" r="-45267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 smtClean="0"/>
                            <a:t>coef</a:t>
                          </a:r>
                          <a:r>
                            <a:rPr lang="pt-BR" dirty="0" smtClean="0"/>
                            <a:t>.</a:t>
                          </a:r>
                          <a:r>
                            <a:rPr lang="pt-BR" baseline="0" dirty="0" smtClean="0"/>
                            <a:t> de restituição resultante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0.8</a:t>
                          </a:r>
                          <a:endParaRPr lang="pt-BR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 smtClean="0"/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adimensional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293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922951" r="-4526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err="1" smtClean="0"/>
                            <a:t>coef</a:t>
                          </a:r>
                          <a:r>
                            <a:rPr lang="pt-BR" dirty="0" smtClean="0"/>
                            <a:t>.</a:t>
                          </a:r>
                          <a:r>
                            <a:rPr lang="pt-BR" baseline="0" dirty="0" smtClean="0"/>
                            <a:t> de restituição em X</a:t>
                          </a:r>
                          <a:endParaRPr lang="pt-B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0.72</a:t>
                          </a:r>
                          <a:endParaRPr lang="pt-B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4231414"/>
                      </a:ext>
                    </a:extLst>
                  </a:tr>
                  <a:tr h="3874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" t="-975000" r="-452672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 smtClean="0"/>
                            <a:t>coef</a:t>
                          </a:r>
                          <a:r>
                            <a:rPr lang="pt-BR" dirty="0" smtClean="0"/>
                            <a:t>.</a:t>
                          </a:r>
                          <a:r>
                            <a:rPr lang="pt-BR" baseline="0" dirty="0" smtClean="0"/>
                            <a:t> de restituição em Y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0.42</a:t>
                          </a:r>
                          <a:endParaRPr lang="pt-B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243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65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46111" y="5342208"/>
            <a:ext cx="11380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“A bola deve quicar </a:t>
            </a:r>
            <a:r>
              <a:rPr lang="pt-BR" sz="2400" b="1" dirty="0" smtClean="0"/>
              <a:t>mais de 134,62cm </a:t>
            </a:r>
            <a:r>
              <a:rPr lang="pt-BR" sz="2400" dirty="0" smtClean="0"/>
              <a:t>e </a:t>
            </a:r>
            <a:r>
              <a:rPr lang="pt-BR" sz="2400" b="1" dirty="0" smtClean="0"/>
              <a:t>menos de 147,32cm</a:t>
            </a:r>
            <a:r>
              <a:rPr lang="pt-BR" sz="2400" dirty="0" smtClean="0"/>
              <a:t> quando lançada de uma altura 254cm sobre uma superfície plana e rígida”</a:t>
            </a:r>
          </a:p>
          <a:p>
            <a:r>
              <a:rPr lang="pt-BR" sz="2400" dirty="0" smtClean="0"/>
              <a:t> – Federação Paulista de Tênis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64" y="1463040"/>
            <a:ext cx="5228229" cy="368869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8" y="1463040"/>
            <a:ext cx="5358642" cy="36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ideo validacao 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0213" t="6488" r="14013" b="23988"/>
          <a:stretch/>
        </p:blipFill>
        <p:spPr>
          <a:xfrm>
            <a:off x="270936" y="461554"/>
            <a:ext cx="6239139" cy="39509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89" y="3011330"/>
            <a:ext cx="5364480" cy="36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071" y="452718"/>
            <a:ext cx="9404723" cy="1400530"/>
          </a:xfrm>
        </p:spPr>
        <p:txBody>
          <a:bodyPr/>
          <a:lstStyle/>
          <a:p>
            <a:r>
              <a:rPr lang="pt-BR" sz="4800" dirty="0" smtClean="0"/>
              <a:t>Análise de Sensibilidade:</a:t>
            </a:r>
            <a:endParaRPr lang="pt-BR" sz="4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2832" y="1722618"/>
            <a:ext cx="102134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Quanto simplificações do ensino médio em relação à resistência do ar e ao coeficiente de restituição interferem na </a:t>
            </a:r>
            <a:r>
              <a:rPr lang="pt-BR" sz="4800" b="1" dirty="0"/>
              <a:t>altura </a:t>
            </a:r>
            <a:r>
              <a:rPr lang="pt-BR" sz="4800" dirty="0"/>
              <a:t>de uma bola rebatida quicando?</a:t>
            </a:r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6953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9" y="889242"/>
            <a:ext cx="6881856" cy="482261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175862" y="992225"/>
            <a:ext cx="5643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Variação ideal: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0.78m</a:t>
            </a:r>
          </a:p>
          <a:p>
            <a:r>
              <a:rPr lang="pt-BR" sz="2000" b="1" dirty="0" smtClean="0">
                <a:solidFill>
                  <a:srgbClr val="FF0000"/>
                </a:solidFill>
              </a:rPr>
              <a:t>Variação com arrasto na resultante: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FF0000"/>
                </a:solidFill>
              </a:rPr>
              <a:t>1.09m</a:t>
            </a:r>
          </a:p>
          <a:p>
            <a:r>
              <a:rPr lang="pt-B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Variação com arrasto na </a:t>
            </a:r>
            <a:r>
              <a:rPr lang="pt-B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componente:</a:t>
            </a:r>
            <a:endParaRPr lang="pt-BR" sz="20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1.4m</a:t>
            </a:r>
            <a:endParaRPr lang="pt-B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5409" t="27746" r="32464" b="15611"/>
          <a:stretch/>
        </p:blipFill>
        <p:spPr>
          <a:xfrm>
            <a:off x="6873147" y="3153266"/>
            <a:ext cx="5327311" cy="32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917</TotalTime>
  <Words>237</Words>
  <Application>Microsoft Office PowerPoint</Application>
  <PresentationFormat>Widescreen</PresentationFormat>
  <Paragraphs>85</Paragraphs>
  <Slides>11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Íon</vt:lpstr>
      <vt:lpstr>Modelagem e Simulação  Projeto 3 </vt:lpstr>
      <vt:lpstr>Pergunta:</vt:lpstr>
      <vt:lpstr>Diagrama de Corpo Livre:</vt:lpstr>
      <vt:lpstr>Equações Diferenciais:</vt:lpstr>
      <vt:lpstr>Parâmetros:</vt:lpstr>
      <vt:lpstr>Validação:</vt:lpstr>
      <vt:lpstr>Apresentação do PowerPoint</vt:lpstr>
      <vt:lpstr>Análise de Sensibilidade:</vt:lpstr>
      <vt:lpstr>Apresentação do PowerPoint</vt:lpstr>
      <vt:lpstr>Limitações do Modelo:</vt:lpstr>
      <vt:lpstr>Referências: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  Projeto 3</dc:title>
  <dc:creator>stephanie.wertheimer@gmail.com</dc:creator>
  <cp:lastModifiedBy>stephanie.wertheimer@gmail.com</cp:lastModifiedBy>
  <cp:revision>42</cp:revision>
  <dcterms:created xsi:type="dcterms:W3CDTF">2017-05-25T19:49:43Z</dcterms:created>
  <dcterms:modified xsi:type="dcterms:W3CDTF">2017-05-30T12:53:49Z</dcterms:modified>
</cp:coreProperties>
</file>