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459FF-E883-4293-97C3-E42A8E5160C7}" v="1997" dt="2021-04-26T23:15:15.368"/>
    <p1510:client id="{4B4231CB-8534-4482-A897-E802523FE569}" v="2092" dt="2021-04-25T21:11:1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CSC 102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ASIKA BRUNO 20120612166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87D7A-F0EA-4735-BC6C-82286B60BD18}"/>
              </a:ext>
            </a:extLst>
          </p:cNvPr>
          <p:cNvSpPr txBox="1"/>
          <p:nvPr/>
        </p:nvSpPr>
        <p:spPr>
          <a:xfrm>
            <a:off x="195532" y="181155"/>
            <a:ext cx="10650746" cy="6186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cs typeface="Calibri"/>
              </a:rPr>
              <a:t>PSEUDOCODE FOR FINDING THE GCD OF NUMBERS</a:t>
            </a:r>
          </a:p>
          <a:p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INPUT F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INPUT G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IF F &gt; G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SMALL = G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ELSE SMALL = F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FOR U IN RANGE(1, SMALL)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IF F%U == 0 AND G%U == 0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Z = U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PRINT ("GCD= ", Z)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33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9852C16-418F-4646-A05A-8819ECE00595}"/>
              </a:ext>
            </a:extLst>
          </p:cNvPr>
          <p:cNvGrpSpPr/>
          <p:nvPr/>
        </p:nvGrpSpPr>
        <p:grpSpPr>
          <a:xfrm>
            <a:off x="80513" y="166777"/>
            <a:ext cx="11949106" cy="6500003"/>
            <a:chOff x="80513" y="166777"/>
            <a:chExt cx="11949106" cy="65000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89D0AC-7CE5-4769-9F6D-4CB8F1087D19}"/>
                </a:ext>
              </a:extLst>
            </p:cNvPr>
            <p:cNvSpPr txBox="1"/>
            <p:nvPr/>
          </p:nvSpPr>
          <p:spPr>
            <a:xfrm>
              <a:off x="80513" y="166777"/>
              <a:ext cx="55611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u="sng">
                  <a:cs typeface="Calibri"/>
                </a:rPr>
                <a:t>FLOWCHART TO  FINDING THE GCD OF NUMBERS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310D9FA-6568-4307-A08D-DCFFA8EE1247}"/>
                </a:ext>
              </a:extLst>
            </p:cNvPr>
            <p:cNvSpPr/>
            <p:nvPr/>
          </p:nvSpPr>
          <p:spPr>
            <a:xfrm>
              <a:off x="1210575" y="527649"/>
              <a:ext cx="1840300" cy="92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C773E737-D938-42B7-A95F-958B197377E7}"/>
                </a:ext>
              </a:extLst>
            </p:cNvPr>
            <p:cNvSpPr/>
            <p:nvPr/>
          </p:nvSpPr>
          <p:spPr>
            <a:xfrm>
              <a:off x="326451" y="2296064"/>
              <a:ext cx="3493698" cy="100641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INPUT F </a:t>
              </a:r>
              <a:endParaRPr lang="en-US" dirty="0">
                <a:cs typeface="Calibri"/>
              </a:endParaRPr>
            </a:p>
            <a:p>
              <a:pPr algn="ctr"/>
              <a:r>
                <a:rPr lang="en-US">
                  <a:cs typeface="Calibri"/>
                </a:rPr>
                <a:t>INPUT G</a:t>
              </a:r>
              <a:endParaRPr lang="en-US" dirty="0">
                <a:cs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655DDD-BFA3-4AF4-A3D7-3B5CBA0D4A13}"/>
                </a:ext>
              </a:extLst>
            </p:cNvPr>
            <p:cNvCxnSpPr/>
            <p:nvPr/>
          </p:nvCxnSpPr>
          <p:spPr>
            <a:xfrm flipH="1">
              <a:off x="2081842" y="1419045"/>
              <a:ext cx="5751" cy="885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BE7D9F-C93C-4208-B588-F2AC4F6B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7" y="3302478"/>
              <a:ext cx="5751" cy="59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84CFA3-9580-4379-B14A-1D07E990E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6" y="5602855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DB139B2-5BE1-4FB7-A2D3-ED61ABFF2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3633" y="3470697"/>
              <a:ext cx="8626" cy="118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BB272B-EAE6-410D-98F6-E0A833CBC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573" y="2928667"/>
              <a:ext cx="224286" cy="16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050640-76BC-4430-8C59-35B1539AC54D}"/>
                </a:ext>
              </a:extLst>
            </p:cNvPr>
            <p:cNvSpPr/>
            <p:nvPr/>
          </p:nvSpPr>
          <p:spPr>
            <a:xfrm>
              <a:off x="9664461" y="4596441"/>
              <a:ext cx="1840300" cy="92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END</a:t>
              </a:r>
              <a:endParaRPr lang="en-US" dirty="0">
                <a:cs typeface="Calibri"/>
              </a:endParaRPr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3EE2C99-B153-491F-893A-5FEBC8843216}"/>
                </a:ext>
              </a:extLst>
            </p:cNvPr>
            <p:cNvSpPr/>
            <p:nvPr/>
          </p:nvSpPr>
          <p:spPr>
            <a:xfrm>
              <a:off x="865518" y="3863195"/>
              <a:ext cx="2429772" cy="17396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IF F&gt;G</a:t>
              </a:r>
              <a:endParaRPr lang="en-US" dirty="0">
                <a:cs typeface="Calibri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B2CDF7-13BE-4657-BA79-1A7498F8065C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03" y="4740213"/>
              <a:ext cx="871267" cy="2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732665E8-C12B-473F-8190-671AC87D48A8}"/>
                </a:ext>
              </a:extLst>
            </p:cNvPr>
            <p:cNvSpPr/>
            <p:nvPr/>
          </p:nvSpPr>
          <p:spPr>
            <a:xfrm>
              <a:off x="312073" y="6134818"/>
              <a:ext cx="3493698" cy="53196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SMALL = G</a:t>
              </a:r>
              <a:endParaRPr lang="en-US" dirty="0">
                <a:cs typeface="Calibri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201FBEAE-79D7-428A-A449-A00F180013D1}"/>
                </a:ext>
              </a:extLst>
            </p:cNvPr>
            <p:cNvSpPr/>
            <p:nvPr/>
          </p:nvSpPr>
          <p:spPr>
            <a:xfrm>
              <a:off x="3992676" y="4524553"/>
              <a:ext cx="3493698" cy="53196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SMALL = F</a:t>
              </a:r>
              <a:endParaRPr lang="en-US" dirty="0"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3E32F2-7C4D-4063-83BB-513EFEE146F4}"/>
                </a:ext>
              </a:extLst>
            </p:cNvPr>
            <p:cNvSpPr txBox="1"/>
            <p:nvPr/>
          </p:nvSpPr>
          <p:spPr>
            <a:xfrm>
              <a:off x="1302589" y="5773947"/>
              <a:ext cx="78788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TRUE</a:t>
              </a:r>
              <a:endParaRPr lang="en-US" dirty="0">
                <a:cs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C87434-2EA3-4B34-9196-32565461ABF5}"/>
                </a:ext>
              </a:extLst>
            </p:cNvPr>
            <p:cNvSpPr txBox="1"/>
            <p:nvPr/>
          </p:nvSpPr>
          <p:spPr>
            <a:xfrm>
              <a:off x="3301041" y="4422475"/>
              <a:ext cx="78788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FALSE</a:t>
              </a:r>
              <a:endParaRPr lang="en-US" dirty="0">
                <a:cs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CFFE56-2149-4F85-8089-1F339D59C9C0}"/>
                </a:ext>
              </a:extLst>
            </p:cNvPr>
            <p:cNvSpPr/>
            <p:nvPr/>
          </p:nvSpPr>
          <p:spPr>
            <a:xfrm>
              <a:off x="4517366" y="2799272"/>
              <a:ext cx="2789205" cy="675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FOR U IN RANGE(1, SMALL)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EA750A-8163-41C7-9163-5EE67A7D9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863" y="1802544"/>
              <a:ext cx="756248" cy="10121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1C2FE93F-2435-4F9B-A25C-71E543CFB8AD}"/>
                </a:ext>
              </a:extLst>
            </p:cNvPr>
            <p:cNvSpPr/>
            <p:nvPr/>
          </p:nvSpPr>
          <p:spPr>
            <a:xfrm>
              <a:off x="5566913" y="398251"/>
              <a:ext cx="2199735" cy="17252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ea typeface="+mn-lt"/>
                  <a:cs typeface="+mn-lt"/>
                </a:rPr>
                <a:t>IF F%U == 0 AND G%U == 0</a:t>
              </a:r>
            </a:p>
            <a:p>
              <a:pPr algn="ctr"/>
              <a:endParaRPr lang="en-US" dirty="0">
                <a:cs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6A68421-EA81-49BA-8797-C314C1B91B46}"/>
                </a:ext>
              </a:extLst>
            </p:cNvPr>
            <p:cNvCxnSpPr>
              <a:cxnSpLocks/>
            </p:cNvCxnSpPr>
            <p:nvPr/>
          </p:nvCxnSpPr>
          <p:spPr>
            <a:xfrm>
              <a:off x="7666006" y="1260893"/>
              <a:ext cx="1345720" cy="2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53B215C-9B2B-4BD5-91F1-25B717DD5A16}"/>
                </a:ext>
              </a:extLst>
            </p:cNvPr>
            <p:cNvSpPr/>
            <p:nvPr/>
          </p:nvSpPr>
          <p:spPr>
            <a:xfrm>
              <a:off x="8909733" y="1073987"/>
              <a:ext cx="2573548" cy="53196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Z = U</a:t>
              </a:r>
              <a:endParaRPr lang="en-US" dirty="0">
                <a:cs typeface="Calibri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8F9EBA2-0AC9-473D-94BA-F632AA15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8821" y="1605948"/>
              <a:ext cx="5751" cy="8712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B20A96EE-815E-47EC-A72B-C443AACB3D39}"/>
                </a:ext>
              </a:extLst>
            </p:cNvPr>
            <p:cNvSpPr/>
            <p:nvPr/>
          </p:nvSpPr>
          <p:spPr>
            <a:xfrm>
              <a:off x="8535921" y="2468590"/>
              <a:ext cx="3493698" cy="53196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("GCD= ", Z)</a:t>
              </a:r>
              <a:endParaRPr lang="en-US" dirty="0">
                <a:cs typeface="Calibri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B7895-363C-4C9A-A5E2-9F01D0878BCD}"/>
              </a:ext>
            </a:extLst>
          </p:cNvPr>
          <p:cNvCxnSpPr/>
          <p:nvPr/>
        </p:nvCxnSpPr>
        <p:spPr>
          <a:xfrm flipV="1">
            <a:off x="3654724" y="5985296"/>
            <a:ext cx="5702058" cy="45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7FECBF-AB1A-4F03-8B7D-E0DF08A6CC76}"/>
              </a:ext>
            </a:extLst>
          </p:cNvPr>
          <p:cNvCxnSpPr>
            <a:cxnSpLocks/>
          </p:cNvCxnSpPr>
          <p:nvPr/>
        </p:nvCxnSpPr>
        <p:spPr>
          <a:xfrm flipH="1" flipV="1">
            <a:off x="7286443" y="3469258"/>
            <a:ext cx="2047337" cy="2478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9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9153F-D900-4D7E-A785-EDBC5F5E00A3}"/>
              </a:ext>
            </a:extLst>
          </p:cNvPr>
          <p:cNvSpPr txBox="1"/>
          <p:nvPr/>
        </p:nvSpPr>
        <p:spPr>
          <a:xfrm>
            <a:off x="209909" y="195532"/>
            <a:ext cx="11527765" cy="63709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PSEUDOCODE FOR THE FACTORIAL OF NUMBER N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INPUT N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INPUT FACT = 1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IF N &lt; 0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PRINT ("THERE IS NO FACTORIAL FOR THIS NUMBER")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IF N = 0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PRINT(FACT)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IF N = 1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PRINT(FACT)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IF N &gt; 1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COMPUTE DOO = LIST(RANGE(1, N+1))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COMPUTE FOR I IN FACT: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COMPUTE FACT = FACT*1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PRINT(FACT)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73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281528B-EBF3-44B2-A0C2-2D1C54548831}"/>
              </a:ext>
            </a:extLst>
          </p:cNvPr>
          <p:cNvGrpSpPr/>
          <p:nvPr/>
        </p:nvGrpSpPr>
        <p:grpSpPr>
          <a:xfrm>
            <a:off x="67659" y="166777"/>
            <a:ext cx="11890074" cy="6528755"/>
            <a:chOff x="67659" y="166777"/>
            <a:chExt cx="11890074" cy="65287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A7AFF6-4FF9-4116-AC64-FDF56EBF4D7A}"/>
                </a:ext>
              </a:extLst>
            </p:cNvPr>
            <p:cNvSpPr txBox="1"/>
            <p:nvPr/>
          </p:nvSpPr>
          <p:spPr>
            <a:xfrm>
              <a:off x="138023" y="166777"/>
              <a:ext cx="6035615" cy="3693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FLOWCHART FOR FINDING THE FACTORIAL OF A NUMBER N</a:t>
              </a:r>
              <a:endParaRPr lang="en-US" dirty="0">
                <a:cs typeface="Calibri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CEB893-3D36-43B9-8F73-3F10A7EA1ACD}"/>
                </a:ext>
              </a:extLst>
            </p:cNvPr>
            <p:cNvSpPr/>
            <p:nvPr/>
          </p:nvSpPr>
          <p:spPr>
            <a:xfrm>
              <a:off x="131373" y="641769"/>
              <a:ext cx="2372263" cy="7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BEF10F73-0521-4729-86F0-E558BFE8C1B5}"/>
                </a:ext>
              </a:extLst>
            </p:cNvPr>
            <p:cNvSpPr/>
            <p:nvPr/>
          </p:nvSpPr>
          <p:spPr>
            <a:xfrm>
              <a:off x="67659" y="1720970"/>
              <a:ext cx="2817961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 N = INT(INPUT("A </a:t>
              </a:r>
              <a:r>
                <a:rPr lang="en-US">
                  <a:cs typeface="Calibri"/>
                </a:rPr>
                <a:t>NUMBER"))</a:t>
              </a:r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3B7BBE6-85E8-46F3-9A20-FC2E2FD90C45}"/>
                </a:ext>
              </a:extLst>
            </p:cNvPr>
            <p:cNvSpPr/>
            <p:nvPr/>
          </p:nvSpPr>
          <p:spPr>
            <a:xfrm>
              <a:off x="82036" y="2612366"/>
              <a:ext cx="2817961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 FACT = 1</a:t>
              </a:r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B7090F3D-CA0F-4E73-9B74-AA79296BC4F1}"/>
                </a:ext>
              </a:extLst>
            </p:cNvPr>
            <p:cNvSpPr/>
            <p:nvPr/>
          </p:nvSpPr>
          <p:spPr>
            <a:xfrm>
              <a:off x="649856" y="3431875"/>
              <a:ext cx="1322716" cy="12652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IF N &lt; 0</a:t>
              </a:r>
              <a:endParaRPr lang="en-US" dirty="0">
                <a:cs typeface="Calibri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38AC18F-35C6-4D2F-A9B3-A90246E688A3}"/>
                </a:ext>
              </a:extLst>
            </p:cNvPr>
            <p:cNvSpPr/>
            <p:nvPr/>
          </p:nvSpPr>
          <p:spPr>
            <a:xfrm>
              <a:off x="2368036" y="3633158"/>
              <a:ext cx="3206149" cy="86264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PRINT ("THERE IS NO </a:t>
              </a:r>
              <a:r>
                <a:rPr lang="en-US">
                  <a:cs typeface="Calibri"/>
                </a:rPr>
                <a:t>FACTORIAL FOR THIS NUMBER")</a:t>
              </a:r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AF54C0B-7AF2-46FE-B181-1FFE5F717880}"/>
                </a:ext>
              </a:extLst>
            </p:cNvPr>
            <p:cNvSpPr/>
            <p:nvPr/>
          </p:nvSpPr>
          <p:spPr>
            <a:xfrm>
              <a:off x="649855" y="4955874"/>
              <a:ext cx="1322716" cy="12652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IF N </a:t>
              </a:r>
              <a:r>
                <a:rPr lang="en-US">
                  <a:cs typeface="Calibri"/>
                </a:rPr>
                <a:t>= 0</a:t>
              </a:r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FA47851-79A6-486E-8AD4-6FEB75BB7B11}"/>
                </a:ext>
              </a:extLst>
            </p:cNvPr>
            <p:cNvSpPr/>
            <p:nvPr/>
          </p:nvSpPr>
          <p:spPr>
            <a:xfrm>
              <a:off x="2267395" y="5358442"/>
              <a:ext cx="2817961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FACT</a:t>
              </a:r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BBF9E2E-5D42-410B-A4DA-35953C78DFAA}"/>
                </a:ext>
              </a:extLst>
            </p:cNvPr>
            <p:cNvSpPr/>
            <p:nvPr/>
          </p:nvSpPr>
          <p:spPr>
            <a:xfrm>
              <a:off x="6213892" y="5430326"/>
              <a:ext cx="1322716" cy="12652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IF N &gt; 0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E8881-93D5-4762-9E8D-268132985AF2}"/>
                </a:ext>
              </a:extLst>
            </p:cNvPr>
            <p:cNvSpPr/>
            <p:nvPr/>
          </p:nvSpPr>
          <p:spPr>
            <a:xfrm>
              <a:off x="6213894" y="3805687"/>
              <a:ext cx="293298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DOO = LIST(RANGE(1, N+1))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E8269C-3135-4825-A1AB-AB2A1665486E}"/>
                </a:ext>
              </a:extLst>
            </p:cNvPr>
            <p:cNvSpPr/>
            <p:nvPr/>
          </p:nvSpPr>
          <p:spPr>
            <a:xfrm>
              <a:off x="6213893" y="2353573"/>
              <a:ext cx="293298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FOR I IN FACT</a:t>
              </a:r>
              <a:endParaRPr lang="en-US" dirty="0">
                <a:cs typeface="Calibri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028CD-47CF-4258-881A-DADCD39498B0}"/>
                </a:ext>
              </a:extLst>
            </p:cNvPr>
            <p:cNvSpPr/>
            <p:nvPr/>
          </p:nvSpPr>
          <p:spPr>
            <a:xfrm>
              <a:off x="6213892" y="1073988"/>
              <a:ext cx="293298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FACT = FACT*1</a:t>
              </a:r>
              <a:endParaRPr lang="en-US" dirty="0">
                <a:cs typeface="Calibri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7EA28288-2A66-4D8B-A198-910AB4FF3083}"/>
                </a:ext>
              </a:extLst>
            </p:cNvPr>
            <p:cNvSpPr/>
            <p:nvPr/>
          </p:nvSpPr>
          <p:spPr>
            <a:xfrm>
              <a:off x="9873017" y="1649083"/>
              <a:ext cx="2084716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FACT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5D10D9-D5B1-429D-896D-6897BE1A5C27}"/>
                </a:ext>
              </a:extLst>
            </p:cNvPr>
            <p:cNvSpPr/>
            <p:nvPr/>
          </p:nvSpPr>
          <p:spPr>
            <a:xfrm>
              <a:off x="9821712" y="2553957"/>
              <a:ext cx="1897811" cy="7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END</a:t>
              </a:r>
              <a:endParaRPr lang="en-US" dirty="0">
                <a:cs typeface="Calibri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7FD1724-BA33-480D-B58A-DFEE9D11A568}"/>
                </a:ext>
              </a:extLst>
            </p:cNvPr>
            <p:cNvCxnSpPr/>
            <p:nvPr/>
          </p:nvCxnSpPr>
          <p:spPr>
            <a:xfrm>
              <a:off x="1296838" y="1361536"/>
              <a:ext cx="37382" cy="38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C1E205-EDFE-4F48-9957-B9FC8B6A8E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6837" y="2195422"/>
              <a:ext cx="37382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94F8AE-B7BD-4FC2-8138-7CA0F42DF827}"/>
                </a:ext>
              </a:extLst>
            </p:cNvPr>
            <p:cNvCxnSpPr>
              <a:cxnSpLocks/>
            </p:cNvCxnSpPr>
            <p:nvPr/>
          </p:nvCxnSpPr>
          <p:spPr>
            <a:xfrm>
              <a:off x="1282459" y="2986176"/>
              <a:ext cx="37382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737C88B-C5FE-4592-AAC3-DD3BADD939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0685" y="4064477"/>
              <a:ext cx="598098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D163B6-F4F4-4022-B844-01F9069730B2}"/>
                </a:ext>
              </a:extLst>
            </p:cNvPr>
            <p:cNvCxnSpPr>
              <a:cxnSpLocks/>
            </p:cNvCxnSpPr>
            <p:nvPr/>
          </p:nvCxnSpPr>
          <p:spPr>
            <a:xfrm>
              <a:off x="1296836" y="4567685"/>
              <a:ext cx="37382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60BEC2-45ED-4F33-A3C7-12D3D5936C96}"/>
                </a:ext>
              </a:extLst>
            </p:cNvPr>
            <p:cNvCxnSpPr>
              <a:cxnSpLocks/>
            </p:cNvCxnSpPr>
            <p:nvPr/>
          </p:nvCxnSpPr>
          <p:spPr>
            <a:xfrm>
              <a:off x="1843175" y="5588476"/>
              <a:ext cx="598098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89A33CB-D52E-4852-8E29-C7E07A009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589" y="6057180"/>
              <a:ext cx="4968817" cy="77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B69214-63F3-481B-BED5-B1E1057C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627" y="4518802"/>
              <a:ext cx="109269" cy="95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58FDED-7B39-447A-8247-8F399220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172" y="3106759"/>
              <a:ext cx="109269" cy="69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D0043A-6F8F-40C0-9D94-6335FCA31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0139" y="1837943"/>
              <a:ext cx="109269" cy="523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D26873-FC23-4FBD-B0CD-A1A5BC0B2098}"/>
                </a:ext>
              </a:extLst>
            </p:cNvPr>
            <p:cNvCxnSpPr>
              <a:cxnSpLocks/>
            </p:cNvCxnSpPr>
            <p:nvPr/>
          </p:nvCxnSpPr>
          <p:spPr>
            <a:xfrm>
              <a:off x="9074987" y="1476553"/>
              <a:ext cx="914400" cy="483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03F72D-C260-4A00-AC68-70B6B36E72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251" y="2109155"/>
              <a:ext cx="66136" cy="49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3889A2-E0CD-4FA6-881D-71EAB7380B81}"/>
                </a:ext>
              </a:extLst>
            </p:cNvPr>
            <p:cNvSpPr txBox="1"/>
            <p:nvPr/>
          </p:nvSpPr>
          <p:spPr>
            <a:xfrm>
              <a:off x="1833653" y="3774595"/>
              <a:ext cx="8741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TRUE</a:t>
              </a:r>
              <a:endParaRPr lang="en-US" dirty="0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13D69-3DE7-423B-81B9-DC0FFEEADC8D}"/>
                </a:ext>
              </a:extLst>
            </p:cNvPr>
            <p:cNvSpPr txBox="1"/>
            <p:nvPr/>
          </p:nvSpPr>
          <p:spPr>
            <a:xfrm>
              <a:off x="1776142" y="5226708"/>
              <a:ext cx="8741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TRUE</a:t>
              </a:r>
              <a:endParaRPr lang="en-US" dirty="0">
                <a:cs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5077-2148-4DD5-8719-536834ED799B}"/>
                </a:ext>
              </a:extLst>
            </p:cNvPr>
            <p:cNvSpPr txBox="1"/>
            <p:nvPr/>
          </p:nvSpPr>
          <p:spPr>
            <a:xfrm>
              <a:off x="2508490" y="61028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FALSE</a:t>
              </a:r>
              <a:endParaRPr lang="en-US" dirty="0">
                <a:cs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6A3429-6D3C-4CA6-A6E6-E7352981AB92}"/>
                </a:ext>
              </a:extLst>
            </p:cNvPr>
            <p:cNvSpPr txBox="1"/>
            <p:nvPr/>
          </p:nvSpPr>
          <p:spPr>
            <a:xfrm>
              <a:off x="524414" y="469384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FALSE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2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1F18DC-CFCB-441A-AE25-2FD9869061CD}"/>
              </a:ext>
            </a:extLst>
          </p:cNvPr>
          <p:cNvSpPr txBox="1"/>
          <p:nvPr/>
        </p:nvSpPr>
        <p:spPr>
          <a:xfrm>
            <a:off x="510936" y="381540"/>
            <a:ext cx="9888746" cy="62786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cs typeface="Calibri"/>
              </a:rPr>
              <a:t>PSEUDOCODE FOR SOLVING QUADRATIC EQUATION.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INPUT A 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INPUT B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INPUT C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COMPUTE D = (-B/2*A)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COMPUTE E = (B^2 – 4*A*C)^(½)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COMPUTE F = 2 * A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COMPUTE X1 = D + (E/F)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PRINT X1 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COMPUTE X2 = D - (E/F)</a:t>
            </a:r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PRINT X2</a:t>
            </a:r>
            <a:endParaRPr lang="en-US" sz="3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32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43803-2E8E-4555-8A33-A3F34746704F}"/>
              </a:ext>
            </a:extLst>
          </p:cNvPr>
          <p:cNvGrpSpPr/>
          <p:nvPr/>
        </p:nvGrpSpPr>
        <p:grpSpPr>
          <a:xfrm>
            <a:off x="23629" y="411192"/>
            <a:ext cx="10826149" cy="6066884"/>
            <a:chOff x="23629" y="411192"/>
            <a:chExt cx="10826149" cy="6066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2976B6-8C1D-4B07-935B-F56FEFFF3418}"/>
                </a:ext>
              </a:extLst>
            </p:cNvPr>
            <p:cNvSpPr txBox="1"/>
            <p:nvPr/>
          </p:nvSpPr>
          <p:spPr>
            <a:xfrm>
              <a:off x="655608" y="411192"/>
              <a:ext cx="6567577" cy="4616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u="sng">
                  <a:cs typeface="Calibri"/>
                </a:rPr>
                <a:t>FLOWCHART FOR SOLVING QUADRATIC EQUATION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BB89B1-2A37-42D7-A12E-B0FBA5A51445}"/>
                </a:ext>
              </a:extLst>
            </p:cNvPr>
            <p:cNvSpPr/>
            <p:nvPr/>
          </p:nvSpPr>
          <p:spPr>
            <a:xfrm>
              <a:off x="103518" y="1117121"/>
              <a:ext cx="1998451" cy="6469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A7D40587-BD7F-4CEA-AEF3-6068622FC831}"/>
                </a:ext>
              </a:extLst>
            </p:cNvPr>
            <p:cNvSpPr/>
            <p:nvPr/>
          </p:nvSpPr>
          <p:spPr>
            <a:xfrm>
              <a:off x="23629" y="2280788"/>
              <a:ext cx="1998452" cy="546339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INPUT A</a:t>
              </a:r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F201A1E-FE50-4C8B-A17F-C3614CF0A425}"/>
                </a:ext>
              </a:extLst>
            </p:cNvPr>
            <p:cNvSpPr/>
            <p:nvPr/>
          </p:nvSpPr>
          <p:spPr>
            <a:xfrm>
              <a:off x="23629" y="3560373"/>
              <a:ext cx="1998452" cy="546339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INPUT B</a:t>
              </a:r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24A3B7D-8BFD-4937-A960-217FE6836AB6}"/>
                </a:ext>
              </a:extLst>
            </p:cNvPr>
            <p:cNvSpPr/>
            <p:nvPr/>
          </p:nvSpPr>
          <p:spPr>
            <a:xfrm>
              <a:off x="23629" y="4883091"/>
              <a:ext cx="1998452" cy="546339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INPUT C</a:t>
              </a: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AB7527-1BD2-4ADE-BF1A-BEF205F93857}"/>
                </a:ext>
              </a:extLst>
            </p:cNvPr>
            <p:cNvSpPr/>
            <p:nvPr/>
          </p:nvSpPr>
          <p:spPr>
            <a:xfrm>
              <a:off x="3049078" y="1115324"/>
              <a:ext cx="3536829" cy="603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D = (-B/2*A)</a:t>
              </a: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FC6A06-F0E1-472A-9FC8-AD8D42843064}"/>
                </a:ext>
              </a:extLst>
            </p:cNvPr>
            <p:cNvSpPr/>
            <p:nvPr/>
          </p:nvSpPr>
          <p:spPr>
            <a:xfrm>
              <a:off x="2919681" y="4652153"/>
              <a:ext cx="3982527" cy="603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X1 = D + (E/F)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559F0B-FFC7-43ED-AD19-218E093D734F}"/>
                </a:ext>
              </a:extLst>
            </p:cNvPr>
            <p:cNvSpPr/>
            <p:nvPr/>
          </p:nvSpPr>
          <p:spPr>
            <a:xfrm>
              <a:off x="2919680" y="2236757"/>
              <a:ext cx="3982527" cy="603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 = (B^2 – 4*A*C)^(½)</a:t>
              </a: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7B65CF-9740-4F08-BE73-1C0579ECBB91}"/>
                </a:ext>
              </a:extLst>
            </p:cNvPr>
            <p:cNvSpPr/>
            <p:nvPr/>
          </p:nvSpPr>
          <p:spPr>
            <a:xfrm>
              <a:off x="2919680" y="3473209"/>
              <a:ext cx="3982527" cy="603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F = 2*A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25F717-3907-40EA-A2E7-40BD45900D5D}"/>
                </a:ext>
              </a:extLst>
            </p:cNvPr>
            <p:cNvSpPr/>
            <p:nvPr/>
          </p:nvSpPr>
          <p:spPr>
            <a:xfrm>
              <a:off x="2919680" y="5874227"/>
              <a:ext cx="3982527" cy="603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X2 = D - (E/F)</a:t>
              </a:r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17DE7E2-669D-4DA2-95DA-6D185060FE7D}"/>
                </a:ext>
              </a:extLst>
            </p:cNvPr>
            <p:cNvSpPr/>
            <p:nvPr/>
          </p:nvSpPr>
          <p:spPr>
            <a:xfrm>
              <a:off x="8391251" y="3991693"/>
              <a:ext cx="2458527" cy="60384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X1 AND X2</a:t>
              </a:r>
              <a:endParaRPr lang="en-US" dirty="0">
                <a:cs typeface="Calibri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83CA50-3420-4AFA-8CE4-6D5B25E22337}"/>
                </a:ext>
              </a:extLst>
            </p:cNvPr>
            <p:cNvSpPr/>
            <p:nvPr/>
          </p:nvSpPr>
          <p:spPr>
            <a:xfrm>
              <a:off x="8614914" y="5545347"/>
              <a:ext cx="1998451" cy="6469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END</a:t>
              </a:r>
              <a:endParaRPr lang="en-US" dirty="0">
                <a:cs typeface="Calibri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AB4423-B0C1-4940-B0DF-CD9252FEA2AC}"/>
                </a:ext>
              </a:extLst>
            </p:cNvPr>
            <p:cNvCxnSpPr/>
            <p:nvPr/>
          </p:nvCxnSpPr>
          <p:spPr>
            <a:xfrm>
              <a:off x="1092859" y="1761406"/>
              <a:ext cx="8626" cy="52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0AC311-4FCE-46FF-8177-E876F1205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481" y="2825330"/>
              <a:ext cx="8626" cy="74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338560-152A-4842-966A-869B77341E95}"/>
                </a:ext>
              </a:extLst>
            </p:cNvPr>
            <p:cNvCxnSpPr>
              <a:cxnSpLocks/>
            </p:cNvCxnSpPr>
            <p:nvPr/>
          </p:nvCxnSpPr>
          <p:spPr>
            <a:xfrm>
              <a:off x="1078480" y="4119292"/>
              <a:ext cx="8626" cy="7850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A24E43-4F30-49BD-94F6-608E32AF1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121" y="1511238"/>
              <a:ext cx="1101306" cy="35857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4991D0-0B9D-474A-8BE7-BA9266407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729" y="1718273"/>
              <a:ext cx="5751" cy="52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D1C6323-3D49-4B10-A266-1BC289D2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8351" y="2839707"/>
              <a:ext cx="5751" cy="64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04C8CD-4352-4CF3-8318-8FA45B7E1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8350" y="4076159"/>
              <a:ext cx="5751" cy="61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508159-85A8-4203-80FE-4359E18A4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727" y="5240724"/>
              <a:ext cx="5751" cy="64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FE80BA-2147-4DA4-864E-C95511AE7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1308" y="4573613"/>
              <a:ext cx="1532626" cy="1529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10C1C5-E475-470D-81EB-664650B01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2879" y="4564990"/>
              <a:ext cx="5751" cy="9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29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0B09F-1138-41CB-961A-E3B88EC8F701}"/>
              </a:ext>
            </a:extLst>
          </p:cNvPr>
          <p:cNvSpPr txBox="1"/>
          <p:nvPr/>
        </p:nvSpPr>
        <p:spPr>
          <a:xfrm>
            <a:off x="511833" y="483079"/>
            <a:ext cx="8364746" cy="5632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>
                <a:cs typeface="Calibri"/>
              </a:rPr>
              <a:t>PSEUDOCODE TO SOLVE THE ROOTS OF A CUBIC EQUATION </a:t>
            </a:r>
          </a:p>
          <a:p>
            <a:r>
              <a:rPr lang="en-US" sz="2000">
                <a:cs typeface="Calibri"/>
              </a:rPr>
              <a:t>INPUT A </a:t>
            </a:r>
          </a:p>
          <a:p>
            <a:r>
              <a:rPr lang="en-US" sz="2000">
                <a:cs typeface="Calibri"/>
              </a:rPr>
              <a:t>INPUT B</a:t>
            </a:r>
          </a:p>
          <a:p>
            <a:r>
              <a:rPr lang="en-US" sz="2000">
                <a:cs typeface="Calibri"/>
              </a:rPr>
              <a:t>INPUT C</a:t>
            </a:r>
          </a:p>
          <a:p>
            <a:r>
              <a:rPr lang="en-US" sz="2000">
                <a:cs typeface="Calibri"/>
              </a:rPr>
              <a:t>COMPUTE A1 = B/A</a:t>
            </a:r>
          </a:p>
          <a:p>
            <a:r>
              <a:rPr lang="en-US" sz="2000">
                <a:cs typeface="Calibri"/>
              </a:rPr>
              <a:t>COMPUTE A2 = C/A</a:t>
            </a:r>
          </a:p>
          <a:p>
            <a:r>
              <a:rPr lang="en-US" sz="2000">
                <a:cs typeface="Calibri"/>
              </a:rPr>
              <a:t>COMPUTE A3 = D/A</a:t>
            </a:r>
          </a:p>
          <a:p>
            <a:r>
              <a:rPr lang="en-US" sz="2000">
                <a:cs typeface="Calibri"/>
              </a:rPr>
              <a:t>COMPUTE Q = ((3*A2) - (A1^2))/9</a:t>
            </a:r>
          </a:p>
          <a:p>
            <a:r>
              <a:rPr lang="en-US" sz="2000">
                <a:cs typeface="Calibri"/>
              </a:rPr>
              <a:t>COMPUTE R = ((9*A1*A2) - (27*A3) - (2*A1^3))/54</a:t>
            </a:r>
          </a:p>
          <a:p>
            <a:r>
              <a:rPr lang="en-US" sz="2000">
                <a:cs typeface="Calibri"/>
              </a:rPr>
              <a:t>COMPUTE S = (R + ((Q^3 + R^2) ^ ½ )) ^ 1/3 </a:t>
            </a:r>
          </a:p>
          <a:p>
            <a:r>
              <a:rPr lang="en-US" sz="2000" dirty="0">
                <a:cs typeface="Calibri"/>
              </a:rPr>
              <a:t>COMPUTE T = </a:t>
            </a:r>
            <a:r>
              <a:rPr lang="en-US" sz="2000">
                <a:ea typeface="+mn-lt"/>
                <a:cs typeface="+mn-lt"/>
              </a:rPr>
              <a:t>(R - ((Q^3 + R^2) ^ ½)) ^ 1/3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COMPUTE X1 = (S + T) - (A1 * 1/3)</a:t>
            </a:r>
          </a:p>
          <a:p>
            <a:r>
              <a:rPr lang="en-US" sz="2000">
                <a:cs typeface="Calibri"/>
              </a:rPr>
              <a:t>PRINT X1</a:t>
            </a:r>
          </a:p>
          <a:p>
            <a:r>
              <a:rPr lang="en-US" sz="2000">
                <a:cs typeface="Calibri"/>
              </a:rPr>
              <a:t>COMPUTE U = (-1 ^ ½ )</a:t>
            </a:r>
          </a:p>
          <a:p>
            <a:r>
              <a:rPr lang="en-US" sz="2000">
                <a:cs typeface="Calibri"/>
              </a:rPr>
              <a:t>COMPUTE X2 = (-0.5 * (S + T)) - (A1 * 1/3) + (0.5 * (3 ^ ½ ) * U * (S - T))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PRINT X2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COMPUTE X3 = </a:t>
            </a:r>
            <a:r>
              <a:rPr lang="en-US" sz="2000">
                <a:ea typeface="+mn-lt"/>
                <a:cs typeface="+mn-lt"/>
              </a:rPr>
              <a:t>(-0.5 * (S + T)) - (A1 * 1/3) - (0.5 * (3 ^ ½ ) * U * (S - T))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PRINT X3 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57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0FD5BC5-0764-493C-8223-D7F5F2996535}"/>
              </a:ext>
            </a:extLst>
          </p:cNvPr>
          <p:cNvGrpSpPr/>
          <p:nvPr/>
        </p:nvGrpSpPr>
        <p:grpSpPr>
          <a:xfrm>
            <a:off x="123371" y="368060"/>
            <a:ext cx="12062603" cy="6296023"/>
            <a:chOff x="123371" y="368060"/>
            <a:chExt cx="12062603" cy="62960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E727CC-F34F-4FB8-A73D-126B69ADB197}"/>
                </a:ext>
              </a:extLst>
            </p:cNvPr>
            <p:cNvSpPr txBox="1"/>
            <p:nvPr/>
          </p:nvSpPr>
          <p:spPr>
            <a:xfrm>
              <a:off x="454325" y="368060"/>
              <a:ext cx="42528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FLOWCHART TO SOLVE CUBIC EQUATION</a:t>
              </a:r>
              <a:endParaRPr lang="en-US" dirty="0">
                <a:cs typeface="Calibri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248B7-AED1-4BE0-AE8C-708C7798AEFD}"/>
                </a:ext>
              </a:extLst>
            </p:cNvPr>
            <p:cNvSpPr/>
            <p:nvPr/>
          </p:nvSpPr>
          <p:spPr>
            <a:xfrm>
              <a:off x="605826" y="857429"/>
              <a:ext cx="2329131" cy="632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991432F-02BF-4D27-A0C7-0515E9CE00F0}"/>
                </a:ext>
              </a:extLst>
            </p:cNvPr>
            <p:cNvSpPr/>
            <p:nvPr/>
          </p:nvSpPr>
          <p:spPr>
            <a:xfrm>
              <a:off x="123371" y="2107361"/>
              <a:ext cx="3191773" cy="92015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INPUT A</a:t>
              </a:r>
            </a:p>
            <a:p>
              <a:pPr algn="ctr"/>
              <a:r>
                <a:rPr lang="en-US">
                  <a:cs typeface="Calibri"/>
                </a:rPr>
                <a:t>INPUT B</a:t>
              </a:r>
            </a:p>
            <a:p>
              <a:pPr algn="ctr"/>
              <a:r>
                <a:rPr lang="en-US">
                  <a:cs typeface="Calibri"/>
                </a:rPr>
                <a:t>INPUT C</a:t>
              </a:r>
              <a:endParaRPr lang="en-US" dirty="0">
                <a:cs typeface="Calibri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271F28-CBD3-48AA-9F49-84C0D1B3B75F}"/>
                </a:ext>
              </a:extLst>
            </p:cNvPr>
            <p:cNvSpPr/>
            <p:nvPr/>
          </p:nvSpPr>
          <p:spPr>
            <a:xfrm>
              <a:off x="129575" y="3544198"/>
              <a:ext cx="3148641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 A1 = B/A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E4BDDE-61EE-4972-93CA-99D251363A80}"/>
                </a:ext>
              </a:extLst>
            </p:cNvPr>
            <p:cNvSpPr/>
            <p:nvPr/>
          </p:nvSpPr>
          <p:spPr>
            <a:xfrm>
              <a:off x="129574" y="4493103"/>
              <a:ext cx="3148641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 A2 = C/A</a:t>
              </a:r>
              <a:endParaRPr lang="en-US">
                <a:cs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AF14A2-503A-448C-A58C-5C2B63BC13C2}"/>
                </a:ext>
              </a:extLst>
            </p:cNvPr>
            <p:cNvSpPr/>
            <p:nvPr/>
          </p:nvSpPr>
          <p:spPr>
            <a:xfrm>
              <a:off x="129574" y="5312612"/>
              <a:ext cx="3148641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 A3 = D/A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EF2E3E-81E4-4343-9574-148DF139CC1F}"/>
                </a:ext>
              </a:extLst>
            </p:cNvPr>
            <p:cNvSpPr/>
            <p:nvPr/>
          </p:nvSpPr>
          <p:spPr>
            <a:xfrm>
              <a:off x="129574" y="6146498"/>
              <a:ext cx="3407433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Q = ((3*A2) - (A1^2))/9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5CD7F-6C2D-4C8A-B75D-4B6B99307046}"/>
                </a:ext>
              </a:extLst>
            </p:cNvPr>
            <p:cNvSpPr/>
            <p:nvPr/>
          </p:nvSpPr>
          <p:spPr>
            <a:xfrm>
              <a:off x="3723913" y="855630"/>
              <a:ext cx="5017697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R = ((9*A1*A2) - </a:t>
              </a:r>
              <a:r>
                <a:rPr lang="en-US" dirty="0">
                  <a:cs typeface="Calibri"/>
                </a:rPr>
                <a:t>(27*A3) - (2 * A1^3))/54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3B9EF0-E126-4016-8492-A084B1C647C7}"/>
                </a:ext>
              </a:extLst>
            </p:cNvPr>
            <p:cNvSpPr/>
            <p:nvPr/>
          </p:nvSpPr>
          <p:spPr>
            <a:xfrm>
              <a:off x="3982706" y="1660762"/>
              <a:ext cx="4270074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 = (R + ((Q^3 + R^2) ^ </a:t>
              </a:r>
              <a:r>
                <a:rPr lang="en-US" dirty="0">
                  <a:cs typeface="Calibri"/>
                </a:rPr>
                <a:t>½ )) ^ 1/3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B82B08-A7FA-452E-8154-D2C56BEED1F2}"/>
                </a:ext>
              </a:extLst>
            </p:cNvPr>
            <p:cNvSpPr/>
            <p:nvPr/>
          </p:nvSpPr>
          <p:spPr>
            <a:xfrm>
              <a:off x="3853309" y="2566535"/>
              <a:ext cx="4270074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T= (R - ((Q^3 + R^2) ^ </a:t>
              </a:r>
              <a:r>
                <a:rPr lang="en-US" dirty="0">
                  <a:cs typeface="Calibri"/>
                </a:rPr>
                <a:t>½ )) ^ 1/3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3D464F-4AE7-45A4-9A67-D3F3ED561869}"/>
                </a:ext>
              </a:extLst>
            </p:cNvPr>
            <p:cNvSpPr/>
            <p:nvPr/>
          </p:nvSpPr>
          <p:spPr>
            <a:xfrm>
              <a:off x="4097723" y="3501063"/>
              <a:ext cx="4270074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ea typeface="+mn-lt"/>
                  <a:cs typeface="+mn-lt"/>
                </a:rPr>
                <a:t>X1 = (S + T) - (A1 * 1/3)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FC91B0-4C8B-499C-B9C2-DB003B8B4DC3}"/>
                </a:ext>
              </a:extLst>
            </p:cNvPr>
            <p:cNvSpPr/>
            <p:nvPr/>
          </p:nvSpPr>
          <p:spPr>
            <a:xfrm>
              <a:off x="4212742" y="4564987"/>
              <a:ext cx="4270074" cy="58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ea typeface="+mn-lt"/>
                  <a:cs typeface="+mn-lt"/>
                </a:rPr>
                <a:t>U = (-1 ^ ½ )</a:t>
              </a:r>
              <a:endParaRPr lang="en-US"/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108C80-2017-4B5B-BB51-8C43C055888D}"/>
                </a:ext>
              </a:extLst>
            </p:cNvPr>
            <p:cNvSpPr/>
            <p:nvPr/>
          </p:nvSpPr>
          <p:spPr>
            <a:xfrm>
              <a:off x="4155231" y="5442005"/>
              <a:ext cx="4270074" cy="79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X2 = </a:t>
              </a:r>
              <a:r>
                <a:rPr lang="en-US">
                  <a:ea typeface="+mn-lt"/>
                  <a:cs typeface="+mn-lt"/>
                </a:rPr>
                <a:t>(-0.5 * (S + T)) - (A1 * 1/3) + (0.5 * (3 ^ ½ ) * U * (S - T))</a:t>
              </a: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B82EC8-2813-4BEA-B7D6-47E53FB76E5A}"/>
                </a:ext>
              </a:extLst>
            </p:cNvPr>
            <p:cNvSpPr/>
            <p:nvPr/>
          </p:nvSpPr>
          <p:spPr>
            <a:xfrm>
              <a:off x="9287948" y="855627"/>
              <a:ext cx="2674187" cy="13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X2 = </a:t>
              </a:r>
              <a:r>
                <a:rPr lang="en-US">
                  <a:ea typeface="+mn-lt"/>
                  <a:cs typeface="+mn-lt"/>
                </a:rPr>
                <a:t>(-0.5 * (S + T)) - (A1 * 1/3) + (0.5 * (3 ^ ½ ) * U * (S - T))</a:t>
              </a: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6690F1-4BBA-4101-ACE9-49DC2FAC3F4F}"/>
                </a:ext>
              </a:extLst>
            </p:cNvPr>
            <p:cNvSpPr/>
            <p:nvPr/>
          </p:nvSpPr>
          <p:spPr>
            <a:xfrm>
              <a:off x="9273571" y="2580910"/>
              <a:ext cx="2674187" cy="13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X2 = </a:t>
              </a:r>
              <a:r>
                <a:rPr lang="en-US" dirty="0">
                  <a:ea typeface="+mn-lt"/>
                  <a:cs typeface="+mn-lt"/>
                </a:rPr>
                <a:t>(-0.5 * (S + T)) - (A1 * </a:t>
              </a:r>
              <a:r>
                <a:rPr lang="en-US">
                  <a:ea typeface="+mn-lt"/>
                  <a:cs typeface="+mn-lt"/>
                </a:rPr>
                <a:t>1/3) - (0.5 * (3 ^ ½ ) * U * </a:t>
              </a:r>
              <a:r>
                <a:rPr lang="en-US" dirty="0">
                  <a:ea typeface="+mn-lt"/>
                  <a:cs typeface="+mn-lt"/>
                </a:rPr>
                <a:t>(S - T))</a:t>
              </a: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65E0200-9688-4FF5-9F19-F6D751232310}"/>
                </a:ext>
              </a:extLst>
            </p:cNvPr>
            <p:cNvSpPr/>
            <p:nvPr/>
          </p:nvSpPr>
          <p:spPr>
            <a:xfrm>
              <a:off x="8994201" y="4292720"/>
              <a:ext cx="3191773" cy="92015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X1</a:t>
              </a:r>
              <a:endParaRPr lang="en-US" dirty="0">
                <a:cs typeface="Calibri"/>
              </a:endParaRPr>
            </a:p>
            <a:p>
              <a:pPr algn="ctr"/>
              <a:r>
                <a:rPr lang="en-US">
                  <a:cs typeface="Calibri"/>
                </a:rPr>
                <a:t>PRINT X2</a:t>
              </a:r>
            </a:p>
            <a:p>
              <a:pPr algn="ctr"/>
              <a:r>
                <a:rPr lang="en-US">
                  <a:cs typeface="Calibri"/>
                </a:rPr>
                <a:t>PRINT X3</a:t>
              </a:r>
              <a:endParaRPr lang="en-US" dirty="0">
                <a:cs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B5AB4A-0502-4A1E-93EB-DD88C0D2BBD2}"/>
                </a:ext>
              </a:extLst>
            </p:cNvPr>
            <p:cNvSpPr/>
            <p:nvPr/>
          </p:nvSpPr>
          <p:spPr>
            <a:xfrm>
              <a:off x="9447901" y="5831995"/>
              <a:ext cx="2329131" cy="632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END</a:t>
              </a:r>
              <a:endParaRPr lang="en-US" dirty="0">
                <a:cs typeface="Calibri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8D3DEF-FC8C-4129-902A-BD81F9F672AF}"/>
                </a:ext>
              </a:extLst>
            </p:cNvPr>
            <p:cNvCxnSpPr/>
            <p:nvPr/>
          </p:nvCxnSpPr>
          <p:spPr>
            <a:xfrm>
              <a:off x="1697856" y="1470276"/>
              <a:ext cx="8627" cy="71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FCB9AF-D207-44D7-9A6C-43F8C6D24D69}"/>
                </a:ext>
              </a:extLst>
            </p:cNvPr>
            <p:cNvCxnSpPr>
              <a:cxnSpLocks/>
            </p:cNvCxnSpPr>
            <p:nvPr/>
          </p:nvCxnSpPr>
          <p:spPr>
            <a:xfrm>
              <a:off x="1683479" y="2951144"/>
              <a:ext cx="8627" cy="71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D7245A-8676-4172-8832-B736D5754EDF}"/>
                </a:ext>
              </a:extLst>
            </p:cNvPr>
            <p:cNvCxnSpPr>
              <a:cxnSpLocks/>
            </p:cNvCxnSpPr>
            <p:nvPr/>
          </p:nvCxnSpPr>
          <p:spPr>
            <a:xfrm>
              <a:off x="1712233" y="3928804"/>
              <a:ext cx="8627" cy="71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915BC5-0DC3-49ED-9CB3-3904FD5DB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482" y="4949596"/>
              <a:ext cx="5750" cy="36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D6C234-7390-4253-8964-07D140DC3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04" y="5826614"/>
              <a:ext cx="5750" cy="36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E3834F-C266-4CBC-8499-DC8B68894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2501" y="1322799"/>
              <a:ext cx="353684" cy="508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D449F0-A139-4AD2-8365-79E77B5AEE69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95" y="1297747"/>
              <a:ext cx="8627" cy="3824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B2B134-9B9F-4D2C-9648-4CAE7EB488E3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94" y="2174765"/>
              <a:ext cx="8627" cy="3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B499F5-6434-4209-A275-9A279C4AC180}"/>
                </a:ext>
              </a:extLst>
            </p:cNvPr>
            <p:cNvCxnSpPr>
              <a:cxnSpLocks/>
            </p:cNvCxnSpPr>
            <p:nvPr/>
          </p:nvCxnSpPr>
          <p:spPr>
            <a:xfrm>
              <a:off x="6025439" y="3109293"/>
              <a:ext cx="8627" cy="3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82EF6B-0037-4084-BC85-EC7A9D0F930D}"/>
                </a:ext>
              </a:extLst>
            </p:cNvPr>
            <p:cNvCxnSpPr>
              <a:cxnSpLocks/>
            </p:cNvCxnSpPr>
            <p:nvPr/>
          </p:nvCxnSpPr>
          <p:spPr>
            <a:xfrm>
              <a:off x="6011061" y="4015066"/>
              <a:ext cx="8627" cy="5549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149DA3-DA77-45D4-9C68-6A9EF47C22B1}"/>
                </a:ext>
              </a:extLst>
            </p:cNvPr>
            <p:cNvCxnSpPr>
              <a:cxnSpLocks/>
            </p:cNvCxnSpPr>
            <p:nvPr/>
          </p:nvCxnSpPr>
          <p:spPr>
            <a:xfrm>
              <a:off x="6039816" y="5136500"/>
              <a:ext cx="8627" cy="35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C4A1CF-7FA9-4EF6-B3DB-3BD30F06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0834" y="1694560"/>
              <a:ext cx="885645" cy="41751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DECEE3B-BF05-4E1D-9BA8-9336D5524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7439" y="2174765"/>
              <a:ext cx="8627" cy="42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0594B-188F-45C4-8275-014BCD19D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948" y="3799406"/>
              <a:ext cx="8627" cy="5549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2DBCB1-35A1-4844-9C34-A61F49B71CC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325" y="5208386"/>
              <a:ext cx="8627" cy="64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87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2F4D5-6EF1-4F5A-9B01-E6D709C0B765}"/>
              </a:ext>
            </a:extLst>
          </p:cNvPr>
          <p:cNvSpPr txBox="1"/>
          <p:nvPr/>
        </p:nvSpPr>
        <p:spPr>
          <a:xfrm>
            <a:off x="598098" y="483079"/>
            <a:ext cx="10104407" cy="5382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>
                <a:cs typeface="Calibri"/>
              </a:rPr>
              <a:t>PSEUDOCODE TO FIND THE LARGEST OF THREE NUMBERS</a:t>
            </a:r>
            <a:endParaRPr lang="en-US" sz="2000" u="sng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INPUT A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INPUT B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INPUT C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COMPUTE Y = A – B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COMPUTE F = A – C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COMPUTE Z = B – C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IF D &gt;= 0 AND E &gt;= 0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THEN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PRINT A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ELSE 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IF D &lt;= 0 AND F &gt;= 0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THEN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PRINT B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ELSE 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PRINT C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3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9E68C-E174-48C2-8815-D69C24DE87C8}"/>
              </a:ext>
            </a:extLst>
          </p:cNvPr>
          <p:cNvGrpSpPr/>
          <p:nvPr/>
        </p:nvGrpSpPr>
        <p:grpSpPr>
          <a:xfrm>
            <a:off x="80513" y="166777"/>
            <a:ext cx="11970585" cy="6629400"/>
            <a:chOff x="80513" y="166777"/>
            <a:chExt cx="11970585" cy="6629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89D0AC-7CE5-4769-9F6D-4CB8F1087D19}"/>
                </a:ext>
              </a:extLst>
            </p:cNvPr>
            <p:cNvSpPr txBox="1"/>
            <p:nvPr/>
          </p:nvSpPr>
          <p:spPr>
            <a:xfrm>
              <a:off x="80513" y="166777"/>
              <a:ext cx="55611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u="sng">
                  <a:cs typeface="Calibri"/>
                </a:rPr>
                <a:t>FLOWCHART TO  FIND THE LARGEST OF THREE NUMBERS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310D9FA-6568-4307-A08D-DCFFA8EE1247}"/>
                </a:ext>
              </a:extLst>
            </p:cNvPr>
            <p:cNvSpPr/>
            <p:nvPr/>
          </p:nvSpPr>
          <p:spPr>
            <a:xfrm>
              <a:off x="1210575" y="527649"/>
              <a:ext cx="1840300" cy="92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C773E737-D938-42B7-A95F-958B197377E7}"/>
                </a:ext>
              </a:extLst>
            </p:cNvPr>
            <p:cNvSpPr/>
            <p:nvPr/>
          </p:nvSpPr>
          <p:spPr>
            <a:xfrm>
              <a:off x="326451" y="2267310"/>
              <a:ext cx="3508075" cy="103516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INPUT A</a:t>
              </a:r>
            </a:p>
            <a:p>
              <a:pPr algn="ctr"/>
              <a:r>
                <a:rPr lang="en-US">
                  <a:cs typeface="Calibri"/>
                </a:rPr>
                <a:t>INPUT B</a:t>
              </a:r>
              <a:endParaRPr lang="en-US" dirty="0">
                <a:cs typeface="Calibri"/>
              </a:endParaRPr>
            </a:p>
            <a:p>
              <a:pPr algn="ctr"/>
              <a:r>
                <a:rPr lang="en-US">
                  <a:cs typeface="Calibri"/>
                </a:rPr>
                <a:t>INPUT C</a:t>
              </a:r>
              <a:endParaRPr lang="en-US" dirty="0">
                <a:cs typeface="Calibri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6E8967-4762-4BDE-B9EF-8395A401423E}"/>
                </a:ext>
              </a:extLst>
            </p:cNvPr>
            <p:cNvSpPr/>
            <p:nvPr/>
          </p:nvSpPr>
          <p:spPr>
            <a:xfrm>
              <a:off x="635479" y="6091687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a typeface="+mn-lt"/>
                  <a:cs typeface="+mn-lt"/>
                </a:rPr>
                <a:t>Z = B – C</a:t>
              </a: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DEDC89-235E-4446-BD4A-0253240DE98F}"/>
                </a:ext>
              </a:extLst>
            </p:cNvPr>
            <p:cNvSpPr/>
            <p:nvPr/>
          </p:nvSpPr>
          <p:spPr>
            <a:xfrm>
              <a:off x="635479" y="4999007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ea typeface="+mn-lt"/>
                  <a:cs typeface="+mn-lt"/>
                </a:rPr>
                <a:t>F = A – C</a:t>
              </a:r>
              <a:endParaRPr lang="en-US"/>
            </a:p>
            <a:p>
              <a:pPr algn="ctr"/>
              <a:endParaRPr lang="en-US" sz="2000" dirty="0">
                <a:cs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17D4A4-A975-41F2-869F-5F92BF9B4433}"/>
                </a:ext>
              </a:extLst>
            </p:cNvPr>
            <p:cNvSpPr/>
            <p:nvPr/>
          </p:nvSpPr>
          <p:spPr>
            <a:xfrm>
              <a:off x="635478" y="3820063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ea typeface="+mn-lt"/>
                  <a:cs typeface="+mn-lt"/>
                </a:rPr>
                <a:t>Y = A – B</a:t>
              </a:r>
              <a:endParaRPr lang="en-US"/>
            </a:p>
            <a:p>
              <a:pPr algn="ctr"/>
              <a:endParaRPr lang="en-US" sz="2000" dirty="0">
                <a:cs typeface="Calibri"/>
              </a:endParaRP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5831E30-D1E0-4F81-A6E7-ECEA305B80F4}"/>
                </a:ext>
              </a:extLst>
            </p:cNvPr>
            <p:cNvSpPr/>
            <p:nvPr/>
          </p:nvSpPr>
          <p:spPr>
            <a:xfrm>
              <a:off x="5653178" y="613913"/>
              <a:ext cx="2429772" cy="168215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IF Y &gt;= 0 </a:t>
              </a:r>
              <a:r>
                <a:rPr lang="en-US">
                  <a:ea typeface="+mn-lt"/>
                  <a:cs typeface="+mn-lt"/>
                </a:rPr>
                <a:t>AND F &gt;= </a:t>
              </a:r>
              <a:r>
                <a:rPr lang="en-US" dirty="0">
                  <a:ea typeface="+mn-lt"/>
                  <a:cs typeface="+mn-lt"/>
                </a:rPr>
                <a:t>0</a:t>
              </a:r>
              <a:endParaRPr lang="en-US" dirty="0"/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38CD437-1ED9-458A-BEC7-FEF96BDF8F94}"/>
                </a:ext>
              </a:extLst>
            </p:cNvPr>
            <p:cNvSpPr/>
            <p:nvPr/>
          </p:nvSpPr>
          <p:spPr>
            <a:xfrm>
              <a:off x="5638799" y="3158705"/>
              <a:ext cx="2429772" cy="168215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IF Y &lt;= 0 </a:t>
              </a:r>
              <a:r>
                <a:rPr lang="en-US">
                  <a:ea typeface="+mn-lt"/>
                  <a:cs typeface="+mn-lt"/>
                </a:rPr>
                <a:t>AND Z &gt;= 0</a:t>
              </a:r>
              <a:endParaRPr lang="en-US"/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932E0C-6DCE-4850-B38F-DCF6D0EE7A1C}"/>
                </a:ext>
              </a:extLst>
            </p:cNvPr>
            <p:cNvSpPr/>
            <p:nvPr/>
          </p:nvSpPr>
          <p:spPr>
            <a:xfrm>
              <a:off x="5264988" y="5703498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C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07E081-477C-4F03-B457-D63E31B5F22D}"/>
                </a:ext>
              </a:extLst>
            </p:cNvPr>
            <p:cNvSpPr/>
            <p:nvPr/>
          </p:nvSpPr>
          <p:spPr>
            <a:xfrm>
              <a:off x="9261892" y="3647535"/>
              <a:ext cx="2789206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B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2781F-688D-4BB7-8FC9-4495C7D475EB}"/>
                </a:ext>
              </a:extLst>
            </p:cNvPr>
            <p:cNvSpPr/>
            <p:nvPr/>
          </p:nvSpPr>
          <p:spPr>
            <a:xfrm>
              <a:off x="9261891" y="1102742"/>
              <a:ext cx="2789206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A</a:t>
              </a:r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655DDD-BFA3-4AF4-A3D7-3B5CBA0D4A13}"/>
                </a:ext>
              </a:extLst>
            </p:cNvPr>
            <p:cNvCxnSpPr/>
            <p:nvPr/>
          </p:nvCxnSpPr>
          <p:spPr>
            <a:xfrm flipH="1">
              <a:off x="2081842" y="1347158"/>
              <a:ext cx="5751" cy="957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F51C67-875D-47E6-84D4-316D272A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502" y="2267308"/>
              <a:ext cx="5751" cy="957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0872C78-B3A4-4183-BD6D-E6076204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124" y="4797723"/>
              <a:ext cx="5751" cy="957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3E311A-6D58-461E-9516-C9836F640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554" y="4001217"/>
              <a:ext cx="1316965" cy="5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D29151-D1C2-43F0-B188-C9C583BE4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554" y="1442047"/>
              <a:ext cx="1316965" cy="5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BE7D9F-C93C-4208-B588-F2AC4F6B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7" y="3302478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84CFA3-9580-4379-B14A-1D07E990E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6" y="5602855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EC2D8C-2805-476F-9543-B4BCC5D4D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7" y="4481421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8A98F8-215D-42C2-86BA-D85DE186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743" y="1700840"/>
              <a:ext cx="2251493" cy="48077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B847FD-FEF0-41B2-AA98-875B677E99C6}"/>
                </a:ext>
              </a:extLst>
            </p:cNvPr>
            <p:cNvSpPr txBox="1"/>
            <p:nvPr/>
          </p:nvSpPr>
          <p:spPr>
            <a:xfrm>
              <a:off x="5988708" y="5011049"/>
              <a:ext cx="8741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FALSE</a:t>
              </a:r>
              <a:endParaRPr lang="en-US" dirty="0">
                <a:cs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65A85F-7FF5-40AC-B5BB-AAB611689CB4}"/>
                </a:ext>
              </a:extLst>
            </p:cNvPr>
            <p:cNvSpPr txBox="1"/>
            <p:nvPr/>
          </p:nvSpPr>
          <p:spPr>
            <a:xfrm>
              <a:off x="8059947" y="3703607"/>
              <a:ext cx="77350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TRUE</a:t>
              </a:r>
              <a:endParaRPr lang="en-US" dirty="0">
                <a:cs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78C1C3-9922-4D12-BF1E-150C9A95AD33}"/>
                </a:ext>
              </a:extLst>
            </p:cNvPr>
            <p:cNvSpPr txBox="1"/>
            <p:nvPr/>
          </p:nvSpPr>
          <p:spPr>
            <a:xfrm>
              <a:off x="8131834" y="1101305"/>
              <a:ext cx="77350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TRUE</a:t>
              </a:r>
              <a:endParaRPr lang="en-US" dirty="0">
                <a:cs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84E892-B699-42B3-9169-3477E2711253}"/>
                </a:ext>
              </a:extLst>
            </p:cNvPr>
            <p:cNvSpPr txBox="1"/>
            <p:nvPr/>
          </p:nvSpPr>
          <p:spPr>
            <a:xfrm>
              <a:off x="6003085" y="2610030"/>
              <a:ext cx="8741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FALSE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5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87D7A-F0EA-4735-BC6C-82286B60BD18}"/>
              </a:ext>
            </a:extLst>
          </p:cNvPr>
          <p:cNvSpPr txBox="1"/>
          <p:nvPr/>
        </p:nvSpPr>
        <p:spPr>
          <a:xfrm>
            <a:off x="195532" y="181155"/>
            <a:ext cx="10650746" cy="6186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cs typeface="Calibri"/>
              </a:rPr>
              <a:t>PSEUDOCODE FOR FINDING THE LCM OF NUMBERS</a:t>
            </a:r>
          </a:p>
          <a:p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INPUT F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INPUT G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H = F*G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E = 0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FOR C IN RANGE(1, H+1)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IF C%F = 0 AND C%G = 0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COMPUTE E = C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                   BREAK</a:t>
            </a:r>
            <a:endParaRPr lang="en-US" sz="3600" dirty="0">
              <a:cs typeface="Calibri"/>
            </a:endParaRPr>
          </a:p>
          <a:p>
            <a:r>
              <a:rPr lang="en-US" sz="3600">
                <a:cs typeface="Calibri"/>
              </a:rPr>
              <a:t>PRINT E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07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90C4B8-9E67-4360-A002-E0FB2A3FD97B}"/>
              </a:ext>
            </a:extLst>
          </p:cNvPr>
          <p:cNvGrpSpPr/>
          <p:nvPr/>
        </p:nvGrpSpPr>
        <p:grpSpPr>
          <a:xfrm>
            <a:off x="80513" y="166777"/>
            <a:ext cx="11977861" cy="6629400"/>
            <a:chOff x="80513" y="166777"/>
            <a:chExt cx="11977861" cy="6629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89D0AC-7CE5-4769-9F6D-4CB8F1087D19}"/>
                </a:ext>
              </a:extLst>
            </p:cNvPr>
            <p:cNvSpPr txBox="1"/>
            <p:nvPr/>
          </p:nvSpPr>
          <p:spPr>
            <a:xfrm>
              <a:off x="80513" y="166777"/>
              <a:ext cx="55611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u="sng">
                  <a:cs typeface="Calibri"/>
                </a:rPr>
                <a:t>FLOWCHART TO  FINDING THE LCM OF NUMBERS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310D9FA-6568-4307-A08D-DCFFA8EE1247}"/>
                </a:ext>
              </a:extLst>
            </p:cNvPr>
            <p:cNvSpPr/>
            <p:nvPr/>
          </p:nvSpPr>
          <p:spPr>
            <a:xfrm>
              <a:off x="1210575" y="527649"/>
              <a:ext cx="1840300" cy="92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C773E737-D938-42B7-A95F-958B197377E7}"/>
                </a:ext>
              </a:extLst>
            </p:cNvPr>
            <p:cNvSpPr/>
            <p:nvPr/>
          </p:nvSpPr>
          <p:spPr>
            <a:xfrm>
              <a:off x="326451" y="2296064"/>
              <a:ext cx="3493698" cy="100641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INPUT A</a:t>
              </a:r>
            </a:p>
            <a:p>
              <a:pPr algn="ctr"/>
              <a:r>
                <a:rPr lang="en-US">
                  <a:cs typeface="Calibri"/>
                </a:rPr>
                <a:t>INPUT B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6E8967-4762-4BDE-B9EF-8395A401423E}"/>
                </a:ext>
              </a:extLst>
            </p:cNvPr>
            <p:cNvSpPr/>
            <p:nvPr/>
          </p:nvSpPr>
          <p:spPr>
            <a:xfrm>
              <a:off x="635479" y="6091687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FOR C IN RANGE (1, H+1)</a:t>
              </a:r>
              <a:endParaRPr lang="en-US" dirty="0">
                <a:cs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17D4A4-A975-41F2-869F-5F92BF9B4433}"/>
                </a:ext>
              </a:extLst>
            </p:cNvPr>
            <p:cNvSpPr/>
            <p:nvPr/>
          </p:nvSpPr>
          <p:spPr>
            <a:xfrm>
              <a:off x="635478" y="3820063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cs typeface="Calibri"/>
                </a:rPr>
                <a:t>H = F * G</a:t>
              </a:r>
              <a:endParaRPr lang="en-US" sz="2000" dirty="0">
                <a:cs typeface="Calibri"/>
              </a:endParaRP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5831E30-D1E0-4F81-A6E7-ECEA305B80F4}"/>
                </a:ext>
              </a:extLst>
            </p:cNvPr>
            <p:cNvSpPr/>
            <p:nvPr/>
          </p:nvSpPr>
          <p:spPr>
            <a:xfrm>
              <a:off x="5653178" y="613913"/>
              <a:ext cx="2429772" cy="168215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IF C%F == 0 AND </a:t>
              </a:r>
              <a:r>
                <a:rPr lang="en-US">
                  <a:cs typeface="Calibri"/>
                </a:rPr>
                <a:t>C%G == 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932E0C-6DCE-4850-B38F-DCF6D0EE7A1C}"/>
                </a:ext>
              </a:extLst>
            </p:cNvPr>
            <p:cNvSpPr/>
            <p:nvPr/>
          </p:nvSpPr>
          <p:spPr>
            <a:xfrm>
              <a:off x="5264988" y="5703498"/>
              <a:ext cx="3177394" cy="704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BREAK</a:t>
              </a:r>
              <a:endParaRPr lang="en-US" dirty="0">
                <a:cs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655DDD-BFA3-4AF4-A3D7-3B5CBA0D4A13}"/>
                </a:ext>
              </a:extLst>
            </p:cNvPr>
            <p:cNvCxnSpPr/>
            <p:nvPr/>
          </p:nvCxnSpPr>
          <p:spPr>
            <a:xfrm flipH="1">
              <a:off x="2081842" y="1347158"/>
              <a:ext cx="5751" cy="957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F51C67-875D-47E6-84D4-316D272A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502" y="2267308"/>
              <a:ext cx="5751" cy="957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0872C78-B3A4-4183-BD6D-E6076204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124" y="3863195"/>
              <a:ext cx="5751" cy="190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BE7D9F-C93C-4208-B588-F2AC4F6B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7" y="3302478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84CFA3-9580-4379-B14A-1D07E990E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6" y="5602855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EC2D8C-2805-476F-9543-B4BCC5D4D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087" y="4481421"/>
              <a:ext cx="5751" cy="54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8A98F8-215D-42C2-86BA-D85DE186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743" y="1700840"/>
              <a:ext cx="2251493" cy="48077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601CC39-7017-40FA-937D-65DDCDD99ED8}"/>
                </a:ext>
              </a:extLst>
            </p:cNvPr>
            <p:cNvSpPr/>
            <p:nvPr/>
          </p:nvSpPr>
          <p:spPr>
            <a:xfrm>
              <a:off x="326451" y="5013384"/>
              <a:ext cx="3493698" cy="70449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 = 0</a:t>
              </a:r>
              <a:endParaRPr lang="en-US" dirty="0">
                <a:cs typeface="Calibri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06D506F-3F61-4E9A-A563-DD0A8AE78826}"/>
                </a:ext>
              </a:extLst>
            </p:cNvPr>
            <p:cNvSpPr/>
            <p:nvPr/>
          </p:nvSpPr>
          <p:spPr>
            <a:xfrm>
              <a:off x="5257884" y="3216214"/>
              <a:ext cx="3493698" cy="70449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 = C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F6D1E1F-DAFD-4F34-A358-296615B53402}"/>
                </a:ext>
              </a:extLst>
            </p:cNvPr>
            <p:cNvSpPr/>
            <p:nvPr/>
          </p:nvSpPr>
          <p:spPr>
            <a:xfrm>
              <a:off x="8564676" y="1994138"/>
              <a:ext cx="3493698" cy="70449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PRINT E</a:t>
              </a:r>
              <a:endParaRPr lang="en-US" dirty="0">
                <a:cs typeface="Calibri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DB139B2-5BE1-4FB7-A2D3-ED61ABFF2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0497" y="2692877"/>
              <a:ext cx="1647644" cy="344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BB272B-EAE6-410D-98F6-E0A833CBC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8859" y="2698628"/>
              <a:ext cx="5751" cy="190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050640-76BC-4430-8C59-35B1539AC54D}"/>
                </a:ext>
              </a:extLst>
            </p:cNvPr>
            <p:cNvSpPr/>
            <p:nvPr/>
          </p:nvSpPr>
          <p:spPr>
            <a:xfrm>
              <a:off x="9664461" y="4596441"/>
              <a:ext cx="1840300" cy="92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END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4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 102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1027</cp:revision>
  <dcterms:created xsi:type="dcterms:W3CDTF">2013-07-15T20:26:40Z</dcterms:created>
  <dcterms:modified xsi:type="dcterms:W3CDTF">2021-04-26T23:17:10Z</dcterms:modified>
</cp:coreProperties>
</file>