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727"/>
  </p:normalViewPr>
  <p:slideViewPr>
    <p:cSldViewPr snapToGrid="0" snapToObjects="1">
      <p:cViewPr varScale="1">
        <p:scale>
          <a:sx n="106" d="100"/>
          <a:sy n="106" d="100"/>
        </p:scale>
        <p:origin x="184" y="1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78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2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267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567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08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46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47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36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44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861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81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867" y="1458976"/>
            <a:ext cx="5845646" cy="190607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para iOS – Apple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iOS SDK 9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5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0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26" y="2146425"/>
            <a:ext cx="6760671" cy="2233070"/>
          </a:xfrm>
        </p:spPr>
      </p:pic>
    </p:spTree>
    <p:extLst>
      <p:ext uri="{BB962C8B-B14F-4D97-AF65-F5344CB8AC3E}">
        <p14:creationId xmlns:p14="http://schemas.microsoft.com/office/powerpoint/2010/main" val="41745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2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9706" y="0"/>
            <a:ext cx="7772400" cy="6880239"/>
          </a:xfrm>
        </p:spPr>
      </p:pic>
    </p:spTree>
    <p:extLst>
      <p:ext uri="{BB962C8B-B14F-4D97-AF65-F5344CB8AC3E}">
        <p14:creationId xmlns:p14="http://schemas.microsoft.com/office/powerpoint/2010/main" val="2720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015733"/>
            <a:ext cx="8337884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3200" dirty="0" smtClean="0"/>
              <a:t>Quando criar uma subclasse de </a:t>
            </a:r>
            <a:r>
              <a:rPr lang="pt-BR" sz="3200" dirty="0" err="1" smtClean="0"/>
              <a:t>UIView</a:t>
            </a:r>
            <a:r>
              <a:rPr lang="pt-BR" sz="3200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Quando se deseja desenhar algo customizado na tela;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Quando se deseja escutar um evento de </a:t>
            </a:r>
            <a:r>
              <a:rPr lang="pt-BR" sz="2400" i="1" dirty="0" err="1" smtClean="0"/>
              <a:t>touch</a:t>
            </a:r>
            <a:r>
              <a:rPr lang="pt-BR" sz="2400" dirty="0" smtClean="0"/>
              <a:t> especial (algo que não seja feito por algum componente padrão);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Quando se deseja criar uma composição </a:t>
            </a:r>
            <a:r>
              <a:rPr lang="pt-BR" sz="2400" b="1" dirty="0" smtClean="0"/>
              <a:t>complexa e reutilizável</a:t>
            </a:r>
            <a:r>
              <a:rPr lang="pt-BR" sz="2400" dirty="0" smtClean="0"/>
              <a:t> de </a:t>
            </a:r>
            <a:r>
              <a:rPr lang="pt-BR" sz="2400" dirty="0" err="1" smtClean="0"/>
              <a:t>Views</a:t>
            </a:r>
            <a:r>
              <a:rPr lang="pt-BR" sz="2400" dirty="0" smtClean="0"/>
              <a:t> (geralmente feito usando XIB).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75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1" y="1961148"/>
            <a:ext cx="8843210" cy="446553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Desenhar é fácil!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Basta criar uma classe filha de </a:t>
            </a:r>
            <a:r>
              <a:rPr lang="pt-BR" sz="2400" dirty="0" err="1" smtClean="0"/>
              <a:t>UIView</a:t>
            </a:r>
            <a:r>
              <a:rPr lang="pt-BR" sz="2400" dirty="0" smtClean="0"/>
              <a:t> e sobrescrever um único método:</a:t>
            </a:r>
          </a:p>
          <a:p>
            <a:pPr lvl="1">
              <a:buFont typeface="Arial"/>
              <a:buChar char="•"/>
            </a:pPr>
            <a:r>
              <a:rPr lang="pt-BR" sz="1800" dirty="0"/>
              <a:t>- (</a:t>
            </a:r>
            <a:r>
              <a:rPr lang="pt-BR" sz="1800" b="1" dirty="0" err="1">
                <a:solidFill>
                  <a:srgbClr val="FF00FF"/>
                </a:solidFill>
              </a:rPr>
              <a:t>void</a:t>
            </a:r>
            <a:r>
              <a:rPr lang="pt-BR" sz="1800" dirty="0"/>
              <a:t>)</a:t>
            </a:r>
            <a:r>
              <a:rPr lang="pt-BR" sz="1800" dirty="0" err="1"/>
              <a:t>drawRect</a:t>
            </a:r>
            <a:r>
              <a:rPr lang="pt-BR" sz="1800" dirty="0"/>
              <a:t>:(</a:t>
            </a:r>
            <a:r>
              <a:rPr lang="pt-BR" sz="1800" b="1" dirty="0" err="1">
                <a:solidFill>
                  <a:srgbClr val="800080"/>
                </a:solidFill>
              </a:rPr>
              <a:t>CGRect</a:t>
            </a:r>
            <a:r>
              <a:rPr lang="pt-BR" sz="1800" dirty="0"/>
              <a:t>)</a:t>
            </a:r>
            <a:r>
              <a:rPr lang="pt-BR" sz="1800" dirty="0" err="1" smtClean="0"/>
              <a:t>rect</a:t>
            </a:r>
            <a:r>
              <a:rPr lang="pt-BR" sz="1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b="1" dirty="0" smtClean="0">
                <a:solidFill>
                  <a:srgbClr val="FF0000"/>
                </a:solidFill>
              </a:rPr>
              <a:t>NUNCA, JAMAIS, NUNCA MESMO </a:t>
            </a:r>
            <a:r>
              <a:rPr lang="pt-BR" sz="2400" dirty="0" smtClean="0"/>
              <a:t>chame o método acima!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Em vez disso, deixe o sistema operacional saber que você precisa atualizar o desenho da sua </a:t>
            </a:r>
            <a:r>
              <a:rPr lang="pt-BR" sz="1800" dirty="0" err="1" smtClean="0"/>
              <a:t>view</a:t>
            </a:r>
            <a:r>
              <a:rPr lang="pt-BR" sz="1800" dirty="0" smtClean="0"/>
              <a:t> usando:</a:t>
            </a:r>
          </a:p>
          <a:p>
            <a:pPr lvl="1">
              <a:buFont typeface="Arial"/>
              <a:buChar char="•"/>
            </a:pPr>
            <a:r>
              <a:rPr lang="pt-BR" sz="1800" dirty="0"/>
              <a:t>- (</a:t>
            </a:r>
            <a:r>
              <a:rPr lang="pt-BR" sz="1800" b="1" dirty="0" err="1">
                <a:solidFill>
                  <a:srgbClr val="FF00FF"/>
                </a:solidFill>
              </a:rPr>
              <a:t>void</a:t>
            </a:r>
            <a:r>
              <a:rPr lang="pt-BR" sz="1800" dirty="0"/>
              <a:t>)</a:t>
            </a:r>
            <a:r>
              <a:rPr lang="pt-BR" sz="1800" dirty="0" err="1"/>
              <a:t>setNeedsDisplay</a:t>
            </a:r>
            <a:r>
              <a:rPr lang="pt-BR" sz="1800" dirty="0"/>
              <a:t>;</a:t>
            </a:r>
            <a:br>
              <a:rPr lang="pt-BR" sz="1800" dirty="0"/>
            </a:br>
            <a:r>
              <a:rPr lang="pt-BR" sz="1800" dirty="0"/>
              <a:t>- (</a:t>
            </a:r>
            <a:r>
              <a:rPr lang="pt-BR" sz="1800" b="1" dirty="0" err="1">
                <a:solidFill>
                  <a:srgbClr val="FF00FF"/>
                </a:solidFill>
              </a:rPr>
              <a:t>void</a:t>
            </a:r>
            <a:r>
              <a:rPr lang="pt-BR" sz="1800" dirty="0"/>
              <a:t>)</a:t>
            </a:r>
            <a:r>
              <a:rPr lang="pt-BR" sz="1800" dirty="0" err="1"/>
              <a:t>setNeedsDisplayInRect</a:t>
            </a:r>
            <a:r>
              <a:rPr lang="pt-BR" sz="1800" dirty="0"/>
              <a:t>:(</a:t>
            </a:r>
            <a:r>
              <a:rPr lang="pt-BR" sz="1800" b="1" dirty="0" err="1">
                <a:solidFill>
                  <a:srgbClr val="800080"/>
                </a:solidFill>
              </a:rPr>
              <a:t>CGRect</a:t>
            </a:r>
            <a:r>
              <a:rPr lang="pt-BR" sz="1800" dirty="0"/>
              <a:t>)</a:t>
            </a:r>
            <a:r>
              <a:rPr lang="pt-BR" sz="1800" dirty="0" err="1"/>
              <a:t>aRect</a:t>
            </a:r>
            <a:r>
              <a:rPr lang="pt-BR" sz="1800" dirty="0"/>
              <a:t>;</a:t>
            </a:r>
            <a:br>
              <a:rPr lang="pt-BR" sz="1800" dirty="0"/>
            </a:br>
            <a:endParaRPr lang="pt-BR" sz="1800" dirty="0"/>
          </a:p>
          <a:p>
            <a:pPr lvl="1">
              <a:buFont typeface="Arial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616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2015733"/>
            <a:ext cx="8819146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3200" dirty="0" smtClean="0"/>
              <a:t>Como implementar o método:</a:t>
            </a:r>
            <a:br>
              <a:rPr lang="pt-BR" sz="3200" dirty="0" smtClean="0"/>
            </a:br>
            <a:r>
              <a:rPr lang="pt-BR" sz="3200" dirty="0" smtClean="0"/>
              <a:t>-(</a:t>
            </a:r>
            <a:r>
              <a:rPr lang="pt-BR" sz="3200" b="1" dirty="0" err="1">
                <a:solidFill>
                  <a:srgbClr val="FF00FF"/>
                </a:solidFill>
              </a:rPr>
              <a:t>void</a:t>
            </a:r>
            <a:r>
              <a:rPr lang="pt-BR" sz="3200" dirty="0"/>
              <a:t>)</a:t>
            </a:r>
            <a:r>
              <a:rPr lang="pt-BR" sz="3200" dirty="0" err="1"/>
              <a:t>drawRect</a:t>
            </a:r>
            <a:r>
              <a:rPr lang="pt-BR" sz="3200" dirty="0"/>
              <a:t>:(</a:t>
            </a:r>
            <a:r>
              <a:rPr lang="pt-BR" sz="3200" b="1" dirty="0" err="1">
                <a:solidFill>
                  <a:srgbClr val="800080"/>
                </a:solidFill>
              </a:rPr>
              <a:t>CGRect</a:t>
            </a:r>
            <a:r>
              <a:rPr lang="pt-BR" sz="3200" dirty="0"/>
              <a:t>)</a:t>
            </a:r>
            <a:r>
              <a:rPr lang="pt-BR" sz="3200" dirty="0" err="1"/>
              <a:t>rect</a:t>
            </a:r>
            <a:r>
              <a:rPr lang="pt-BR" sz="3200" dirty="0" smtClean="0"/>
              <a:t>; ?</a:t>
            </a:r>
          </a:p>
          <a:p>
            <a:pPr>
              <a:buFont typeface="Arial"/>
              <a:buChar char="•"/>
            </a:pPr>
            <a:r>
              <a:rPr lang="pt-BR" sz="3200" dirty="0" smtClean="0"/>
              <a:t>Dois jeitos:</a:t>
            </a:r>
          </a:p>
          <a:p>
            <a:pPr lvl="1">
              <a:buFont typeface="Arial"/>
              <a:buChar char="•"/>
            </a:pPr>
            <a:r>
              <a:rPr lang="pt-BR" sz="2400" b="1" dirty="0" smtClean="0"/>
              <a:t>Jeito </a:t>
            </a:r>
            <a:r>
              <a:rPr lang="pt-BR" sz="2400" b="1" dirty="0" err="1" smtClean="0"/>
              <a:t>McGyver</a:t>
            </a:r>
            <a:r>
              <a:rPr lang="pt-BR" sz="2400" dirty="0" smtClean="0"/>
              <a:t>: usando o framework </a:t>
            </a:r>
            <a:r>
              <a:rPr lang="pt-BR" sz="2400" b="1" dirty="0" err="1" smtClean="0"/>
              <a:t>CoreGraphics</a:t>
            </a:r>
            <a:r>
              <a:rPr lang="pt-BR" sz="2400" dirty="0" smtClean="0"/>
              <a:t> diretamente (uma API em linguagem C, estruturado);</a:t>
            </a:r>
          </a:p>
          <a:p>
            <a:pPr lvl="1">
              <a:buFont typeface="Arial"/>
              <a:buChar char="•"/>
            </a:pPr>
            <a:r>
              <a:rPr lang="pt-BR" sz="2400" b="1" dirty="0" smtClean="0"/>
              <a:t>Jeito Chuck Norris</a:t>
            </a:r>
            <a:r>
              <a:rPr lang="pt-BR" sz="2400" dirty="0" smtClean="0"/>
              <a:t>: usando o </a:t>
            </a:r>
            <a:r>
              <a:rPr lang="pt-BR" sz="2400" b="1" dirty="0" err="1" smtClean="0"/>
              <a:t>UIBezierPath</a:t>
            </a:r>
            <a:r>
              <a:rPr lang="pt-BR" sz="2400" dirty="0" smtClean="0"/>
              <a:t> (um jeito orientado-a-objeto). É esse que vamos usar hoje.</a:t>
            </a:r>
            <a:endParaRPr lang="pt-BR" sz="2400" dirty="0"/>
          </a:p>
          <a:p>
            <a:pPr>
              <a:buFont typeface="Arial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0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(Conceitos para Desenhar com </a:t>
            </a:r>
            <a:r>
              <a:rPr lang="pt-BR" dirty="0" err="1" smtClean="0"/>
              <a:t>CoreGraphics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1985212"/>
            <a:ext cx="8855241" cy="384741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Obter um contexto de desenho;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O </a:t>
            </a:r>
            <a:r>
              <a:rPr lang="pt-BR" sz="2000" dirty="0" err="1" smtClean="0"/>
              <a:t>iOS</a:t>
            </a:r>
            <a:r>
              <a:rPr lang="pt-BR" sz="2000" dirty="0" smtClean="0"/>
              <a:t> vai deixar um pronto para você toda vez que o método </a:t>
            </a:r>
            <a:r>
              <a:rPr lang="pt-BR" sz="2000" b="1" dirty="0" err="1" smtClean="0"/>
              <a:t>drawRect</a:t>
            </a:r>
            <a:r>
              <a:rPr lang="pt-BR" sz="2000" b="1" dirty="0" smtClean="0"/>
              <a:t>:</a:t>
            </a:r>
            <a:r>
              <a:rPr lang="pt-BR" sz="2000" dirty="0" smtClean="0"/>
              <a:t> for chamado;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Criar caminhos (linhas, arcos, pontos, </a:t>
            </a:r>
            <a:r>
              <a:rPr lang="pt-BR" sz="2800" dirty="0" err="1" smtClean="0"/>
              <a:t>etc</a:t>
            </a:r>
            <a:r>
              <a:rPr lang="pt-BR" sz="2800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Definir cores, fontes, texturas e </a:t>
            </a:r>
            <a:r>
              <a:rPr lang="pt-BR" sz="2800" dirty="0" err="1" smtClean="0"/>
              <a:t>etc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Traçar e/ou preencher o desenho;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Retornar o contexto.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48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2" y="2015733"/>
            <a:ext cx="8855241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Faz a mesma coisa que o </a:t>
            </a:r>
            <a:r>
              <a:rPr lang="pt-BR" sz="2800" dirty="0" err="1" smtClean="0"/>
              <a:t>CoreGraphics</a:t>
            </a:r>
            <a:r>
              <a:rPr lang="pt-BR" sz="2800" dirty="0" smtClean="0"/>
              <a:t>, porém metade do esforço;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O contexto de desenho determina pra onde o seu desenho vai;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No </a:t>
            </a:r>
            <a:r>
              <a:rPr lang="pt-BR" sz="2000" dirty="0" err="1" smtClean="0"/>
              <a:t>iOS</a:t>
            </a:r>
            <a:r>
              <a:rPr lang="pt-BR" sz="2000" dirty="0" smtClean="0"/>
              <a:t>, normalmente, o desenho vai para a tela, mas pode acabar indo para fora da tela, para um PDF ou mesmo para uma impressora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282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77" y="1853755"/>
            <a:ext cx="8446169" cy="434750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Para desenhar, portanto, o </a:t>
            </a:r>
            <a:r>
              <a:rPr lang="pt-BR" sz="2800" dirty="0" err="1" smtClean="0"/>
              <a:t>iOS</a:t>
            </a:r>
            <a:r>
              <a:rPr lang="pt-BR" sz="2800" dirty="0" smtClean="0"/>
              <a:t> vai deixar o contexto pronto para usar;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Esse contexto </a:t>
            </a:r>
            <a:r>
              <a:rPr lang="pt-BR" sz="2800" u="sng" dirty="0" smtClean="0"/>
              <a:t>só é válido durante o tempo de execução do método </a:t>
            </a:r>
            <a:r>
              <a:rPr lang="pt-BR" sz="2800" b="1" dirty="0" err="1" smtClean="0">
                <a:solidFill>
                  <a:srgbClr val="FF00FF"/>
                </a:solidFill>
              </a:rPr>
              <a:t>drawRect</a:t>
            </a:r>
            <a:r>
              <a:rPr lang="pt-BR" sz="2800" b="1" dirty="0" smtClean="0">
                <a:solidFill>
                  <a:srgbClr val="FF00FF"/>
                </a:solidFill>
              </a:rPr>
              <a:t>: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Um novo contexto é criado a cada chamada deste método;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Dito isso, </a:t>
            </a:r>
            <a:r>
              <a:rPr lang="pt-BR" sz="2800" b="1" dirty="0" smtClean="0"/>
              <a:t>jamais</a:t>
            </a:r>
            <a:r>
              <a:rPr lang="pt-BR" sz="2800" dirty="0" smtClean="0"/>
              <a:t> guarde a instância do contexto!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3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Como obter esse contexto?</a:t>
            </a:r>
            <a:endParaRPr lang="pt-BR" sz="2800" dirty="0"/>
          </a:p>
        </p:txBody>
      </p:sp>
      <p:pic>
        <p:nvPicPr>
          <p:cNvPr id="4" name="Picture 3" descr="Captura de Tela 2015-05-20 às 13.3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8" y="2722966"/>
            <a:ext cx="8102112" cy="53215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4558" y="3417102"/>
            <a:ext cx="7423483" cy="287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pt-BR" sz="2800" dirty="0" smtClean="0"/>
              <a:t>Mas não se preocupe com isso!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O </a:t>
            </a:r>
            <a:r>
              <a:rPr lang="pt-BR" sz="2800" b="1" dirty="0" err="1" smtClean="0"/>
              <a:t>UIBezierPath</a:t>
            </a:r>
            <a:r>
              <a:rPr lang="pt-BR" sz="2800" dirty="0" smtClean="0"/>
              <a:t> desenha sempre no contexto atual;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Então, enquanto você estiver usando ele, não precisará de obter a instância do contexto.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093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63" y="492180"/>
            <a:ext cx="7569666" cy="5433442"/>
          </a:xfrm>
        </p:spPr>
      </p:pic>
    </p:spTree>
    <p:extLst>
      <p:ext uri="{BB962C8B-B14F-4D97-AF65-F5344CB8AC3E}">
        <p14:creationId xmlns:p14="http://schemas.microsoft.com/office/powerpoint/2010/main" val="36245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2" y="1973180"/>
            <a:ext cx="6985392" cy="38594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Sistema de Coordenadas (revisão rápida);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UIBezierPath</a:t>
            </a:r>
            <a:r>
              <a:rPr lang="pt-BR" sz="2800" dirty="0" smtClean="0"/>
              <a:t> e </a:t>
            </a:r>
            <a:r>
              <a:rPr lang="pt-BR" sz="2800" dirty="0" err="1" smtClean="0"/>
              <a:t>Views</a:t>
            </a:r>
            <a:r>
              <a:rPr lang="pt-BR" sz="2800" dirty="0" smtClean="0"/>
              <a:t> customizadas;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Um pouco de </a:t>
            </a:r>
            <a:r>
              <a:rPr lang="pt-BR" sz="2800" dirty="0" err="1" smtClean="0"/>
              <a:t>CoreGraphics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UIColor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err="1"/>
              <a:t>NSAttributedString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UIImage</a:t>
            </a:r>
            <a:r>
              <a:rPr lang="pt-BR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49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-5"/>
          <a:stretch/>
        </p:blipFill>
        <p:spPr>
          <a:xfrm>
            <a:off x="132820" y="6216"/>
            <a:ext cx="8798108" cy="6839751"/>
          </a:xfrm>
        </p:spPr>
      </p:pic>
    </p:spTree>
    <p:extLst>
      <p:ext uri="{BB962C8B-B14F-4D97-AF65-F5344CB8AC3E}">
        <p14:creationId xmlns:p14="http://schemas.microsoft.com/office/powerpoint/2010/main" val="16172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56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17558" y="-96253"/>
            <a:ext cx="4367464" cy="7274189"/>
          </a:xfrm>
        </p:spPr>
      </p:pic>
    </p:spTree>
    <p:extLst>
      <p:ext uri="{BB962C8B-B14F-4D97-AF65-F5344CB8AC3E}">
        <p14:creationId xmlns:p14="http://schemas.microsoft.com/office/powerpoint/2010/main" val="4736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1" y="438609"/>
            <a:ext cx="8406695" cy="52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57" y="1853755"/>
            <a:ext cx="8386009" cy="3612591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Você pode desenhar várias coisas: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Retângulos;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Retângulos arredondados;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Ovais;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Arcos angulados; e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Adicionar um “clip”!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Isso faz com que um desenho seja desenhado dentro de outro.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473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4" y="1853755"/>
            <a:ext cx="8783052" cy="452702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É possível desenhar com transparência, </a:t>
            </a:r>
            <a:r>
              <a:rPr lang="pt-BR" sz="2400" u="sng" dirty="0" smtClean="0"/>
              <a:t>mas tenha atenção com a performance</a:t>
            </a:r>
            <a:r>
              <a:rPr lang="pt-BR" sz="2400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sz="1800" b="1" dirty="0" err="1" smtClean="0"/>
              <a:t>UIColor</a:t>
            </a:r>
            <a:r>
              <a:rPr lang="pt-BR" sz="1800" dirty="0"/>
              <a:t> </a:t>
            </a:r>
            <a:r>
              <a:rPr lang="pt-BR" sz="1800" dirty="0" smtClean="0"/>
              <a:t>tem componente alpha</a:t>
            </a:r>
          </a:p>
          <a:p>
            <a:pPr lvl="1">
              <a:buFont typeface="Arial"/>
              <a:buChar char="•"/>
            </a:pPr>
            <a:r>
              <a:rPr lang="pt-BR" sz="1800" b="1" dirty="0" err="1" smtClean="0"/>
              <a:t>UIView</a:t>
            </a:r>
            <a:r>
              <a:rPr lang="pt-BR" sz="1800" dirty="0" smtClean="0"/>
              <a:t> tem a propriedade </a:t>
            </a:r>
            <a:r>
              <a:rPr lang="pt-BR" sz="1800" b="1" dirty="0" err="1" smtClean="0"/>
              <a:t>backgroundColor</a:t>
            </a:r>
            <a:r>
              <a:rPr lang="pt-BR" sz="1800" dirty="0" smtClean="0"/>
              <a:t>, que pode ser definida com cores transparentes (padrão é preto)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Se for fazer desenhos transparentes, defina a propriedade </a:t>
            </a:r>
            <a:r>
              <a:rPr lang="pt-BR" sz="2400" b="1" dirty="0" smtClean="0"/>
              <a:t>opaque</a:t>
            </a:r>
            <a:r>
              <a:rPr lang="pt-BR" sz="2400" dirty="0" smtClean="0"/>
              <a:t> como </a:t>
            </a:r>
            <a:r>
              <a:rPr lang="pt-BR" sz="2400" b="1" dirty="0" smtClean="0">
                <a:solidFill>
                  <a:srgbClr val="FF00FF"/>
                </a:solidFill>
              </a:rPr>
              <a:t>NO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 propriedade </a:t>
            </a:r>
            <a:r>
              <a:rPr lang="pt-BR" sz="2400" b="1" dirty="0" smtClean="0"/>
              <a:t>alpha</a:t>
            </a:r>
            <a:r>
              <a:rPr lang="pt-BR" sz="2400" dirty="0" smtClean="0"/>
              <a:t> muda a transparência de </a:t>
            </a:r>
            <a:r>
              <a:rPr lang="pt-BR" sz="2400" u="sng" dirty="0" smtClean="0"/>
              <a:t>toda a </a:t>
            </a:r>
            <a:r>
              <a:rPr lang="pt-BR" sz="2400" i="1" u="sng" dirty="0" err="1" smtClean="0"/>
              <a:t>view</a:t>
            </a:r>
            <a:r>
              <a:rPr lang="pt-BR" sz="2400" dirty="0" smtClean="0"/>
              <a:t> (útil para fazer uma espécie de “</a:t>
            </a:r>
            <a:r>
              <a:rPr lang="pt-BR" sz="2400" dirty="0" err="1" smtClean="0"/>
              <a:t>disabled</a:t>
            </a:r>
            <a:r>
              <a:rPr lang="pt-BR" sz="24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811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27" y="2015733"/>
            <a:ext cx="7976936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O desenho padrão é </a:t>
            </a:r>
            <a:r>
              <a:rPr lang="pt-BR" sz="2800" b="1" dirty="0" smtClean="0"/>
              <a:t>opaque</a:t>
            </a:r>
            <a:r>
              <a:rPr lang="pt-BR" sz="2800" dirty="0" smtClean="0"/>
              <a:t>=</a:t>
            </a:r>
            <a:r>
              <a:rPr lang="pt-BR" sz="2800" b="1" dirty="0" smtClean="0">
                <a:solidFill>
                  <a:srgbClr val="FF00FF"/>
                </a:solidFill>
              </a:rPr>
              <a:t>YES</a:t>
            </a:r>
            <a:r>
              <a:rPr lang="pt-BR" sz="28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Isso é mais barato em termos de performance. Transparência custa caro.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Você pode esconder sua </a:t>
            </a:r>
            <a:r>
              <a:rPr lang="pt-BR" sz="2800" i="1" dirty="0" err="1" smtClean="0"/>
              <a:t>view</a:t>
            </a:r>
            <a:r>
              <a:rPr lang="pt-BR" sz="2800" dirty="0" smtClean="0"/>
              <a:t> completamente usando a propriedade </a:t>
            </a:r>
            <a:r>
              <a:rPr lang="pt-BR" sz="2800" b="1" dirty="0" err="1" smtClean="0"/>
              <a:t>hidden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09244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01" y="584367"/>
            <a:ext cx="8684428" cy="4890001"/>
          </a:xfrm>
        </p:spPr>
      </p:pic>
    </p:spTree>
    <p:extLst>
      <p:ext uri="{BB962C8B-B14F-4D97-AF65-F5344CB8AC3E}">
        <p14:creationId xmlns:p14="http://schemas.microsoft.com/office/powerpoint/2010/main" val="1099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r>
              <a:rPr lang="pt-BR" dirty="0" smtClean="0"/>
              <a:t> Customizadas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8" y="1853755"/>
            <a:ext cx="8819147" cy="387416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Além de desenhos customizados com o </a:t>
            </a:r>
            <a:r>
              <a:rPr lang="pt-BR" sz="2400" b="1" dirty="0" err="1" smtClean="0"/>
              <a:t>UIBezierPath</a:t>
            </a:r>
            <a:r>
              <a:rPr lang="pt-BR" sz="2400" dirty="0" smtClean="0"/>
              <a:t>, podemos: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Desenhar texto;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Desenhar imagens;</a:t>
            </a:r>
          </a:p>
          <a:p>
            <a:pPr>
              <a:buFont typeface="Arial"/>
              <a:buChar char="•"/>
            </a:pPr>
            <a:endParaRPr lang="pt-BR" sz="2400" dirty="0"/>
          </a:p>
          <a:p>
            <a:pPr>
              <a:buFont typeface="Arial"/>
              <a:buChar char="•"/>
            </a:pPr>
            <a:r>
              <a:rPr lang="pt-BR" sz="2400" dirty="0" smtClean="0"/>
              <a:t>Para texto ou imagem sozinhos, não é necessário uma </a:t>
            </a:r>
            <a:r>
              <a:rPr lang="pt-BR" sz="2400" dirty="0" err="1" smtClean="0"/>
              <a:t>view</a:t>
            </a:r>
            <a:r>
              <a:rPr lang="pt-BR" sz="2400" dirty="0" smtClean="0"/>
              <a:t> customizada!</a:t>
            </a:r>
          </a:p>
          <a:p>
            <a:pPr lvl="1">
              <a:buFont typeface="Arial"/>
              <a:buChar char="•"/>
            </a:pPr>
            <a:r>
              <a:rPr lang="pt-BR" sz="1800" dirty="0" err="1" smtClean="0"/>
              <a:t>UILabel</a:t>
            </a:r>
            <a:endParaRPr lang="pt-BR" sz="1800" dirty="0" smtClean="0"/>
          </a:p>
          <a:p>
            <a:pPr lvl="1">
              <a:buFont typeface="Arial"/>
              <a:buChar char="•"/>
            </a:pPr>
            <a:r>
              <a:rPr lang="pt-BR" sz="1800" dirty="0" err="1" smtClean="0"/>
              <a:t>UIImageView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810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NSAttributedString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853755"/>
            <a:ext cx="8542421" cy="452702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É uma </a:t>
            </a:r>
            <a:r>
              <a:rPr lang="pt-BR" sz="2400" i="1" dirty="0" err="1" smtClean="0"/>
              <a:t>string</a:t>
            </a:r>
            <a:r>
              <a:rPr lang="pt-BR" sz="2400" dirty="0" smtClean="0"/>
              <a:t>, onde cada caractere possui informação de estilo (cor, borda, sombra, fonte, etc.);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É “desenhável” e sabe estimar o próprio tamanho: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Método </a:t>
            </a:r>
            <a:r>
              <a:rPr lang="pt-BR" sz="1800" b="1" dirty="0" err="1" smtClean="0"/>
              <a:t>drawAtPoint</a:t>
            </a:r>
            <a:r>
              <a:rPr lang="pt-BR" sz="1800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Método (</a:t>
            </a:r>
            <a:r>
              <a:rPr lang="pt-BR" sz="1800" b="1" dirty="0" err="1" smtClean="0">
                <a:solidFill>
                  <a:srgbClr val="800080"/>
                </a:solidFill>
              </a:rPr>
              <a:t>CGSize</a:t>
            </a:r>
            <a:r>
              <a:rPr lang="pt-BR" sz="1800" dirty="0" smtClean="0"/>
              <a:t>) </a:t>
            </a:r>
            <a:r>
              <a:rPr lang="pt-BR" sz="1800" b="1" dirty="0" err="1" smtClean="0"/>
              <a:t>size</a:t>
            </a:r>
            <a:endParaRPr lang="pt-BR" sz="1800" b="1" dirty="0" smtClean="0"/>
          </a:p>
          <a:p>
            <a:pPr>
              <a:buFont typeface="Arial"/>
              <a:buChar char="•"/>
            </a:pPr>
            <a:r>
              <a:rPr lang="pt-BR" sz="2400" dirty="0" smtClean="0"/>
              <a:t>Assim como a </a:t>
            </a:r>
            <a:r>
              <a:rPr lang="pt-BR" sz="2400" b="1" dirty="0" err="1" smtClean="0">
                <a:solidFill>
                  <a:srgbClr val="FF00FF"/>
                </a:solidFill>
              </a:rPr>
              <a:t>NSString</a:t>
            </a:r>
            <a:r>
              <a:rPr lang="pt-BR" sz="2400" dirty="0" smtClean="0"/>
              <a:t>, é </a:t>
            </a:r>
            <a:r>
              <a:rPr lang="pt-BR" sz="2400" u="sng" dirty="0" smtClean="0"/>
              <a:t>imutável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Assim como a </a:t>
            </a:r>
            <a:r>
              <a:rPr lang="pt-BR" sz="2400" dirty="0" err="1" smtClean="0"/>
              <a:t>NSString</a:t>
            </a:r>
            <a:r>
              <a:rPr lang="pt-BR" sz="2400" dirty="0" smtClean="0"/>
              <a:t>, possui uma variante mutável: </a:t>
            </a:r>
            <a:r>
              <a:rPr lang="pt-BR" sz="2400" b="1" dirty="0" err="1" smtClean="0">
                <a:solidFill>
                  <a:srgbClr val="FF00FF"/>
                </a:solidFill>
              </a:rPr>
              <a:t>NSMutableAttributedString</a:t>
            </a:r>
            <a:endParaRPr lang="pt-BR" sz="2400" b="1" dirty="0">
              <a:solidFill>
                <a:srgbClr val="FF00FF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3621506" y="3391182"/>
            <a:ext cx="5366084" cy="902796"/>
          </a:xfrm>
          <a:prstGeom prst="leftArrowCallout">
            <a:avLst>
              <a:gd name="adj1" fmla="val 14338"/>
              <a:gd name="adj2" fmla="val 15671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Estes dois métodos são oriundos de um mecanismo chamado </a:t>
            </a:r>
            <a:r>
              <a:rPr lang="pt-BR" sz="1400" b="1" dirty="0" smtClean="0">
                <a:solidFill>
                  <a:schemeClr val="bg1"/>
                </a:solidFill>
              </a:rPr>
              <a:t>categoria</a:t>
            </a:r>
            <a:r>
              <a:rPr lang="pt-BR" sz="1400" dirty="0" smtClean="0">
                <a:solidFill>
                  <a:schemeClr val="bg1"/>
                </a:solidFill>
              </a:rPr>
              <a:t>. Assunto das próximas aulas!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32" y="1853756"/>
            <a:ext cx="7893394" cy="3978874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Como obter uma instância?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imageNamed</a:t>
            </a:r>
            <a:r>
              <a:rPr lang="pt-BR" dirty="0" smtClean="0"/>
              <a:t>:@”</a:t>
            </a:r>
            <a:r>
              <a:rPr lang="pt-BR" dirty="0" err="1" smtClean="0"/>
              <a:t>nomeDoArquivoNoBundle.png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initWithContentsOfFile</a:t>
            </a:r>
            <a:r>
              <a:rPr lang="pt-BR" dirty="0" smtClean="0"/>
              <a:t>:@”</a:t>
            </a:r>
            <a:r>
              <a:rPr lang="pt-BR" dirty="0" err="1" smtClean="0"/>
              <a:t>caminhoAbsoluto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initWithData</a:t>
            </a:r>
            <a:r>
              <a:rPr lang="pt-BR" dirty="0" smtClean="0">
                <a:sym typeface="Wingdings"/>
              </a:rPr>
              <a:t>:(</a:t>
            </a:r>
            <a:r>
              <a:rPr lang="pt-BR" dirty="0" err="1" smtClean="0">
                <a:sym typeface="Wingdings"/>
              </a:rPr>
              <a:t>NSData</a:t>
            </a:r>
            <a:r>
              <a:rPr lang="pt-BR" dirty="0" smtClean="0">
                <a:sym typeface="Wingdings"/>
              </a:rPr>
              <a:t> *) </a:t>
            </a:r>
            <a:r>
              <a:rPr lang="pt-BR" dirty="0" err="1" smtClean="0">
                <a:sym typeface="Wingdings"/>
              </a:rPr>
              <a:t>byteArrayDaImagem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Para desenhar uma imagem: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drawAtPoint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drawInRect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drawAsPatternInRect</a:t>
            </a:r>
            <a:r>
              <a:rPr lang="pt-BR" b="1" dirty="0" smtClean="0"/>
              <a:t>:</a:t>
            </a:r>
          </a:p>
          <a:p>
            <a:pPr>
              <a:buFont typeface="Arial"/>
              <a:buChar char="•"/>
            </a:pPr>
            <a:r>
              <a:rPr lang="pt-BR" dirty="0" smtClean="0"/>
              <a:t>Tirar uma foto da minha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UIGraphicsGetImageFromCurrentContext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098930" cy="395193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Aprender a desenhar coisas usando </a:t>
            </a:r>
            <a:r>
              <a:rPr lang="pt-BR" sz="2800" dirty="0" err="1" smtClean="0"/>
              <a:t>UIBezierPath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Entender o funcionamento do </a:t>
            </a:r>
            <a:r>
              <a:rPr lang="pt-BR" sz="2800" dirty="0" err="1" smtClean="0"/>
              <a:t>UIColor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Saber usar o </a:t>
            </a:r>
            <a:r>
              <a:rPr lang="pt-BR" sz="2800" dirty="0" err="1" smtClean="0"/>
              <a:t>UIImage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Conhecer o </a:t>
            </a:r>
            <a:r>
              <a:rPr lang="pt-BR" sz="2800" dirty="0" err="1" smtClean="0"/>
              <a:t>NSAttributedString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69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2003701"/>
            <a:ext cx="6571343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3200" dirty="0" err="1" smtClean="0"/>
              <a:t>View</a:t>
            </a:r>
            <a:r>
              <a:rPr lang="pt-BR" sz="3200" dirty="0" smtClean="0"/>
              <a:t> customizada com </a:t>
            </a:r>
            <a:r>
              <a:rPr lang="pt-BR" sz="3200" dirty="0" err="1" smtClean="0"/>
              <a:t>UIBezierPath</a:t>
            </a:r>
            <a:r>
              <a:rPr lang="pt-BR" sz="32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3200" dirty="0" err="1" smtClean="0"/>
              <a:t>View</a:t>
            </a:r>
            <a:r>
              <a:rPr lang="pt-BR" sz="3200" dirty="0" smtClean="0"/>
              <a:t> customizada com Texto;</a:t>
            </a:r>
          </a:p>
          <a:p>
            <a:pPr>
              <a:buFont typeface="Arial"/>
              <a:buChar char="•"/>
            </a:pPr>
            <a:r>
              <a:rPr lang="pt-BR" sz="3200" dirty="0" err="1" smtClean="0"/>
              <a:t>View</a:t>
            </a:r>
            <a:r>
              <a:rPr lang="pt-BR" sz="3200" dirty="0" smtClean="0"/>
              <a:t> customizada com Imagem;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4802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Desenhar uma estrela;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Numa mesma </a:t>
            </a:r>
            <a:r>
              <a:rPr lang="pt-BR" sz="2800" dirty="0" err="1" smtClean="0"/>
              <a:t>view</a:t>
            </a:r>
            <a:r>
              <a:rPr lang="pt-BR" sz="2800" dirty="0" smtClean="0"/>
              <a:t> customizada, desenhar uma forma (pode ser a estrela), uma imagem e um texto.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61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Coordenadas (revisão)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443" y="1961147"/>
            <a:ext cx="4943318" cy="384529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Coordenadas da </a:t>
            </a:r>
            <a:r>
              <a:rPr lang="pt-BR" sz="2800" i="1" dirty="0" err="1" smtClean="0"/>
              <a:t>View</a:t>
            </a:r>
            <a:r>
              <a:rPr lang="pt-BR" sz="2800" dirty="0" smtClean="0"/>
              <a:t> pai;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Coordenadas da </a:t>
            </a:r>
            <a:r>
              <a:rPr lang="pt-BR" sz="2800" i="1" dirty="0" err="1" smtClean="0"/>
              <a:t>View</a:t>
            </a:r>
            <a:r>
              <a:rPr lang="pt-BR" sz="2800" dirty="0" smtClean="0"/>
              <a:t> filha;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Coordenadas internas;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Relação entre sistemas de coordenadas.</a:t>
            </a:r>
          </a:p>
          <a:p>
            <a:pPr>
              <a:buFont typeface="Arial"/>
              <a:buChar char="•"/>
            </a:pPr>
            <a:endParaRPr lang="pt-BR" sz="2800" dirty="0"/>
          </a:p>
        </p:txBody>
      </p:sp>
      <p:pic>
        <p:nvPicPr>
          <p:cNvPr id="6" name="Content Placeholder 4" descr="Captura de Tela 2015-05-13 às 12.29.4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>
          <a:xfrm>
            <a:off x="5111760" y="1545181"/>
            <a:ext cx="4032240" cy="4118491"/>
          </a:xfrm>
        </p:spPr>
      </p:pic>
    </p:spTree>
    <p:extLst>
      <p:ext uri="{BB962C8B-B14F-4D97-AF65-F5344CB8AC3E}">
        <p14:creationId xmlns:p14="http://schemas.microsoft.com/office/powerpoint/2010/main" val="5666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2015733"/>
            <a:ext cx="8494295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3200" i="1" dirty="0" err="1" smtClean="0"/>
              <a:t>View</a:t>
            </a:r>
            <a:r>
              <a:rPr lang="pt-BR" sz="3200" dirty="0" smtClean="0"/>
              <a:t> (qualquer coisa que herde de </a:t>
            </a:r>
            <a:r>
              <a:rPr lang="pt-BR" sz="3200" b="1" dirty="0" err="1" smtClean="0">
                <a:solidFill>
                  <a:srgbClr val="FF00FF"/>
                </a:solidFill>
              </a:rPr>
              <a:t>UIView</a:t>
            </a:r>
            <a:r>
              <a:rPr lang="pt-BR" sz="3200" dirty="0" smtClean="0"/>
              <a:t>) representa um espaço retangular na tela;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Define um sistema de coordenadas;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Desenha e é capaz de responder a eventos dentro do próprio espaço;</a:t>
            </a:r>
          </a:p>
        </p:txBody>
      </p:sp>
    </p:spTree>
    <p:extLst>
      <p:ext uri="{BB962C8B-B14F-4D97-AF65-F5344CB8AC3E}">
        <p14:creationId xmlns:p14="http://schemas.microsoft.com/office/powerpoint/2010/main" val="37891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2015733"/>
            <a:ext cx="8999621" cy="3831614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3200" dirty="0" err="1" smtClean="0"/>
              <a:t>Views</a:t>
            </a:r>
            <a:r>
              <a:rPr lang="pt-BR" sz="3200" dirty="0" smtClean="0"/>
              <a:t> são hierárquicas!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Uma </a:t>
            </a:r>
            <a:r>
              <a:rPr lang="pt-BR" sz="2400" dirty="0" err="1" smtClean="0"/>
              <a:t>view</a:t>
            </a:r>
            <a:r>
              <a:rPr lang="pt-BR" sz="2400" dirty="0" smtClean="0"/>
              <a:t> tem apenas uma </a:t>
            </a:r>
            <a:r>
              <a:rPr lang="pt-BR" sz="2400" dirty="0" err="1" smtClean="0"/>
              <a:t>superview</a:t>
            </a:r>
            <a:r>
              <a:rPr lang="pt-BR" sz="24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Uma </a:t>
            </a:r>
            <a:r>
              <a:rPr lang="pt-BR" sz="2400" dirty="0" err="1" smtClean="0"/>
              <a:t>view</a:t>
            </a:r>
            <a:r>
              <a:rPr lang="pt-BR" sz="2400" dirty="0" smtClean="0"/>
              <a:t> tem zero ou muitas </a:t>
            </a:r>
            <a:r>
              <a:rPr lang="pt-BR" sz="2400" dirty="0" err="1" smtClean="0"/>
              <a:t>subviews</a:t>
            </a:r>
            <a:r>
              <a:rPr lang="pt-BR" sz="2400" dirty="0" smtClean="0"/>
              <a:t> (</a:t>
            </a:r>
            <a:r>
              <a:rPr lang="pt-BR" sz="2400" dirty="0" err="1" smtClean="0"/>
              <a:t>NSArray</a:t>
            </a:r>
            <a:r>
              <a:rPr lang="pt-BR" sz="2400" dirty="0" smtClean="0"/>
              <a:t> *);</a:t>
            </a:r>
          </a:p>
          <a:p>
            <a:pPr lvl="2">
              <a:buFont typeface="Arial"/>
              <a:buChar char="•"/>
            </a:pPr>
            <a:r>
              <a:rPr lang="pt-BR" sz="2400" dirty="0" smtClean="0"/>
              <a:t>A ordem das </a:t>
            </a:r>
            <a:r>
              <a:rPr lang="pt-BR" sz="2400" dirty="0" err="1" smtClean="0"/>
              <a:t>subviews</a:t>
            </a:r>
            <a:r>
              <a:rPr lang="pt-BR" sz="2400" dirty="0" smtClean="0"/>
              <a:t> importa!</a:t>
            </a:r>
          </a:p>
          <a:p>
            <a:pPr lvl="3">
              <a:buFont typeface="Arial"/>
              <a:buChar char="•"/>
            </a:pPr>
            <a:r>
              <a:rPr lang="pt-BR" sz="2000" dirty="0" smtClean="0"/>
              <a:t>As últimas posições no </a:t>
            </a:r>
            <a:r>
              <a:rPr lang="pt-BR" sz="2000" dirty="0" err="1" smtClean="0"/>
              <a:t>array</a:t>
            </a:r>
            <a:r>
              <a:rPr lang="pt-BR" sz="2000" dirty="0" smtClean="0"/>
              <a:t> estão por cima das primeiras posições</a:t>
            </a:r>
          </a:p>
          <a:p>
            <a:pPr lvl="1">
              <a:buFont typeface="Arial"/>
              <a:buChar char="•"/>
            </a:pPr>
            <a:r>
              <a:rPr lang="pt-BR" sz="2400" dirty="0" smtClean="0"/>
              <a:t>Uma </a:t>
            </a:r>
            <a:r>
              <a:rPr lang="pt-BR" sz="2400" dirty="0" err="1" smtClean="0"/>
              <a:t>view</a:t>
            </a:r>
            <a:r>
              <a:rPr lang="pt-BR" sz="2400" dirty="0" smtClean="0"/>
              <a:t> pode ou não “</a:t>
            </a:r>
            <a:r>
              <a:rPr lang="pt-BR" sz="2400" dirty="0" err="1" smtClean="0"/>
              <a:t>cropar</a:t>
            </a:r>
            <a:r>
              <a:rPr lang="pt-BR" sz="2400" dirty="0" smtClean="0"/>
              <a:t>”</a:t>
            </a:r>
            <a:r>
              <a:rPr lang="pt-BR" sz="2400" dirty="0"/>
              <a:t> </a:t>
            </a:r>
            <a:r>
              <a:rPr lang="pt-BR" sz="2400" dirty="0" smtClean="0"/>
              <a:t>suas </a:t>
            </a:r>
            <a:r>
              <a:rPr lang="pt-BR" sz="2400" dirty="0" err="1" smtClean="0"/>
              <a:t>subviews</a:t>
            </a:r>
            <a:r>
              <a:rPr lang="pt-BR" sz="2400" dirty="0" smtClean="0"/>
              <a:t> para caber dentro de si.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5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41420" y="2021304"/>
            <a:ext cx="8325853" cy="465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30393" y="2395282"/>
            <a:ext cx="5730504" cy="38710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012929" y="2635936"/>
            <a:ext cx="5222737" cy="3444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00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4" y="2033337"/>
            <a:ext cx="8951495" cy="417147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Essa hierarquia de </a:t>
            </a:r>
            <a:r>
              <a:rPr lang="pt-BR" sz="2800" i="1" dirty="0" err="1" smtClean="0"/>
              <a:t>views</a:t>
            </a:r>
            <a:r>
              <a:rPr lang="pt-BR" sz="2800" dirty="0" smtClean="0"/>
              <a:t> é, normalmente, construída graficamente usando o </a:t>
            </a:r>
            <a:r>
              <a:rPr lang="pt-BR" sz="2800" dirty="0" err="1" smtClean="0"/>
              <a:t>Xcode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Mas, também pode ser feita via código usando os métodos:</a:t>
            </a:r>
          </a:p>
          <a:p>
            <a:pPr>
              <a:buFont typeface="Arial"/>
              <a:buChar char="•"/>
            </a:pPr>
            <a:r>
              <a:rPr lang="pt-BR" sz="2800" dirty="0"/>
              <a:t>- (</a:t>
            </a:r>
            <a:r>
              <a:rPr lang="pt-BR" sz="2800" b="1" dirty="0" err="1">
                <a:solidFill>
                  <a:srgbClr val="FF00FF"/>
                </a:solidFill>
              </a:rPr>
              <a:t>void</a:t>
            </a:r>
            <a:r>
              <a:rPr lang="pt-BR" sz="2800" dirty="0"/>
              <a:t>)</a:t>
            </a:r>
            <a:r>
              <a:rPr lang="pt-BR" sz="2800" b="1" dirty="0" err="1">
                <a:solidFill>
                  <a:srgbClr val="3366FF"/>
                </a:solidFill>
              </a:rPr>
              <a:t>addSubview</a:t>
            </a:r>
            <a:r>
              <a:rPr lang="pt-BR" sz="2800" dirty="0"/>
              <a:t>:(</a:t>
            </a:r>
            <a:r>
              <a:rPr lang="pt-BR" sz="2800" b="1" dirty="0" err="1"/>
              <a:t>UIView</a:t>
            </a:r>
            <a:r>
              <a:rPr lang="pt-BR" sz="2800" b="1" dirty="0"/>
              <a:t> *</a:t>
            </a:r>
            <a:r>
              <a:rPr lang="pt-BR" sz="2800" dirty="0"/>
              <a:t>)</a:t>
            </a:r>
            <a:r>
              <a:rPr lang="pt-BR" sz="2800" dirty="0" err="1"/>
              <a:t>aView</a:t>
            </a:r>
            <a:r>
              <a:rPr lang="pt-BR" sz="2800" dirty="0"/>
              <a:t>; 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Para adicionar </a:t>
            </a:r>
            <a:r>
              <a:rPr lang="pt-BR" sz="2000" b="1" dirty="0" err="1" smtClean="0"/>
              <a:t>aView</a:t>
            </a:r>
            <a:r>
              <a:rPr lang="pt-BR" sz="2000" dirty="0" smtClean="0"/>
              <a:t> em si;</a:t>
            </a:r>
          </a:p>
          <a:p>
            <a:pPr>
              <a:buFont typeface="Arial"/>
              <a:buChar char="•"/>
            </a:pPr>
            <a:r>
              <a:rPr lang="pt-BR" sz="2800" dirty="0"/>
              <a:t>- (</a:t>
            </a:r>
            <a:r>
              <a:rPr lang="pt-BR" sz="2800" b="1" dirty="0" err="1">
                <a:solidFill>
                  <a:srgbClr val="FF00FF"/>
                </a:solidFill>
              </a:rPr>
              <a:t>void</a:t>
            </a:r>
            <a:r>
              <a:rPr lang="pt-BR" sz="2800" dirty="0"/>
              <a:t>)</a:t>
            </a:r>
            <a:r>
              <a:rPr lang="pt-BR" sz="2800" b="1" dirty="0" err="1">
                <a:solidFill>
                  <a:srgbClr val="3366FF"/>
                </a:solidFill>
              </a:rPr>
              <a:t>removeFromSuperview</a:t>
            </a:r>
            <a:r>
              <a:rPr lang="pt-BR" sz="2800" dirty="0"/>
              <a:t>; 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Para se remover da </a:t>
            </a:r>
            <a:r>
              <a:rPr lang="pt-BR" sz="2000" b="1" i="1" dirty="0" err="1" smtClean="0"/>
              <a:t>superview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56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UIWindow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0" y="2015733"/>
            <a:ext cx="8265695" cy="395193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3200" dirty="0" err="1" smtClean="0"/>
              <a:t>UIWindow</a:t>
            </a:r>
            <a:r>
              <a:rPr lang="pt-BR" sz="3200" dirty="0" smtClean="0"/>
              <a:t> é a </a:t>
            </a:r>
            <a:r>
              <a:rPr lang="pt-BR" sz="3200" dirty="0" err="1" smtClean="0"/>
              <a:t>view</a:t>
            </a:r>
            <a:r>
              <a:rPr lang="pt-BR" sz="3200" dirty="0" smtClean="0"/>
              <a:t> que está no topo da hierarquia de </a:t>
            </a:r>
            <a:r>
              <a:rPr lang="pt-BR" sz="3200" dirty="0" err="1" smtClean="0"/>
              <a:t>views</a:t>
            </a:r>
            <a:r>
              <a:rPr lang="pt-BR" sz="32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3200" dirty="0" smtClean="0"/>
              <a:t>Em uma aplicação para </a:t>
            </a:r>
            <a:r>
              <a:rPr lang="pt-BR" sz="3200" dirty="0" err="1" smtClean="0"/>
              <a:t>iOS</a:t>
            </a:r>
            <a:r>
              <a:rPr lang="pt-BR" sz="3200" dirty="0" smtClean="0"/>
              <a:t>, em 99% dos casos, existe apenas uma </a:t>
            </a:r>
            <a:r>
              <a:rPr lang="pt-BR" sz="3200" dirty="0" err="1" smtClean="0"/>
              <a:t>UIWindow</a:t>
            </a:r>
            <a:r>
              <a:rPr lang="pt-BR" sz="32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3200" dirty="0" smtClean="0"/>
              <a:t>Então, daqui pra frente, vamos falar apenas em </a:t>
            </a:r>
            <a:r>
              <a:rPr lang="pt-BR" sz="3200" dirty="0" err="1" smtClean="0"/>
              <a:t>UIView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486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960</Words>
  <Application>Microsoft Macintosh PowerPoint</Application>
  <PresentationFormat>Apresentação na tela (4:3)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Gill Sans MT</vt:lpstr>
      <vt:lpstr>Wingdings</vt:lpstr>
      <vt:lpstr>Arial</vt:lpstr>
      <vt:lpstr>Galeria</vt:lpstr>
      <vt:lpstr>Desenvolvimento para iOS – Apple 01</vt:lpstr>
      <vt:lpstr>Agenda</vt:lpstr>
      <vt:lpstr>Objetivos do Dia</vt:lpstr>
      <vt:lpstr>Sistema de Coordenadas (revisão)</vt:lpstr>
      <vt:lpstr>UIBezierPath (View)</vt:lpstr>
      <vt:lpstr>UIBezierPath (View)</vt:lpstr>
      <vt:lpstr>UIBezierPath (View)</vt:lpstr>
      <vt:lpstr>UIBezierPath (View)</vt:lpstr>
      <vt:lpstr>UIWindow</vt:lpstr>
      <vt:lpstr>UIBezierPath (UIView)</vt:lpstr>
      <vt:lpstr>UIBezierPath (UIView)</vt:lpstr>
      <vt:lpstr>UIBezierPath (UIView)</vt:lpstr>
      <vt:lpstr>UIBezierPath</vt:lpstr>
      <vt:lpstr>UIBezierPath</vt:lpstr>
      <vt:lpstr>UIBezierPath (Conceitos para Desenhar com CoreGraphics)</vt:lpstr>
      <vt:lpstr>UIBezierPath</vt:lpstr>
      <vt:lpstr>UIBezierPath</vt:lpstr>
      <vt:lpstr>UIBezierPath</vt:lpstr>
      <vt:lpstr>UIBezierPath</vt:lpstr>
      <vt:lpstr>Apresentação do PowerPoint</vt:lpstr>
      <vt:lpstr>Apresentação do PowerPoint</vt:lpstr>
      <vt:lpstr>UIBezierPath</vt:lpstr>
      <vt:lpstr>UIBezierPath</vt:lpstr>
      <vt:lpstr>Cuidados com UIBezierPath</vt:lpstr>
      <vt:lpstr>Cuidados com UIBezierPath</vt:lpstr>
      <vt:lpstr>UIBezierPath</vt:lpstr>
      <vt:lpstr>Views Customizadas</vt:lpstr>
      <vt:lpstr>NSAttributedString</vt:lpstr>
      <vt:lpstr>UIImage</vt:lpstr>
      <vt:lpstr>Hora de Brincar!</vt:lpstr>
      <vt:lpstr>Desafio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</cp:lastModifiedBy>
  <cp:revision>24</cp:revision>
  <dcterms:created xsi:type="dcterms:W3CDTF">2015-05-20T15:25:34Z</dcterms:created>
  <dcterms:modified xsi:type="dcterms:W3CDTF">2016-08-24T17:04:56Z</dcterms:modified>
</cp:coreProperties>
</file>