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4"/>
    <p:restoredTop sz="89453" autoAdjust="0"/>
  </p:normalViewPr>
  <p:slideViewPr>
    <p:cSldViewPr snapToGrid="0" snapToObjects="1">
      <p:cViewPr varScale="1">
        <p:scale>
          <a:sx n="162" d="100"/>
          <a:sy n="162" d="100"/>
        </p:scale>
        <p:origin x="2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2D65-8CC4-E044-B263-795CBE5F58D3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2BDE0-DEFC-9D41-B7C0-D743C31E408C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Kernel do OSX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Mach 3.0, </a:t>
            </a:r>
            <a:r>
              <a:rPr lang="en-US" baseline="0" dirty="0" err="1" smtClean="0"/>
              <a:t>baseado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BSD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Sockets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Segurança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Gerenciamento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Energia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Gerenciamento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chaves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segurança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Certificados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Sistema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arquivos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Configuração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automática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rede</a:t>
            </a:r>
            <a:r>
              <a:rPr lang="en-US" baseline="0" dirty="0" smtClean="0"/>
              <a:t> (Apple Bonjour)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Core Services: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Collections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Contatos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Rede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Acesso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arquivos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SQLite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Localização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Threading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Preferências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Utilitários</a:t>
            </a:r>
            <a:r>
              <a:rPr lang="en-US" baseline="0" dirty="0" smtClean="0"/>
              <a:t> de URI/URL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Media: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Audio, inclusive com </a:t>
            </a:r>
            <a:r>
              <a:rPr lang="en-US" baseline="0" dirty="0" err="1" smtClean="0"/>
              <a:t>aceleração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OpenAL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Gravação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mixagem</a:t>
            </a:r>
            <a:r>
              <a:rPr lang="en-US" baseline="0" dirty="0" smtClean="0"/>
              <a:t> de audio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Reprodução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vídeos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Imagens</a:t>
            </a:r>
            <a:r>
              <a:rPr lang="en-US" baseline="0" dirty="0" smtClean="0"/>
              <a:t>, PDF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Animação</a:t>
            </a:r>
            <a:r>
              <a:rPr lang="en-US" baseline="0" dirty="0" smtClean="0"/>
              <a:t> 2D e 3D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Cocoa Touch: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Multi-touch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Gestos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Hierarquia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componentes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visuais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Localização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Mapas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Controles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visuais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Alertas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Web-view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Camera e </a:t>
            </a:r>
            <a:r>
              <a:rPr lang="en-US" baseline="0" dirty="0" err="1" smtClean="0"/>
              <a:t>acesso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galeria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2BDE0-DEFC-9D41-B7C0-D743C31E4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277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9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789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441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41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913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98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13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78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25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487" y="802299"/>
            <a:ext cx="6632347" cy="2541431"/>
          </a:xfrm>
        </p:spPr>
        <p:txBody>
          <a:bodyPr>
            <a:normAutofit/>
          </a:bodyPr>
          <a:lstStyle/>
          <a:p>
            <a:pPr algn="r"/>
            <a:r>
              <a:rPr lang="pt-BR" dirty="0" smtClean="0"/>
              <a:t>Desenvolvimento para </a:t>
            </a:r>
            <a:r>
              <a:rPr lang="pt-BR" smtClean="0"/>
              <a:t>iOS – Apple 01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87" y="3531205"/>
            <a:ext cx="6632347" cy="977621"/>
          </a:xfrm>
        </p:spPr>
        <p:txBody>
          <a:bodyPr/>
          <a:lstStyle/>
          <a:p>
            <a:pPr algn="r"/>
            <a:r>
              <a:rPr lang="pt-BR" dirty="0" smtClean="0"/>
              <a:t>iOS SDK 9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63675" y="5344885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Professor: Pedro Henrique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prof.pedrohenrique.iossdk@gmail.com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4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Carta.m</a:t>
            </a:r>
            <a:endParaRPr lang="en-US" dirty="0"/>
          </a:p>
        </p:txBody>
      </p:sp>
      <p:pic>
        <p:nvPicPr>
          <p:cNvPr id="4" name="Content Placeholder 3" descr="Captura de Tela 2014-05-20 às 14.46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24" y="2016125"/>
            <a:ext cx="4891277" cy="3449638"/>
          </a:xfrm>
        </p:spPr>
      </p:pic>
      <p:sp>
        <p:nvSpPr>
          <p:cNvPr id="5" name="Rounded Rectangular Callout 4"/>
          <p:cNvSpPr/>
          <p:nvPr/>
        </p:nvSpPr>
        <p:spPr>
          <a:xfrm>
            <a:off x="5825392" y="3338688"/>
            <a:ext cx="2509633" cy="828967"/>
          </a:xfrm>
          <a:prstGeom prst="wedgeRoundRectCallout">
            <a:avLst>
              <a:gd name="adj1" fmla="val -41438"/>
              <a:gd name="adj2" fmla="val -15510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 superclasse não precisa ser declarada!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1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Carta.h</a:t>
            </a:r>
            <a:endParaRPr lang="en-US" dirty="0"/>
          </a:p>
        </p:txBody>
      </p:sp>
      <p:pic>
        <p:nvPicPr>
          <p:cNvPr id="6" name="Content Placeholder 5" descr="Captura de Tela 2014-05-20 às 15.14.01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05" y="2016125"/>
            <a:ext cx="5136316" cy="3449638"/>
          </a:xfrm>
        </p:spPr>
      </p:pic>
      <p:sp>
        <p:nvSpPr>
          <p:cNvPr id="7" name="Rounded Rectangular Callout 6"/>
          <p:cNvSpPr/>
          <p:nvPr/>
        </p:nvSpPr>
        <p:spPr>
          <a:xfrm>
            <a:off x="4433685" y="3642897"/>
            <a:ext cx="3171264" cy="684469"/>
          </a:xfrm>
          <a:prstGeom prst="wedgeRoundRectCallout">
            <a:avLst>
              <a:gd name="adj1" fmla="val 21717"/>
              <a:gd name="adj2" fmla="val -2378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Arquivo header da superclasse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Carta.h</a:t>
            </a:r>
            <a:endParaRPr lang="en-US" dirty="0"/>
          </a:p>
        </p:txBody>
      </p:sp>
      <p:pic>
        <p:nvPicPr>
          <p:cNvPr id="4" name="Content Placeholder 3" descr="Captura de Tela 2014-05-20 às 15.20.50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76" y="2016125"/>
            <a:ext cx="5544973" cy="3449638"/>
          </a:xfrm>
        </p:spPr>
      </p:pic>
      <p:sp>
        <p:nvSpPr>
          <p:cNvPr id="5" name="Rounded Rectangular Callout 4"/>
          <p:cNvSpPr/>
          <p:nvPr/>
        </p:nvSpPr>
        <p:spPr>
          <a:xfrm>
            <a:off x="3087608" y="3612476"/>
            <a:ext cx="5384304" cy="1787225"/>
          </a:xfrm>
          <a:prstGeom prst="wedgeRoundRectCallout">
            <a:avLst>
              <a:gd name="adj1" fmla="val 4286"/>
              <a:gd name="adj2" fmla="val -919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 </a:t>
            </a:r>
            <a:r>
              <a:rPr lang="pt-BR" dirty="0" err="1" smtClean="0">
                <a:solidFill>
                  <a:schemeClr val="bg1"/>
                </a:solidFill>
              </a:rPr>
              <a:t>iOS</a:t>
            </a:r>
            <a:r>
              <a:rPr lang="pt-BR" dirty="0" smtClean="0">
                <a:solidFill>
                  <a:schemeClr val="bg1"/>
                </a:solidFill>
              </a:rPr>
              <a:t>, quando a superclasse é uma classe do sistema, devemos importar o respectivo framework que inclui a superclasse. Nesse caso, é o framework </a:t>
            </a:r>
            <a:r>
              <a:rPr lang="pt-BR" b="1" dirty="0" smtClean="0">
                <a:solidFill>
                  <a:schemeClr val="bg1"/>
                </a:solidFill>
              </a:rPr>
              <a:t>Foundation</a:t>
            </a:r>
            <a:r>
              <a:rPr lang="pt-BR" dirty="0" smtClean="0">
                <a:solidFill>
                  <a:schemeClr val="bg1"/>
                </a:solidFill>
              </a:rPr>
              <a:t> que contém objetos básicos não visuais, dentre eles o </a:t>
            </a:r>
            <a:r>
              <a:rPr lang="pt-BR" b="1" dirty="0" err="1" smtClean="0">
                <a:solidFill>
                  <a:schemeClr val="bg1"/>
                </a:solidFill>
              </a:rPr>
              <a:t>NSObject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Carta.h</a:t>
            </a:r>
            <a:endParaRPr lang="en-US" dirty="0"/>
          </a:p>
        </p:txBody>
      </p:sp>
      <p:pic>
        <p:nvPicPr>
          <p:cNvPr id="4" name="Content Placeholder 3" descr="Captura de Tela 2014-05-20 às 15.48.13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70" y="2016125"/>
            <a:ext cx="4399786" cy="3449638"/>
          </a:xfrm>
        </p:spPr>
      </p:pic>
      <p:sp>
        <p:nvSpPr>
          <p:cNvPr id="5" name="Rounded Rectangular Callout 4"/>
          <p:cNvSpPr/>
          <p:nvPr/>
        </p:nvSpPr>
        <p:spPr>
          <a:xfrm>
            <a:off x="4238672" y="352010"/>
            <a:ext cx="4561397" cy="905020"/>
          </a:xfrm>
          <a:prstGeom prst="wedgeRoundRectCallout">
            <a:avLst>
              <a:gd name="adj1" fmla="val -51179"/>
              <a:gd name="adj2" fmla="val 1285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Nova notação para importar o framework inteiro, a partir do </a:t>
            </a:r>
            <a:r>
              <a:rPr lang="pt-BR" dirty="0" err="1" smtClean="0">
                <a:solidFill>
                  <a:schemeClr val="bg1"/>
                </a:solidFill>
              </a:rPr>
              <a:t>iOS</a:t>
            </a:r>
            <a:r>
              <a:rPr lang="pt-BR" dirty="0" smtClean="0">
                <a:solidFill>
                  <a:schemeClr val="bg1"/>
                </a:solidFill>
              </a:rPr>
              <a:t> 7, que é retro compatível, por</a:t>
            </a:r>
            <a:r>
              <a:rPr lang="en-US" dirty="0" err="1" smtClean="0">
                <a:solidFill>
                  <a:schemeClr val="bg1"/>
                </a:solidFill>
              </a:rPr>
              <a:t>ém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pouco</a:t>
            </a:r>
            <a:r>
              <a:rPr lang="en-US" dirty="0" smtClean="0">
                <a:solidFill>
                  <a:schemeClr val="bg1"/>
                </a:solidFill>
              </a:rPr>
              <a:t> usual.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4242" y="1991822"/>
            <a:ext cx="3174226" cy="300146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9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Carta.m</a:t>
            </a:r>
            <a:endParaRPr lang="en-US" dirty="0"/>
          </a:p>
        </p:txBody>
      </p:sp>
      <p:pic>
        <p:nvPicPr>
          <p:cNvPr id="4" name="Content Placeholder 3" descr="Captura de Tela 2014-05-20 às 15.59.5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33" r="-47033"/>
          <a:stretch>
            <a:fillRect/>
          </a:stretch>
        </p:blipFill>
        <p:spPr>
          <a:xfrm>
            <a:off x="0" y="2323652"/>
            <a:ext cx="6777317" cy="3508977"/>
          </a:xfrm>
        </p:spPr>
      </p:pic>
      <p:sp>
        <p:nvSpPr>
          <p:cNvPr id="5" name="Rounded Rectangular Callout 4"/>
          <p:cNvSpPr/>
          <p:nvPr/>
        </p:nvSpPr>
        <p:spPr>
          <a:xfrm>
            <a:off x="5072502" y="1027664"/>
            <a:ext cx="2995732" cy="2128499"/>
          </a:xfrm>
          <a:prstGeom prst="wedgeRoundRectCallout">
            <a:avLst>
              <a:gd name="adj1" fmla="val -73244"/>
              <a:gd name="adj2" fmla="val 167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 arquivo de implementação precisa necessariamente importar o arquivo de declaração (header)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Carta.m</a:t>
            </a:r>
            <a:endParaRPr lang="en-US" dirty="0"/>
          </a:p>
        </p:txBody>
      </p:sp>
      <p:pic>
        <p:nvPicPr>
          <p:cNvPr id="4" name="Content Placeholder 3" descr="Captura de Tela 2014-05-20 às 16.07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125307"/>
            <a:ext cx="6572250" cy="3231273"/>
          </a:xfrm>
        </p:spPr>
      </p:pic>
      <p:sp>
        <p:nvSpPr>
          <p:cNvPr id="6" name="Rounded Rectangular Callout 5"/>
          <p:cNvSpPr/>
          <p:nvPr/>
        </p:nvSpPr>
        <p:spPr>
          <a:xfrm>
            <a:off x="5360706" y="804520"/>
            <a:ext cx="2654128" cy="425892"/>
          </a:xfrm>
          <a:prstGeom prst="wedgeRoundRectCallout">
            <a:avLst>
              <a:gd name="adj1" fmla="val -42845"/>
              <a:gd name="adj2" fmla="val 3962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Este bloco é opcional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356" y="2717752"/>
            <a:ext cx="7098339" cy="1201624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Content Placeholder 14" descr="Captura de Tela 2014-05-20 às 16.47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8" y="3544182"/>
            <a:ext cx="6348413" cy="1114249"/>
          </a:xfrm>
        </p:spPr>
      </p:pic>
      <p:sp>
        <p:nvSpPr>
          <p:cNvPr id="16" name="Rounded Rectangular Callout 15"/>
          <p:cNvSpPr/>
          <p:nvPr/>
        </p:nvSpPr>
        <p:spPr>
          <a:xfrm>
            <a:off x="44848" y="1725501"/>
            <a:ext cx="7969986" cy="973467"/>
          </a:xfrm>
          <a:prstGeom prst="wedgeRoundRectCallout">
            <a:avLst>
              <a:gd name="adj1" fmla="val -25303"/>
              <a:gd name="adj2" fmla="val 2006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Não se acessa variável de instância diretamente. Usa-se </a:t>
            </a:r>
            <a:r>
              <a:rPr lang="pt-BR" b="1" dirty="0" smtClean="0">
                <a:solidFill>
                  <a:schemeClr val="bg1"/>
                </a:solidFill>
              </a:rPr>
              <a:t>@</a:t>
            </a:r>
            <a:r>
              <a:rPr lang="pt-BR" b="1" dirty="0" err="1" smtClean="0">
                <a:solidFill>
                  <a:schemeClr val="bg1"/>
                </a:solidFill>
              </a:rPr>
              <a:t>property</a:t>
            </a:r>
            <a:r>
              <a:rPr lang="pt-BR" dirty="0" smtClean="0">
                <a:solidFill>
                  <a:schemeClr val="bg1"/>
                </a:solidFill>
              </a:rPr>
              <a:t>, que declara métodos </a:t>
            </a:r>
            <a:r>
              <a:rPr lang="pt-BR" i="1" dirty="0" err="1" smtClean="0">
                <a:solidFill>
                  <a:schemeClr val="bg1"/>
                </a:solidFill>
              </a:rPr>
              <a:t>get</a:t>
            </a:r>
            <a:r>
              <a:rPr lang="pt-BR" i="1" dirty="0" smtClean="0">
                <a:solidFill>
                  <a:schemeClr val="bg1"/>
                </a:solidFill>
              </a:rPr>
              <a:t> e set</a:t>
            </a:r>
            <a:r>
              <a:rPr lang="pt-BR" dirty="0" smtClean="0">
                <a:solidFill>
                  <a:schemeClr val="bg1"/>
                </a:solidFill>
              </a:rPr>
              <a:t> pelos quais o acesso à variável é feito, tanto dentro quanto fora da classe.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5705" y="4821704"/>
            <a:ext cx="7460454" cy="798548"/>
          </a:xfrm>
          <a:prstGeom prst="wedgeRoundRectCallout">
            <a:avLst>
              <a:gd name="adj1" fmla="val 9952"/>
              <a:gd name="adj2" fmla="val -97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Esta propriedade em particular é um </a:t>
            </a:r>
            <a:r>
              <a:rPr lang="pt-BR" u="sng" dirty="0" smtClean="0">
                <a:solidFill>
                  <a:schemeClr val="bg1"/>
                </a:solidFill>
              </a:rPr>
              <a:t>ponteiro</a:t>
            </a:r>
            <a:r>
              <a:rPr lang="pt-BR" dirty="0" smtClean="0">
                <a:solidFill>
                  <a:schemeClr val="bg1"/>
                </a:solidFill>
              </a:rPr>
              <a:t>. Especificamente um ponteiro para um objeto do tipo </a:t>
            </a:r>
            <a:r>
              <a:rPr lang="pt-BR" b="1" dirty="0" err="1" smtClean="0">
                <a:solidFill>
                  <a:schemeClr val="bg1"/>
                </a:solidFill>
              </a:rPr>
              <a:t>NSString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Content Placeholder 14" descr="Captura de Tela 2014-05-20 às 16.47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3164176"/>
            <a:ext cx="6572250" cy="1153536"/>
          </a:xfrm>
        </p:spPr>
      </p:pic>
      <p:sp>
        <p:nvSpPr>
          <p:cNvPr id="2" name="Rounded Rectangular Callout 1"/>
          <p:cNvSpPr/>
          <p:nvPr/>
        </p:nvSpPr>
        <p:spPr>
          <a:xfrm>
            <a:off x="1443038" y="1494815"/>
            <a:ext cx="7437640" cy="954195"/>
          </a:xfrm>
          <a:prstGeom prst="wedgeRoundRectCallout">
            <a:avLst>
              <a:gd name="adj1" fmla="val 21441"/>
              <a:gd name="adj2" fmla="val 1978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TODOS os </a:t>
            </a:r>
            <a:r>
              <a:rPr lang="pt-BR" b="1" dirty="0" smtClean="0">
                <a:solidFill>
                  <a:schemeClr val="bg1"/>
                </a:solidFill>
              </a:rPr>
              <a:t>objetos</a:t>
            </a:r>
            <a:r>
              <a:rPr lang="pt-BR" dirty="0" smtClean="0">
                <a:solidFill>
                  <a:schemeClr val="bg1"/>
                </a:solidFill>
              </a:rPr>
              <a:t> ficam na memória </a:t>
            </a:r>
            <a:r>
              <a:rPr lang="pt-BR" dirty="0" err="1" smtClean="0">
                <a:solidFill>
                  <a:schemeClr val="bg1"/>
                </a:solidFill>
              </a:rPr>
              <a:t>heap</a:t>
            </a:r>
            <a:r>
              <a:rPr lang="pt-BR" dirty="0" smtClean="0">
                <a:solidFill>
                  <a:schemeClr val="bg1"/>
                </a:solidFill>
              </a:rPr>
              <a:t> (ponteiros para lá). Por isso não pode existir uma propriedade do tipo “</a:t>
            </a:r>
            <a:r>
              <a:rPr lang="pt-BR" dirty="0" err="1" smtClean="0">
                <a:solidFill>
                  <a:schemeClr val="bg1"/>
                </a:solidFill>
              </a:rPr>
              <a:t>NSString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variavel</a:t>
            </a:r>
            <a:r>
              <a:rPr lang="pt-BR" dirty="0" smtClean="0">
                <a:solidFill>
                  <a:schemeClr val="bg1"/>
                </a:solidFill>
              </a:rPr>
              <a:t>” (o correto é “</a:t>
            </a:r>
            <a:r>
              <a:rPr lang="pt-BR" dirty="0" err="1" smtClean="0">
                <a:solidFill>
                  <a:schemeClr val="bg1"/>
                </a:solidFill>
              </a:rPr>
              <a:t>NSString</a:t>
            </a:r>
            <a:r>
              <a:rPr lang="pt-BR" dirty="0" smtClean="0">
                <a:solidFill>
                  <a:schemeClr val="bg1"/>
                </a:solidFill>
              </a:rPr>
              <a:t> *</a:t>
            </a:r>
            <a:r>
              <a:rPr lang="pt-BR" dirty="0" err="1" smtClean="0">
                <a:solidFill>
                  <a:schemeClr val="bg1"/>
                </a:solidFill>
              </a:rPr>
              <a:t>variavel</a:t>
            </a:r>
            <a:r>
              <a:rPr lang="pt-BR" dirty="0" smtClean="0">
                <a:solidFill>
                  <a:schemeClr val="bg1"/>
                </a:solidFill>
              </a:rPr>
              <a:t>”)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1000" y="4564625"/>
            <a:ext cx="72763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Como esta propriedade está declarada no arquivo header, ela é pública e pode ser acessada por outros objetos.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99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Content Placeholder 14" descr="Captura de Tela 2014-05-20 às 16.47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1" b="11559"/>
          <a:stretch/>
        </p:blipFill>
        <p:spPr>
          <a:xfrm>
            <a:off x="1043490" y="2311985"/>
            <a:ext cx="6777317" cy="57799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6944" y="3136924"/>
            <a:ext cx="7696200" cy="2858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pt-BR" sz="2800" b="1" dirty="0" err="1" smtClean="0">
                <a:solidFill>
                  <a:srgbClr val="FF00FF"/>
                </a:solidFill>
              </a:rPr>
              <a:t>strong</a:t>
            </a:r>
            <a:r>
              <a:rPr lang="pt-BR" sz="2800" dirty="0" smtClean="0">
                <a:solidFill>
                  <a:srgbClr val="FF00FF"/>
                </a:solidFill>
              </a:rPr>
              <a:t> </a:t>
            </a:r>
            <a:r>
              <a:rPr lang="pt-BR" sz="2800" dirty="0" smtClean="0"/>
              <a:t>faz com que o objeto para o qual este ponteiro aponta seja mantido na memória até que o ponteiro seja </a:t>
            </a:r>
            <a:r>
              <a:rPr lang="pt-BR" sz="2800" dirty="0" err="1" smtClean="0"/>
              <a:t>setado</a:t>
            </a:r>
            <a:r>
              <a:rPr lang="pt-BR" sz="2800" dirty="0" smtClean="0"/>
              <a:t> para </a:t>
            </a:r>
            <a:r>
              <a:rPr lang="pt-BR" sz="2800" b="1" dirty="0" err="1" smtClean="0">
                <a:solidFill>
                  <a:srgbClr val="FF00FF"/>
                </a:solidFill>
              </a:rPr>
              <a:t>nil</a:t>
            </a:r>
            <a:endParaRPr lang="pt-BR" sz="2800" b="1" dirty="0">
              <a:solidFill>
                <a:srgbClr val="FF00FF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 smtClean="0"/>
              <a:t>Cuidado: o objeto vai permanecer na memória enquanto houver outros ponteiros </a:t>
            </a:r>
            <a:r>
              <a:rPr lang="pt-BR" sz="2400" b="1" dirty="0" err="1" smtClean="0">
                <a:solidFill>
                  <a:srgbClr val="FF00FF"/>
                </a:solidFill>
              </a:rPr>
              <a:t>strong</a:t>
            </a:r>
            <a:r>
              <a:rPr lang="pt-BR" sz="2400" dirty="0">
                <a:solidFill>
                  <a:srgbClr val="FF00FF"/>
                </a:solidFill>
              </a:rPr>
              <a:t> </a:t>
            </a:r>
            <a:r>
              <a:rPr lang="pt-BR" sz="2400" dirty="0" smtClean="0"/>
              <a:t>para ele</a:t>
            </a:r>
          </a:p>
        </p:txBody>
      </p:sp>
    </p:spTree>
    <p:extLst>
      <p:ext uri="{BB962C8B-B14F-4D97-AF65-F5344CB8AC3E}">
        <p14:creationId xmlns:p14="http://schemas.microsoft.com/office/powerpoint/2010/main" val="32777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Content Placeholder 14" descr="Captura de Tela 2014-05-20 às 16.47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1" b="11559"/>
          <a:stretch/>
        </p:blipFill>
        <p:spPr>
          <a:xfrm>
            <a:off x="1043490" y="2311985"/>
            <a:ext cx="6777317" cy="57799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3492" y="2973638"/>
            <a:ext cx="6777317" cy="2858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pt-BR" sz="2800" b="1" dirty="0" err="1" smtClean="0">
                <a:solidFill>
                  <a:srgbClr val="FF00FF"/>
                </a:solidFill>
              </a:rPr>
              <a:t>weak</a:t>
            </a:r>
            <a:r>
              <a:rPr lang="pt-BR" sz="2800" dirty="0" smtClean="0"/>
              <a:t>, em contrapartida, quer dizer que se num dado momento não existirem ponteiros </a:t>
            </a:r>
            <a:r>
              <a:rPr lang="pt-BR" sz="2800" b="1" dirty="0" err="1" smtClean="0">
                <a:solidFill>
                  <a:srgbClr val="FF00FF"/>
                </a:solidFill>
              </a:rPr>
              <a:t>strong</a:t>
            </a:r>
            <a:r>
              <a:rPr lang="pt-BR" sz="2800" dirty="0" smtClean="0">
                <a:solidFill>
                  <a:srgbClr val="FF00FF"/>
                </a:solidFill>
              </a:rPr>
              <a:t> </a:t>
            </a:r>
            <a:r>
              <a:rPr lang="pt-BR" sz="2800" dirty="0" smtClean="0"/>
              <a:t>para o objeto, o sistema operacional pode limpar aquela área de memória e deixar o(</a:t>
            </a:r>
            <a:r>
              <a:rPr lang="pt-BR" sz="2800" dirty="0" err="1" smtClean="0"/>
              <a:t>s</a:t>
            </a:r>
            <a:r>
              <a:rPr lang="pt-BR" sz="2800" dirty="0" smtClean="0"/>
              <a:t>) ponteiro(</a:t>
            </a:r>
            <a:r>
              <a:rPr lang="pt-BR" sz="2800" dirty="0" err="1" smtClean="0"/>
              <a:t>s</a:t>
            </a:r>
            <a:r>
              <a:rPr lang="pt-BR" sz="2800" dirty="0" smtClean="0"/>
              <a:t>) </a:t>
            </a:r>
            <a:r>
              <a:rPr lang="pt-BR" sz="2800" b="1" dirty="0" err="1" smtClean="0">
                <a:solidFill>
                  <a:srgbClr val="FF00FF"/>
                </a:solidFill>
              </a:rPr>
              <a:t>weak</a:t>
            </a:r>
            <a:r>
              <a:rPr lang="pt-BR" sz="2800" dirty="0" smtClean="0">
                <a:solidFill>
                  <a:srgbClr val="FF00FF"/>
                </a:solidFill>
              </a:rPr>
              <a:t> </a:t>
            </a:r>
            <a:r>
              <a:rPr lang="pt-BR" sz="2800" dirty="0" smtClean="0"/>
              <a:t>com valor </a:t>
            </a:r>
            <a:r>
              <a:rPr lang="pt-BR" sz="2800" b="1" dirty="0" err="1" smtClean="0">
                <a:solidFill>
                  <a:srgbClr val="FF00FF"/>
                </a:solidFill>
              </a:rPr>
              <a:t>nil</a:t>
            </a:r>
            <a:r>
              <a:rPr lang="pt-B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7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Pré-requisitos (o que você precisa saber antes);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Tarefas e avaliação;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Objetivos do </a:t>
            </a:r>
            <a:r>
              <a:rPr lang="pt-BR" dirty="0" smtClean="0"/>
              <a:t>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Visão geral do </a:t>
            </a:r>
            <a:r>
              <a:rPr lang="pt-BR" dirty="0" err="1" smtClean="0"/>
              <a:t>iOS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Objective</a:t>
            </a:r>
            <a:r>
              <a:rPr lang="pt-BR" dirty="0" smtClean="0"/>
              <a:t>-C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Conceitos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6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Captura de Tela 2014-05-20 às 17.19.26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 b="9950"/>
          <a:stretch/>
        </p:blipFill>
        <p:spPr>
          <a:xfrm>
            <a:off x="1183342" y="2281565"/>
            <a:ext cx="6777317" cy="3498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9487" y="2631404"/>
            <a:ext cx="862148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 err="1" smtClean="0">
                <a:solidFill>
                  <a:srgbClr val="FF00FF"/>
                </a:solidFill>
              </a:rPr>
              <a:t>nonatomic</a:t>
            </a:r>
            <a:r>
              <a:rPr lang="pt-BR" sz="2400" dirty="0" smtClean="0">
                <a:solidFill>
                  <a:srgbClr val="FF00FF"/>
                </a:solidFill>
              </a:rPr>
              <a:t> </a:t>
            </a:r>
            <a:r>
              <a:rPr lang="pt-BR" sz="2400" dirty="0" smtClean="0"/>
              <a:t>quer dizer que o acesso a essa propriedade não é “thread-safe”. Para o </a:t>
            </a:r>
            <a:r>
              <a:rPr lang="pt-BR" sz="2400" dirty="0" err="1" smtClean="0"/>
              <a:t>iOS</a:t>
            </a:r>
            <a:r>
              <a:rPr lang="pt-BR" sz="2400" dirty="0" smtClean="0"/>
              <a:t>, sempre é recomendado o </a:t>
            </a:r>
            <a:r>
              <a:rPr lang="pt-BR" sz="2400" b="1" dirty="0" err="1" smtClean="0">
                <a:solidFill>
                  <a:srgbClr val="FF00FF"/>
                </a:solidFill>
              </a:rPr>
              <a:t>nonatomic</a:t>
            </a:r>
            <a:r>
              <a:rPr lang="pt-BR" sz="2400" dirty="0" smtClean="0">
                <a:solidFill>
                  <a:srgbClr val="FF00FF"/>
                </a:solidFill>
              </a:rPr>
              <a:t> </a:t>
            </a:r>
            <a:r>
              <a:rPr lang="pt-BR" sz="2400" dirty="0" smtClean="0"/>
              <a:t>para ponteiros de objeto.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 err="1" smtClean="0">
                <a:solidFill>
                  <a:srgbClr val="FF00FF"/>
                </a:solidFill>
              </a:rPr>
              <a:t>atomic</a:t>
            </a:r>
            <a:r>
              <a:rPr lang="pt-BR" sz="2400" dirty="0" smtClean="0">
                <a:solidFill>
                  <a:srgbClr val="FF00FF"/>
                </a:solidFill>
              </a:rPr>
              <a:t> </a:t>
            </a:r>
            <a:r>
              <a:rPr lang="pt-BR" sz="2400" dirty="0" smtClean="0"/>
              <a:t>faz justamente o contrário. </a:t>
            </a:r>
            <a:r>
              <a:rPr lang="pt-BR" sz="2400" b="1" dirty="0" smtClean="0"/>
              <a:t>Não é recomendado usar no </a:t>
            </a:r>
            <a:r>
              <a:rPr lang="pt-BR" sz="2400" b="1" dirty="0" err="1" smtClean="0"/>
              <a:t>iOS</a:t>
            </a:r>
            <a:r>
              <a:rPr lang="pt-BR" sz="2400" b="1" dirty="0" smtClean="0"/>
              <a:t> </a:t>
            </a:r>
            <a:r>
              <a:rPr lang="pt-BR" sz="2400" dirty="0" smtClean="0"/>
              <a:t>porque gera código “thread-safe”(só permite acesso à propriedade a uma thread por vez), o que pode até mesmo provocar travamentos na interface de usuário.</a:t>
            </a:r>
          </a:p>
        </p:txBody>
      </p:sp>
    </p:spTree>
    <p:extLst>
      <p:ext uri="{BB962C8B-B14F-4D97-AF65-F5344CB8AC3E}">
        <p14:creationId xmlns:p14="http://schemas.microsoft.com/office/powerpoint/2010/main" val="32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 descr="Captura de Tela 2014-05-20 às 17.28.51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8" y="2645229"/>
            <a:ext cx="4282338" cy="171293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1" y="2013936"/>
            <a:ext cx="4145961" cy="34375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No arquivo de implementação, basta adicionar a linha destaca à esquerda para que sejam gerados métodos </a:t>
            </a:r>
            <a:r>
              <a:rPr lang="pt-BR" sz="2800" i="1" dirty="0" err="1" smtClean="0"/>
              <a:t>getter</a:t>
            </a:r>
            <a:r>
              <a:rPr lang="pt-BR" sz="2800" dirty="0" smtClean="0"/>
              <a:t> e </a:t>
            </a:r>
            <a:r>
              <a:rPr lang="pt-BR" sz="2800" i="1" dirty="0" err="1" smtClean="0"/>
              <a:t>setter</a:t>
            </a:r>
            <a:r>
              <a:rPr lang="pt-BR" sz="2800" dirty="0" smtClean="0"/>
              <a:t> padrão.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968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Captura de Tela 2014-05-20 às 17.33.04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6" y="2059093"/>
            <a:ext cx="6348413" cy="3343442"/>
          </a:xfrm>
        </p:spPr>
      </p:pic>
      <p:sp>
        <p:nvSpPr>
          <p:cNvPr id="5" name="Rounded Rectangular Callout 4"/>
          <p:cNvSpPr/>
          <p:nvPr/>
        </p:nvSpPr>
        <p:spPr>
          <a:xfrm>
            <a:off x="494350" y="4423843"/>
            <a:ext cx="6859664" cy="1437385"/>
          </a:xfrm>
          <a:prstGeom prst="wedgeRoundRectCallout">
            <a:avLst>
              <a:gd name="adj1" fmla="val 13202"/>
              <a:gd name="adj2" fmla="val -1528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Quando se opta por implementar os métodos </a:t>
            </a:r>
            <a:r>
              <a:rPr lang="pt-BR" i="1" dirty="0" err="1" smtClean="0">
                <a:solidFill>
                  <a:schemeClr val="bg1"/>
                </a:solidFill>
              </a:rPr>
              <a:t>get</a:t>
            </a:r>
            <a:r>
              <a:rPr lang="pt-BR" dirty="0" smtClean="0">
                <a:solidFill>
                  <a:schemeClr val="bg1"/>
                </a:solidFill>
              </a:rPr>
              <a:t> e </a:t>
            </a:r>
            <a:r>
              <a:rPr lang="pt-BR" i="1" dirty="0" smtClean="0">
                <a:solidFill>
                  <a:schemeClr val="bg1"/>
                </a:solidFill>
              </a:rPr>
              <a:t>set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b="1" dirty="0" smtClean="0">
                <a:solidFill>
                  <a:schemeClr val="bg1"/>
                </a:solidFill>
              </a:rPr>
              <a:t>_</a:t>
            </a:r>
            <a:r>
              <a:rPr lang="pt-BR" b="1" dirty="0" err="1" smtClean="0">
                <a:solidFill>
                  <a:schemeClr val="bg1"/>
                </a:solidFill>
              </a:rPr>
              <a:t>conteudo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passa a ser o nome da variável para acesso dentro da classe Carta. Pode ser qualquer outro nome, mas o padrão é que seja o nome da </a:t>
            </a:r>
            <a:r>
              <a:rPr lang="pt-BR" b="1" dirty="0" smtClean="0">
                <a:solidFill>
                  <a:schemeClr val="bg1"/>
                </a:solidFill>
              </a:rPr>
              <a:t>@</a:t>
            </a:r>
            <a:r>
              <a:rPr lang="pt-BR" b="1" dirty="0" err="1" smtClean="0">
                <a:solidFill>
                  <a:schemeClr val="bg1"/>
                </a:solidFill>
              </a:rPr>
              <a:t>property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com “_”como prefixo.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5442" y="2552962"/>
            <a:ext cx="1437335" cy="38026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Captura de Tela 2014-05-20 às 17.44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934063"/>
            <a:ext cx="6572250" cy="3183552"/>
          </a:xfrm>
        </p:spPr>
      </p:pic>
      <p:sp>
        <p:nvSpPr>
          <p:cNvPr id="5" name="Rounded Rectangular Callout 4"/>
          <p:cNvSpPr/>
          <p:nvPr/>
        </p:nvSpPr>
        <p:spPr>
          <a:xfrm>
            <a:off x="129092" y="1451132"/>
            <a:ext cx="7390396" cy="965862"/>
          </a:xfrm>
          <a:prstGeom prst="wedgeRoundRectCallout">
            <a:avLst>
              <a:gd name="adj1" fmla="val -6810"/>
              <a:gd name="adj2" fmla="val 15729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Perceba que aqui não tem </a:t>
            </a:r>
            <a:r>
              <a:rPr lang="pt-BR" b="1" dirty="0" err="1" smtClean="0">
                <a:solidFill>
                  <a:schemeClr val="bg1"/>
                </a:solidFill>
              </a:rPr>
              <a:t>strong</a:t>
            </a:r>
            <a:r>
              <a:rPr lang="pt-BR" dirty="0" smtClean="0">
                <a:solidFill>
                  <a:schemeClr val="bg1"/>
                </a:solidFill>
              </a:rPr>
              <a:t> ou </a:t>
            </a:r>
            <a:r>
              <a:rPr lang="pt-BR" b="1" dirty="0" err="1" smtClean="0">
                <a:solidFill>
                  <a:schemeClr val="bg1"/>
                </a:solidFill>
              </a:rPr>
              <a:t>weak</a:t>
            </a:r>
            <a:r>
              <a:rPr lang="pt-BR" dirty="0" smtClean="0">
                <a:solidFill>
                  <a:schemeClr val="bg1"/>
                </a:solidFill>
              </a:rPr>
              <a:t>. Tipos primitivos não são armazenados na memória </a:t>
            </a:r>
            <a:r>
              <a:rPr lang="pt-BR" dirty="0" err="1" smtClean="0">
                <a:solidFill>
                  <a:schemeClr val="bg1"/>
                </a:solidFill>
              </a:rPr>
              <a:t>heap</a:t>
            </a:r>
            <a:r>
              <a:rPr lang="pt-BR" dirty="0" smtClean="0">
                <a:solidFill>
                  <a:schemeClr val="bg1"/>
                </a:solidFill>
              </a:rPr>
              <a:t>, então não é necessário especificar como eles devem ser armazenados nela.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999573" y="4014922"/>
            <a:ext cx="2030521" cy="631233"/>
          </a:xfrm>
          <a:prstGeom prst="wedgeRoundRectCallout">
            <a:avLst>
              <a:gd name="adj1" fmla="val -136418"/>
              <a:gd name="adj2" fmla="val -598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Não são ponteiros!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2708" y="4673163"/>
            <a:ext cx="8137294" cy="129220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Propriedades podem ser de qualquer tipo da linguagem C, incluindo </a:t>
            </a:r>
            <a:r>
              <a:rPr lang="pt-BR" b="1" dirty="0" err="1" smtClean="0">
                <a:solidFill>
                  <a:srgbClr val="FF00FF"/>
                </a:solidFill>
              </a:rPr>
              <a:t>int</a:t>
            </a:r>
            <a:r>
              <a:rPr lang="pt-BR" dirty="0" smtClean="0"/>
              <a:t>, </a:t>
            </a:r>
            <a:r>
              <a:rPr lang="pt-BR" b="1" dirty="0" err="1" smtClean="0">
                <a:solidFill>
                  <a:srgbClr val="FF00FF"/>
                </a:solidFill>
              </a:rPr>
              <a:t>float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e até mesmo </a:t>
            </a:r>
            <a:r>
              <a:rPr lang="pt-BR" dirty="0" err="1" smtClean="0"/>
              <a:t>structs</a:t>
            </a:r>
            <a:r>
              <a:rPr lang="pt-BR" dirty="0" smtClean="0"/>
              <a:t>. </a:t>
            </a:r>
            <a:r>
              <a:rPr lang="pt-BR" b="1" dirty="0" smtClean="0">
                <a:solidFill>
                  <a:srgbClr val="FF00FF"/>
                </a:solidFill>
              </a:rPr>
              <a:t>BOOL</a:t>
            </a:r>
            <a:r>
              <a:rPr lang="pt-BR" dirty="0" smtClean="0"/>
              <a:t> é um 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Objective</a:t>
            </a:r>
            <a:r>
              <a:rPr lang="pt-BR" dirty="0" smtClean="0"/>
              <a:t>-C, já que o C não tem o tipo </a:t>
            </a:r>
            <a:r>
              <a:rPr lang="pt-BR" dirty="0" err="1" smtClean="0"/>
              <a:t>boolean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1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</a:t>
            </a:r>
            <a:r>
              <a:rPr lang="en-US" dirty="0" smtClean="0"/>
              <a:t> (</a:t>
            </a:r>
            <a:r>
              <a:rPr lang="en-US" dirty="0" err="1" smtClean="0"/>
              <a:t>Carta.h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Captura de Tela 2014-05-20 às 17.59.58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" y="1853755"/>
            <a:ext cx="9204186" cy="2990388"/>
          </a:xfrm>
        </p:spPr>
      </p:pic>
      <p:sp>
        <p:nvSpPr>
          <p:cNvPr id="5" name="Rounded Rectangular Callout 4"/>
          <p:cNvSpPr/>
          <p:nvPr/>
        </p:nvSpPr>
        <p:spPr>
          <a:xfrm>
            <a:off x="2327114" y="5156334"/>
            <a:ext cx="5255020" cy="859389"/>
          </a:xfrm>
          <a:prstGeom prst="wedgeRoundRectCallout">
            <a:avLst>
              <a:gd name="adj1" fmla="val 29328"/>
              <a:gd name="adj2" fmla="val -1728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 </a:t>
            </a:r>
            <a:r>
              <a:rPr lang="pt-BR" dirty="0" err="1" smtClean="0">
                <a:solidFill>
                  <a:schemeClr val="bg1"/>
                </a:solidFill>
              </a:rPr>
              <a:t>setter</a:t>
            </a:r>
            <a:r>
              <a:rPr lang="pt-BR" dirty="0" smtClean="0">
                <a:solidFill>
                  <a:schemeClr val="bg1"/>
                </a:solidFill>
              </a:rPr>
              <a:t> é preciso colocar os “:”. Isso indica que o método espera um parâmetro do mesmo tipo da propriedade.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(</a:t>
            </a:r>
            <a:r>
              <a:rPr lang="pt-BR" dirty="0" err="1" smtClean="0"/>
              <a:t>Carta.h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4-05-22 às 13.11.4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263568"/>
            <a:ext cx="6572250" cy="2954751"/>
          </a:xfrm>
        </p:spPr>
      </p:pic>
      <p:sp>
        <p:nvSpPr>
          <p:cNvPr id="5" name="Rectangle 4"/>
          <p:cNvSpPr/>
          <p:nvPr/>
        </p:nvSpPr>
        <p:spPr>
          <a:xfrm>
            <a:off x="1239940" y="4332329"/>
            <a:ext cx="5467126" cy="51440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ular Callout 5"/>
          <p:cNvSpPr/>
          <p:nvPr/>
        </p:nvSpPr>
        <p:spPr>
          <a:xfrm>
            <a:off x="1189594" y="2507391"/>
            <a:ext cx="2467604" cy="699263"/>
          </a:xfrm>
          <a:prstGeom prst="wedgeRoundRectCallout">
            <a:avLst>
              <a:gd name="adj1" fmla="val 24632"/>
              <a:gd name="adj2" fmla="val 2306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Nome do método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81790" y="5832629"/>
            <a:ext cx="3094552" cy="525036"/>
          </a:xfrm>
          <a:prstGeom prst="wedgeRoundRectCallout">
            <a:avLst>
              <a:gd name="adj1" fmla="val -46943"/>
              <a:gd name="adj2" fmla="val -2803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Tipo de dado do retorno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742301" y="1647688"/>
            <a:ext cx="3625047" cy="1085063"/>
          </a:xfrm>
          <a:prstGeom prst="wedgeRoundRectCallout">
            <a:avLst>
              <a:gd name="adj1" fmla="val -61260"/>
              <a:gd name="adj2" fmla="val 2068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Tipo de dado do argumento. Perceba que é um ponteiro!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30950" y="5650365"/>
            <a:ext cx="2885570" cy="707300"/>
          </a:xfrm>
          <a:prstGeom prst="wedgeRoundRectCallout">
            <a:avLst>
              <a:gd name="adj1" fmla="val -50453"/>
              <a:gd name="adj2" fmla="val -1784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Nome da variável local do parâmetro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(</a:t>
            </a:r>
            <a:r>
              <a:rPr lang="pt-BR" dirty="0" err="1" smtClean="0"/>
              <a:t>Carta.m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9" y="2893039"/>
            <a:ext cx="6348413" cy="2700310"/>
          </a:xfrm>
        </p:spPr>
      </p:pic>
      <p:sp>
        <p:nvSpPr>
          <p:cNvPr id="11" name="Rounded Rectangular Callout 10"/>
          <p:cNvSpPr/>
          <p:nvPr/>
        </p:nvSpPr>
        <p:spPr>
          <a:xfrm>
            <a:off x="4853948" y="781745"/>
            <a:ext cx="3416065" cy="868050"/>
          </a:xfrm>
          <a:prstGeom prst="wedgeRoundRectCallout">
            <a:avLst>
              <a:gd name="adj1" fmla="val -57805"/>
              <a:gd name="adj2" fmla="val 2117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Sintaxe de implementação do método que foi declarado no arquivo .</a:t>
            </a:r>
            <a:r>
              <a:rPr lang="pt-BR" dirty="0" err="1" smtClean="0">
                <a:solidFill>
                  <a:schemeClr val="bg1"/>
                </a:solidFill>
              </a:rPr>
              <a:t>h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4933" y="3081605"/>
            <a:ext cx="4195730" cy="24113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5987278" y="2101957"/>
            <a:ext cx="2282735" cy="956463"/>
          </a:xfrm>
          <a:prstGeom prst="wedgeRoundRectCallout">
            <a:avLst>
              <a:gd name="adj1" fmla="val -111678"/>
              <a:gd name="adj2" fmla="val 1019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Acessando uma propriedade via </a:t>
            </a:r>
            <a:r>
              <a:rPr lang="pt-BR" i="1" dirty="0" err="1" smtClean="0">
                <a:solidFill>
                  <a:schemeClr val="bg1"/>
                </a:solidFill>
              </a:rPr>
              <a:t>getter</a:t>
            </a:r>
            <a:endParaRPr lang="pt-BR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1258" y="3588896"/>
            <a:ext cx="1551295" cy="313462"/>
          </a:xfrm>
          <a:prstGeom prst="rect">
            <a:avLst/>
          </a:prstGeom>
          <a:noFill/>
          <a:ln w="38100" cmpd="sng">
            <a:solidFill>
              <a:srgbClr val="94C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357506" y="4216439"/>
            <a:ext cx="5353174" cy="25720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unded Rectangular Callout 14"/>
          <p:cNvSpPr/>
          <p:nvPr/>
        </p:nvSpPr>
        <p:spPr>
          <a:xfrm>
            <a:off x="939722" y="4885142"/>
            <a:ext cx="6462389" cy="1085063"/>
          </a:xfrm>
          <a:prstGeom prst="wedgeRoundRectCallout">
            <a:avLst>
              <a:gd name="adj1" fmla="val -9266"/>
              <a:gd name="adj2" fmla="val -883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Esta é uma chamada ao método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da classe </a:t>
            </a:r>
            <a:r>
              <a:rPr lang="pt-BR" b="1" dirty="0" err="1" smtClean="0">
                <a:solidFill>
                  <a:schemeClr val="bg1"/>
                </a:solidFill>
              </a:rPr>
              <a:t>NSString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Captura de Tela 2014-05-22 às 13.35.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37" y="5343060"/>
            <a:ext cx="431165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(</a:t>
            </a:r>
            <a:r>
              <a:rPr lang="pt-BR" dirty="0" err="1" smtClean="0"/>
              <a:t>Carta.m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4-05-22 às 13.47.50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" y="2068285"/>
            <a:ext cx="8201865" cy="3363685"/>
          </a:xfrm>
        </p:spPr>
      </p:pic>
    </p:spTree>
    <p:extLst>
      <p:ext uri="{BB962C8B-B14F-4D97-AF65-F5344CB8AC3E}">
        <p14:creationId xmlns:p14="http://schemas.microsoft.com/office/powerpoint/2010/main" val="28002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relacionados aos 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3" y="1981200"/>
            <a:ext cx="8730343" cy="385143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Troca de mensagens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Origem na linguagem Smalltalk-80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Exemplo:</a:t>
            </a:r>
          </a:p>
          <a:p>
            <a:pPr lvl="1">
              <a:buFont typeface="Arial"/>
              <a:buChar char="•"/>
            </a:pPr>
            <a:r>
              <a:rPr lang="pt-BR" sz="2000" b="1" dirty="0" smtClean="0">
                <a:latin typeface="Courier"/>
                <a:cs typeface="Courier"/>
              </a:rPr>
              <a:t>[</a:t>
            </a:r>
            <a:r>
              <a:rPr lang="pt-BR" sz="2000" b="1" dirty="0" smtClean="0">
                <a:solidFill>
                  <a:srgbClr val="0000FF"/>
                </a:solidFill>
                <a:latin typeface="Courier"/>
                <a:cs typeface="Courier"/>
              </a:rPr>
              <a:t>texto</a:t>
            </a:r>
            <a:r>
              <a:rPr lang="pt-BR" sz="2000" b="1" dirty="0" smtClean="0">
                <a:latin typeface="Courier"/>
                <a:cs typeface="Courier"/>
              </a:rPr>
              <a:t> </a:t>
            </a:r>
            <a:r>
              <a:rPr lang="pt-BR" sz="2000" b="1" dirty="0" err="1" smtClean="0">
                <a:solidFill>
                  <a:srgbClr val="4A6300"/>
                </a:solidFill>
                <a:latin typeface="Courier"/>
                <a:cs typeface="Courier"/>
              </a:rPr>
              <a:t>procurarLetra</a:t>
            </a:r>
            <a:r>
              <a:rPr lang="pt-BR" sz="2000" b="1" dirty="0" smtClean="0">
                <a:latin typeface="Courier"/>
                <a:cs typeface="Courier"/>
              </a:rPr>
              <a:t>: </a:t>
            </a:r>
            <a:r>
              <a:rPr lang="pt-BR" sz="2000" b="1" dirty="0" smtClean="0">
                <a:solidFill>
                  <a:srgbClr val="FF0000"/>
                </a:solidFill>
                <a:latin typeface="Courier"/>
                <a:cs typeface="Courier"/>
              </a:rPr>
              <a:t>@”a”</a:t>
            </a:r>
            <a:r>
              <a:rPr lang="pt-BR" sz="2000" b="1" dirty="0" smtClean="0">
                <a:latin typeface="Courier"/>
                <a:cs typeface="Courier"/>
              </a:rPr>
              <a:t> </a:t>
            </a:r>
            <a:r>
              <a:rPr lang="pt-BR" sz="2000" b="1" dirty="0" err="1" smtClean="0">
                <a:solidFill>
                  <a:schemeClr val="accent1">
                    <a:lumMod val="50000"/>
                  </a:schemeClr>
                </a:solidFill>
                <a:latin typeface="Courier"/>
                <a:cs typeface="Courier"/>
              </a:rPr>
              <a:t>aPartirDe</a:t>
            </a:r>
            <a:r>
              <a:rPr lang="pt-BR" sz="2000" b="1" dirty="0" smtClean="0">
                <a:latin typeface="Courier"/>
                <a:cs typeface="Courier"/>
              </a:rPr>
              <a:t>: </a:t>
            </a:r>
            <a:r>
              <a:rPr lang="pt-BR" sz="2000" b="1" dirty="0" smtClean="0">
                <a:solidFill>
                  <a:srgbClr val="660066"/>
                </a:solidFill>
                <a:latin typeface="Courier"/>
                <a:cs typeface="Courier"/>
              </a:rPr>
              <a:t>INICIO</a:t>
            </a:r>
            <a:r>
              <a:rPr lang="pt-BR" sz="2000" b="1" dirty="0" smtClean="0">
                <a:latin typeface="Courier"/>
                <a:cs typeface="Courier"/>
              </a:rPr>
              <a:t>]</a:t>
            </a:r>
            <a:endParaRPr lang="pt-BR" sz="1800" b="1" dirty="0" smtClean="0">
              <a:latin typeface="Courier"/>
              <a:cs typeface="Courier"/>
            </a:endParaRPr>
          </a:p>
          <a:p>
            <a:pPr>
              <a:buFont typeface="Arial"/>
              <a:buChar char="•"/>
            </a:pPr>
            <a:r>
              <a:rPr lang="pt-BR" sz="2400" dirty="0" smtClean="0"/>
              <a:t>No exemplo acima: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texto – objeto que recebe a mensagem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Qual é a mensagem?</a:t>
            </a:r>
          </a:p>
          <a:p>
            <a:pPr lvl="2">
              <a:buFont typeface="Arial"/>
              <a:buChar char="•"/>
            </a:pPr>
            <a:r>
              <a:rPr lang="pt-BR" sz="1800" dirty="0" smtClean="0"/>
              <a:t>“</a:t>
            </a:r>
            <a:r>
              <a:rPr lang="pt-BR" sz="1800" dirty="0" err="1" smtClean="0"/>
              <a:t>procurarLetra:aPartirDe</a:t>
            </a:r>
            <a:r>
              <a:rPr lang="pt-BR" sz="1800" dirty="0" smtClean="0"/>
              <a:t>:”</a:t>
            </a:r>
          </a:p>
        </p:txBody>
      </p:sp>
    </p:spTree>
    <p:extLst>
      <p:ext uri="{BB962C8B-B14F-4D97-AF65-F5344CB8AC3E}">
        <p14:creationId xmlns:p14="http://schemas.microsoft.com/office/powerpoint/2010/main" val="21255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Pré-requisitos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Programação orientada a objetos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Instância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Mensagem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Método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Variável de Instância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Subclasse e superclasse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Ponteiros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Um pouco de experiência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5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Tarefas e Avaliação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Tarefas em sala;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Desafios semanais;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Para estudar em casa: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developer.apple.com</a:t>
            </a:r>
            <a:r>
              <a:rPr lang="pt-BR" dirty="0"/>
              <a:t>/</a:t>
            </a:r>
            <a:r>
              <a:rPr lang="pt-BR" dirty="0" err="1"/>
              <a:t>library</a:t>
            </a:r>
            <a:r>
              <a:rPr lang="pt-BR" dirty="0"/>
              <a:t>/</a:t>
            </a:r>
            <a:r>
              <a:rPr lang="pt-BR" dirty="0" err="1"/>
              <a:t>ios</a:t>
            </a:r>
            <a:r>
              <a:rPr lang="pt-BR" dirty="0"/>
              <a:t>/</a:t>
            </a:r>
            <a:r>
              <a:rPr lang="pt-BR" dirty="0" err="1"/>
              <a:t>documentation</a:t>
            </a:r>
            <a:r>
              <a:rPr lang="pt-BR" dirty="0"/>
              <a:t>/</a:t>
            </a:r>
            <a:r>
              <a:rPr lang="pt-BR" dirty="0" err="1"/>
              <a:t>Cocoa</a:t>
            </a:r>
            <a:r>
              <a:rPr lang="pt-BR" dirty="0"/>
              <a:t>/Conceptual/</a:t>
            </a:r>
            <a:r>
              <a:rPr lang="pt-BR" dirty="0" err="1"/>
              <a:t>ProgrammingWithObjectiveC</a:t>
            </a:r>
            <a:r>
              <a:rPr lang="pt-BR" dirty="0"/>
              <a:t>/</a:t>
            </a:r>
            <a:r>
              <a:rPr lang="pt-BR" dirty="0" err="1"/>
              <a:t>Introduction</a:t>
            </a:r>
            <a:r>
              <a:rPr lang="pt-BR" dirty="0"/>
              <a:t>/</a:t>
            </a:r>
            <a:r>
              <a:rPr lang="pt-BR" dirty="0" err="1"/>
              <a:t>Introduction.html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Aplicativo KNOOWL (podemos mudar o nome).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6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Entender a sintaxe básica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@</a:t>
            </a:r>
            <a:r>
              <a:rPr lang="pt-BR" b="1" dirty="0" err="1" smtClean="0"/>
              <a:t>property</a:t>
            </a:r>
            <a:endParaRPr lang="pt-B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Declaração e chamada de métodos</a:t>
            </a:r>
          </a:p>
        </p:txBody>
      </p:sp>
    </p:spTree>
    <p:extLst>
      <p:ext uri="{BB962C8B-B14F-4D97-AF65-F5344CB8AC3E}">
        <p14:creationId xmlns:p14="http://schemas.microsoft.com/office/powerpoint/2010/main" val="41183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do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Core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Cocoa Touch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Ferramentas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XCode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Instruments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Objective-C e Swift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Frameworks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Foundation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UIKit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Core Location,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Um aditivo sobre a linguagem C;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 smtClean="0"/>
              <a:t>Adiciona nova sintaxe para classes, métodos e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Conceito importante do dia: propriedades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dirty="0" smtClean="0"/>
              <a:t>Parecido com C#, sem declaração explícita de </a:t>
            </a:r>
            <a:r>
              <a:rPr lang="pt-BR" sz="1800" dirty="0" err="1" smtClean="0"/>
              <a:t>getter</a:t>
            </a:r>
            <a:r>
              <a:rPr lang="pt-BR" sz="1800" dirty="0" smtClean="0"/>
              <a:t> e </a:t>
            </a:r>
            <a:r>
              <a:rPr lang="pt-BR" sz="1800" dirty="0" err="1" smtClean="0"/>
              <a:t>setter</a:t>
            </a:r>
            <a:r>
              <a:rPr lang="pt-BR" sz="1800" dirty="0" smtClean="0"/>
              <a:t> (mas, assim como no C#, eles existem!)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 smtClean="0"/>
              <a:t>Vamos adentrar agora na parte legal, mas não se assustem com a sintaxe!</a:t>
            </a:r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0480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Carta.h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Declarações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Carta.m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490" y="4821704"/>
            <a:ext cx="70247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600" dirty="0" smtClean="0"/>
              <a:t>Por que um arquivo .</a:t>
            </a:r>
            <a:r>
              <a:rPr lang="pt-BR" sz="1600" dirty="0" err="1" smtClean="0"/>
              <a:t>h</a:t>
            </a:r>
            <a:r>
              <a:rPr lang="pt-BR" sz="1600" dirty="0" smtClean="0"/>
              <a:t> e outro arquivo .m?</a:t>
            </a:r>
          </a:p>
          <a:p>
            <a:pPr marL="742950" lvl="1" indent="-285750">
              <a:buFont typeface="Arial"/>
              <a:buChar char="•"/>
            </a:pPr>
            <a:r>
              <a:rPr lang="pt-BR" sz="1600" dirty="0" smtClean="0"/>
              <a:t>Ver link</a:t>
            </a:r>
            <a:r>
              <a:rPr lang="pt-BR" sz="1600" dirty="0"/>
              <a:t>: </a:t>
            </a:r>
            <a:r>
              <a:rPr lang="pt-BR" sz="1600" dirty="0" err="1"/>
              <a:t>http</a:t>
            </a:r>
            <a:r>
              <a:rPr lang="pt-BR" sz="1600" dirty="0"/>
              <a:t>://</a:t>
            </a:r>
            <a:r>
              <a:rPr lang="pt-BR" sz="1600" dirty="0" err="1"/>
              <a:t>pt.wikipedia.org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Arquivo_cabeçalho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52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Carta.h</a:t>
            </a:r>
            <a:endParaRPr lang="pt-BR" dirty="0"/>
          </a:p>
        </p:txBody>
      </p:sp>
      <p:pic>
        <p:nvPicPr>
          <p:cNvPr id="5" name="Content Placeholder 4" descr="Captura de Tela 2014-05-20 às 14.46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32" y="2016125"/>
            <a:ext cx="5521462" cy="3449638"/>
          </a:xfrm>
        </p:spPr>
      </p:pic>
      <p:sp>
        <p:nvSpPr>
          <p:cNvPr id="6" name="Rounded Rectangular Callout 5"/>
          <p:cNvSpPr/>
          <p:nvPr/>
        </p:nvSpPr>
        <p:spPr>
          <a:xfrm>
            <a:off x="6355976" y="1052647"/>
            <a:ext cx="1658858" cy="463918"/>
          </a:xfrm>
          <a:prstGeom prst="wedgeRoundRectCallout">
            <a:avLst>
              <a:gd name="adj1" fmla="val -37667"/>
              <a:gd name="adj2" fmla="val 1605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Superclasse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513698" y="2967282"/>
            <a:ext cx="2000102" cy="585601"/>
          </a:xfrm>
          <a:prstGeom prst="wedgeRoundRectCallout">
            <a:avLst>
              <a:gd name="adj1" fmla="val 90844"/>
              <a:gd name="adj2" fmla="val -1599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Nome da sua classe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604255" y="394538"/>
            <a:ext cx="2768201" cy="387866"/>
          </a:xfrm>
          <a:prstGeom prst="wedgeRoundRectCallout">
            <a:avLst>
              <a:gd name="adj1" fmla="val 11204"/>
              <a:gd name="adj2" fmla="val 3777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Notação de herança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829042" y="3871053"/>
            <a:ext cx="4661832" cy="1095150"/>
          </a:xfrm>
          <a:prstGeom prst="wedgeRoundRectCallout">
            <a:avLst>
              <a:gd name="adj1" fmla="val 11230"/>
              <a:gd name="adj2" fmla="val -1903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NSObject</a:t>
            </a:r>
            <a:r>
              <a:rPr lang="pt-BR" dirty="0" smtClean="0">
                <a:solidFill>
                  <a:schemeClr val="bg1"/>
                </a:solidFill>
              </a:rPr>
              <a:t> é a classe </a:t>
            </a:r>
            <a:r>
              <a:rPr lang="pt-BR" dirty="0" err="1" smtClean="0">
                <a:solidFill>
                  <a:schemeClr val="bg1"/>
                </a:solidFill>
              </a:rPr>
              <a:t>raíz</a:t>
            </a:r>
            <a:r>
              <a:rPr lang="pt-BR" dirty="0" smtClean="0">
                <a:solidFill>
                  <a:schemeClr val="bg1"/>
                </a:solidFill>
              </a:rPr>
              <a:t>. Vai estar presente na hierarquia de todas as classes do </a:t>
            </a:r>
            <a:r>
              <a:rPr lang="pt-BR" dirty="0" err="1" smtClean="0">
                <a:solidFill>
                  <a:schemeClr val="bg1"/>
                </a:solidFill>
              </a:rPr>
              <a:t>iOS</a:t>
            </a:r>
            <a:r>
              <a:rPr lang="pt-BR" dirty="0" smtClean="0">
                <a:solidFill>
                  <a:schemeClr val="bg1"/>
                </a:solidFill>
              </a:rPr>
              <a:t> SDK, assim como nas classes que você criar.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4052" y="5384490"/>
            <a:ext cx="821334" cy="44813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4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535</TotalTime>
  <Words>995</Words>
  <Application>Microsoft Macintosh PowerPoint</Application>
  <PresentationFormat>Apresentação na tela (4:3)</PresentationFormat>
  <Paragraphs>156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Calibri</vt:lpstr>
      <vt:lpstr>Courier</vt:lpstr>
      <vt:lpstr>Gill Sans MT</vt:lpstr>
      <vt:lpstr>Wingdings</vt:lpstr>
      <vt:lpstr>Wingdings 2</vt:lpstr>
      <vt:lpstr>Arial</vt:lpstr>
      <vt:lpstr>Galeria</vt:lpstr>
      <vt:lpstr>Desenvolvimento para iOS – Apple 01</vt:lpstr>
      <vt:lpstr>Agenda</vt:lpstr>
      <vt:lpstr>Pré-requisitos</vt:lpstr>
      <vt:lpstr>Tarefas e Avaliação</vt:lpstr>
      <vt:lpstr>Objetivos do dia</vt:lpstr>
      <vt:lpstr>Visão Geral do iOS</vt:lpstr>
      <vt:lpstr>Objective-C</vt:lpstr>
      <vt:lpstr>Objective-C</vt:lpstr>
      <vt:lpstr>Carta.h</vt:lpstr>
      <vt:lpstr>Carta.m</vt:lpstr>
      <vt:lpstr>Carta.h</vt:lpstr>
      <vt:lpstr>Carta.h</vt:lpstr>
      <vt:lpstr>Carta.h</vt:lpstr>
      <vt:lpstr>Carta.m</vt:lpstr>
      <vt:lpstr>Carta.m</vt:lpstr>
      <vt:lpstr>Propriedade (Carta.h)</vt:lpstr>
      <vt:lpstr>Propriedade (Carta.h)</vt:lpstr>
      <vt:lpstr>Propriedade (Carta.h)</vt:lpstr>
      <vt:lpstr>Propriedade (Carta.h)</vt:lpstr>
      <vt:lpstr>Propriedade (Carta.h)</vt:lpstr>
      <vt:lpstr>Propriedade (Carta.m)</vt:lpstr>
      <vt:lpstr>Propriedade (Carta.m)</vt:lpstr>
      <vt:lpstr>Propriedade (Carta.h)</vt:lpstr>
      <vt:lpstr>Propriedade (Carta.h)</vt:lpstr>
      <vt:lpstr>Método (Carta.h)</vt:lpstr>
      <vt:lpstr>Método (Carta.m)</vt:lpstr>
      <vt:lpstr>Método (Carta.m)</vt:lpstr>
      <vt:lpstr>Conceitos relacionados aos Métodos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Objective-C</dc:title>
  <dc:creator>Pedro Henrique Ferreira Figueiredo</dc:creator>
  <cp:lastModifiedBy>Pedro Henrique</cp:lastModifiedBy>
  <cp:revision>55</cp:revision>
  <dcterms:created xsi:type="dcterms:W3CDTF">2014-05-20T17:11:34Z</dcterms:created>
  <dcterms:modified xsi:type="dcterms:W3CDTF">2016-07-25T23:14:00Z</dcterms:modified>
</cp:coreProperties>
</file>