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29"/>
  </p:normalViewPr>
  <p:slideViewPr>
    <p:cSldViewPr snapToGrid="0" snapToObjects="1">
      <p:cViewPr varScale="1">
        <p:scale>
          <a:sx n="182" d="100"/>
          <a:sy n="182" d="100"/>
        </p:scale>
        <p:origin x="1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1C0-9439-C540-948A-8FFF90C5E41D}" type="datetimeFigureOut">
              <a:rPr lang="pt-BR" smtClean="0"/>
              <a:t>17/08/16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3C420BA-1D7C-5D4D-88AA-E347C12530FC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6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1C0-9439-C540-948A-8FFF90C5E41D}" type="datetimeFigureOut">
              <a:rPr lang="pt-BR" smtClean="0"/>
              <a:t>17/08/16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20BA-1D7C-5D4D-88AA-E347C12530F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46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1C0-9439-C540-948A-8FFF90C5E41D}" type="datetimeFigureOut">
              <a:rPr lang="pt-BR" smtClean="0"/>
              <a:t>17/08/16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20BA-1D7C-5D4D-88AA-E347C12530FC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1C0-9439-C540-948A-8FFF90C5E41D}" type="datetimeFigureOut">
              <a:rPr lang="pt-BR" smtClean="0"/>
              <a:t>17/08/16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20BA-1D7C-5D4D-88AA-E347C12530FC}" type="slidenum">
              <a:rPr lang="pt-BR" smtClean="0"/>
              <a:t>‹n.º›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0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1C0-9439-C540-948A-8FFF90C5E41D}" type="datetimeFigureOut">
              <a:rPr lang="pt-BR" smtClean="0"/>
              <a:t>17/08/16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20BA-1D7C-5D4D-88AA-E347C12530FC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61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1C0-9439-C540-948A-8FFF90C5E41D}" type="datetimeFigureOut">
              <a:rPr lang="pt-BR" smtClean="0"/>
              <a:t>17/08/16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20BA-1D7C-5D4D-88AA-E347C12530FC}" type="slidenum">
              <a:rPr lang="pt-BR" smtClean="0"/>
              <a:t>‹n.º›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42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1C0-9439-C540-948A-8FFF90C5E41D}" type="datetimeFigureOut">
              <a:rPr lang="pt-BR" smtClean="0"/>
              <a:t>17/08/16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20BA-1D7C-5D4D-88AA-E347C12530F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21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1C0-9439-C540-948A-8FFF90C5E41D}" type="datetimeFigureOut">
              <a:rPr lang="pt-BR" smtClean="0"/>
              <a:t>17/08/16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20BA-1D7C-5D4D-88AA-E347C12530F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88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1C0-9439-C540-948A-8FFF90C5E41D}" type="datetimeFigureOut">
              <a:rPr lang="pt-BR" smtClean="0"/>
              <a:t>17/08/16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20BA-1D7C-5D4D-88AA-E347C12530F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38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1C0-9439-C540-948A-8FFF90C5E41D}" type="datetimeFigureOut">
              <a:rPr lang="pt-BR" smtClean="0"/>
              <a:t>17/08/16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20BA-1D7C-5D4D-88AA-E347C12530FC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1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831C81C0-9439-C540-948A-8FFF90C5E41D}" type="datetimeFigureOut">
              <a:rPr lang="pt-BR" smtClean="0"/>
              <a:t>17/08/16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20BA-1D7C-5D4D-88AA-E347C12530FC}" type="slidenum">
              <a:rPr lang="pt-BR" smtClean="0"/>
              <a:t>‹n.º›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14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81C0-9439-C540-948A-8FFF90C5E41D}" type="datetimeFigureOut">
              <a:rPr lang="pt-BR" smtClean="0"/>
              <a:t>17/08/16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C420BA-1D7C-5D4D-88AA-E347C12530F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4867" y="1458976"/>
            <a:ext cx="5845646" cy="190607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para iOS – Apple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iOS SDK 9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87295" y="4865915"/>
            <a:ext cx="29594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50" dirty="0"/>
              <a:t>Professor: Pedro Henrique</a:t>
            </a:r>
            <a:r>
              <a:rPr lang="pt-BR" sz="1350" dirty="0"/>
              <a:t/>
            </a:r>
            <a:br>
              <a:rPr lang="pt-BR" sz="1350" dirty="0"/>
            </a:br>
            <a:r>
              <a:rPr lang="pt-BR" sz="1350" dirty="0" err="1"/>
              <a:t>prof.pedrohenrique.iossdk@gmail.com</a:t>
            </a:r>
            <a:r>
              <a:rPr lang="pt-BR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4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Tipagem Dinâmica</a:t>
            </a:r>
            <a:endParaRPr lang="pt-BR"/>
          </a:p>
        </p:txBody>
      </p:sp>
      <p:pic>
        <p:nvPicPr>
          <p:cNvPr id="7" name="Content Placeholder 6" descr="Captura de Tela 2015-05-06 às 13.48.4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r="1596"/>
          <a:stretch/>
        </p:blipFill>
        <p:spPr>
          <a:xfrm>
            <a:off x="1553397" y="1954279"/>
            <a:ext cx="6461437" cy="4239894"/>
          </a:xfrm>
        </p:spPr>
      </p:pic>
      <p:sp>
        <p:nvSpPr>
          <p:cNvPr id="8" name="Rectangle 7"/>
          <p:cNvSpPr/>
          <p:nvPr/>
        </p:nvSpPr>
        <p:spPr>
          <a:xfrm>
            <a:off x="2147067" y="2208924"/>
            <a:ext cx="5630608" cy="1117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2147067" y="3325943"/>
            <a:ext cx="5630608" cy="1117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2147067" y="4442963"/>
            <a:ext cx="5630608" cy="833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147066" y="5276902"/>
            <a:ext cx="5867767" cy="917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5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Tipagem Dinâmica</a:t>
            </a:r>
            <a:endParaRPr lang="pt-BR"/>
          </a:p>
        </p:txBody>
      </p:sp>
      <p:pic>
        <p:nvPicPr>
          <p:cNvPr id="9" name="Content Placeholder 8" descr="Captura de Tela 2015-05-06 às 13.57.32.png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2" b="-3702"/>
          <a:stretch>
            <a:fillRect/>
          </a:stretch>
        </p:blipFill>
        <p:spPr>
          <a:xfrm>
            <a:off x="1042416" y="2313432"/>
            <a:ext cx="3419856" cy="3493008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171590" y="2170664"/>
            <a:ext cx="3029511" cy="803336"/>
          </a:xfrm>
          <a:prstGeom prst="wedgeRoundRectCallout">
            <a:avLst>
              <a:gd name="adj1" fmla="val -148106"/>
              <a:gd name="adj2" fmla="val 31139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Alerta de </a:t>
            </a:r>
            <a:r>
              <a:rPr lang="pt-BR" dirty="0" smtClean="0"/>
              <a:t>compilação!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01645" y="3473730"/>
            <a:ext cx="3128966" cy="2769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pt-BR" dirty="0" smtClean="0"/>
              <a:t>Esse exemplo específico funcionaria, porque </a:t>
            </a:r>
            <a:r>
              <a:rPr lang="pt-BR" b="1" dirty="0" err="1" smtClean="0"/>
              <a:t>v</a:t>
            </a:r>
            <a:r>
              <a:rPr lang="pt-BR" dirty="0" smtClean="0"/>
              <a:t> é um Tanque;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Mas o compilador não sabe disso.</a:t>
            </a:r>
          </a:p>
          <a:p>
            <a:pPr marL="285750" indent="-285750">
              <a:buFont typeface="Arial"/>
              <a:buChar char="•"/>
            </a:pPr>
            <a:endParaRPr lang="pt-BR" dirty="0" smtClean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7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Introspecção e Selector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0345" y="1940482"/>
            <a:ext cx="8543707" cy="433318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Todos os objetos filhos de </a:t>
            </a:r>
            <a:r>
              <a:rPr lang="pt-BR" sz="2400" dirty="0" err="1" smtClean="0"/>
              <a:t>NSObject</a:t>
            </a:r>
            <a:r>
              <a:rPr lang="pt-BR" sz="2400" dirty="0" smtClean="0"/>
              <a:t> sabem fazer introspecção:</a:t>
            </a:r>
          </a:p>
          <a:p>
            <a:pPr>
              <a:buFont typeface="Arial"/>
              <a:buChar char="•"/>
            </a:pPr>
            <a:r>
              <a:rPr lang="en-US" sz="2400" b="1" dirty="0" err="1"/>
              <a:t>isKindOfClass</a:t>
            </a:r>
            <a:r>
              <a:rPr lang="en-US" sz="2400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R</a:t>
            </a:r>
            <a:r>
              <a:rPr lang="pt-BR" sz="1800" dirty="0" err="1" smtClean="0"/>
              <a:t>etorna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00FF"/>
                </a:solidFill>
              </a:rPr>
              <a:t>YES</a:t>
            </a:r>
            <a:r>
              <a:rPr lang="pt-BR" sz="1800" dirty="0" smtClean="0"/>
              <a:t>, se o objeto for do mesmo tipo do parâmetro (incluindo a árvore de herança)</a:t>
            </a:r>
          </a:p>
          <a:p>
            <a:pPr>
              <a:buFont typeface="Arial"/>
              <a:buChar char="•"/>
            </a:pPr>
            <a:r>
              <a:rPr lang="en-US" sz="2400" b="1" dirty="0" err="1"/>
              <a:t>isMemberOfClass</a:t>
            </a:r>
            <a:r>
              <a:rPr lang="en-US" sz="2400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Idem anterior, </a:t>
            </a:r>
            <a:r>
              <a:rPr lang="en-US" sz="1800" dirty="0" err="1" smtClean="0"/>
              <a:t>por</a:t>
            </a:r>
            <a:r>
              <a:rPr lang="pt-BR" sz="1800" dirty="0" err="1" smtClean="0"/>
              <a:t>ém</a:t>
            </a:r>
            <a:r>
              <a:rPr lang="pt-BR" sz="1800" dirty="0" smtClean="0"/>
              <a:t> ignora a herança</a:t>
            </a:r>
          </a:p>
          <a:p>
            <a:pPr>
              <a:buFont typeface="Arial"/>
              <a:buChar char="•"/>
            </a:pPr>
            <a:r>
              <a:rPr lang="en-US" sz="2400" b="1" dirty="0" err="1"/>
              <a:t>respondsToSelector</a:t>
            </a:r>
            <a:r>
              <a:rPr lang="en-US" sz="2400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sz="1800" dirty="0" err="1" smtClean="0"/>
              <a:t>Retorna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FF00FF"/>
                </a:solidFill>
              </a:rPr>
              <a:t>YES</a:t>
            </a:r>
            <a:r>
              <a:rPr lang="en-US" sz="1800" dirty="0" smtClean="0">
                <a:solidFill>
                  <a:srgbClr val="FF00FF"/>
                </a:solidFill>
              </a:rPr>
              <a:t> </a:t>
            </a:r>
            <a:r>
              <a:rPr lang="en-US" sz="1800" dirty="0" smtClean="0"/>
              <a:t>se o </a:t>
            </a:r>
            <a:r>
              <a:rPr lang="en-US" sz="1800" dirty="0" err="1" smtClean="0"/>
              <a:t>objeto</a:t>
            </a:r>
            <a:r>
              <a:rPr lang="en-US" sz="1800" dirty="0"/>
              <a:t> </a:t>
            </a:r>
            <a:r>
              <a:rPr lang="en-US" sz="1800" dirty="0" smtClean="0"/>
              <a:t>for </a:t>
            </a:r>
            <a:r>
              <a:rPr lang="en-US" sz="1800" dirty="0" err="1" smtClean="0"/>
              <a:t>capaz</a:t>
            </a:r>
            <a:r>
              <a:rPr lang="en-US" sz="1800" dirty="0" smtClean="0"/>
              <a:t> de responder a </a:t>
            </a:r>
            <a:r>
              <a:rPr lang="en-US" sz="1800" dirty="0" err="1" smtClean="0"/>
              <a:t>uma</a:t>
            </a:r>
            <a:r>
              <a:rPr lang="en-US" sz="1800" dirty="0" smtClean="0"/>
              <a:t> dada </a:t>
            </a:r>
            <a:r>
              <a:rPr lang="en-US" sz="1800" dirty="0" err="1" smtClean="0"/>
              <a:t>mensagem</a:t>
            </a:r>
            <a:r>
              <a:rPr lang="en-US" sz="1800" dirty="0" smtClean="0"/>
              <a:t> (</a:t>
            </a:r>
            <a:r>
              <a:rPr lang="en-US" sz="1800" dirty="0" err="1" smtClean="0"/>
              <a:t>método</a:t>
            </a:r>
            <a:r>
              <a:rPr lang="en-US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98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Introspecção</a:t>
            </a:r>
            <a:r>
              <a:rPr lang="en-US" dirty="0" smtClean="0"/>
              <a:t> e Selector</a:t>
            </a:r>
            <a:endParaRPr lang="en-US" dirty="0"/>
          </a:p>
        </p:txBody>
      </p:sp>
      <p:pic>
        <p:nvPicPr>
          <p:cNvPr id="4" name="Content Placeholder 3" descr="Captura de Tela 2015-05-06 às 14.16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36" b="-49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03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Introspecção</a:t>
            </a:r>
            <a:r>
              <a:rPr lang="en-US" dirty="0" smtClean="0"/>
              <a:t> e Selector</a:t>
            </a:r>
            <a:endParaRPr lang="en-US" dirty="0"/>
          </a:p>
        </p:txBody>
      </p:sp>
      <p:pic>
        <p:nvPicPr>
          <p:cNvPr id="5" name="Content Placeholder 4" descr="Captura de Tela 2015-05-06 às 14.24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44" b="-26844"/>
          <a:stretch>
            <a:fillRect/>
          </a:stretch>
        </p:blipFill>
        <p:spPr>
          <a:xfrm>
            <a:off x="680875" y="2323652"/>
            <a:ext cx="7810938" cy="4095382"/>
          </a:xfrm>
        </p:spPr>
      </p:pic>
      <p:sp>
        <p:nvSpPr>
          <p:cNvPr id="6" name="Rounded Rectangular Callout 5"/>
          <p:cNvSpPr/>
          <p:nvPr/>
        </p:nvSpPr>
        <p:spPr>
          <a:xfrm>
            <a:off x="5102738" y="2323652"/>
            <a:ext cx="3281971" cy="943829"/>
          </a:xfrm>
          <a:prstGeom prst="wedgeRoundRectCallout">
            <a:avLst>
              <a:gd name="adj1" fmla="val -168852"/>
              <a:gd name="adj2" fmla="val 843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Sintaxe para armazenar um 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pt-B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selector</a:t>
            </a:r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smtClean="0"/>
              <a:t>em uma variável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400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Protocolos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Juntando os conceitos de </a:t>
            </a:r>
            <a:r>
              <a:rPr lang="pt-BR" sz="2800" dirty="0" err="1" smtClean="0"/>
              <a:t>tipagem</a:t>
            </a:r>
            <a:r>
              <a:rPr lang="pt-BR" sz="2800" dirty="0" smtClean="0"/>
              <a:t> dinâmica e introspecção, o conceito de protocolo ganha um novo significado!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245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5-05-06 às 14.37.1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t="2255" r="1433" b="6455"/>
          <a:stretch/>
        </p:blipFill>
        <p:spPr>
          <a:xfrm>
            <a:off x="-198281" y="-111682"/>
            <a:ext cx="9597430" cy="5695804"/>
          </a:xfrm>
        </p:spPr>
      </p:pic>
      <p:sp>
        <p:nvSpPr>
          <p:cNvPr id="6" name="Rounded Rectangular Callout 5"/>
          <p:cNvSpPr/>
          <p:nvPr/>
        </p:nvSpPr>
        <p:spPr>
          <a:xfrm>
            <a:off x="2069040" y="4952292"/>
            <a:ext cx="6212029" cy="1843845"/>
          </a:xfrm>
          <a:prstGeom prst="wedgeRoundRectCallout">
            <a:avLst>
              <a:gd name="adj1" fmla="val 38430"/>
              <a:gd name="adj2" fmla="val -21175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É assim que funciona a comunicação cega entre as camadas do MVVC!</a:t>
            </a:r>
          </a:p>
          <a:p>
            <a:pPr algn="ctr"/>
            <a:endParaRPr lang="pt-BR" dirty="0"/>
          </a:p>
          <a:p>
            <a:pPr algn="ctr"/>
            <a:r>
              <a:rPr lang="pt-BR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delegate</a:t>
            </a:r>
            <a:r>
              <a:rPr lang="pt-BR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dirty="0" smtClean="0"/>
              <a:t>é do tipo </a:t>
            </a:r>
            <a:r>
              <a:rPr lang="pt-BR" b="1" dirty="0" smtClean="0">
                <a:solidFill>
                  <a:srgbClr val="FF00FF"/>
                </a:solidFill>
              </a:rPr>
              <a:t>id</a:t>
            </a:r>
            <a:r>
              <a:rPr lang="pt-BR" dirty="0" smtClean="0"/>
              <a:t>, e deve estar em conformidade com o protocolo </a:t>
            </a:r>
            <a:r>
              <a:rPr lang="pt-BR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ExemploDelegate</a:t>
            </a:r>
            <a:r>
              <a:rPr lang="pt-BR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  <a:r>
              <a:rPr lang="pt-BR" dirty="0" smtClean="0"/>
              <a:t> A definição do protocolo pertence a </a:t>
            </a:r>
            <a:r>
              <a:rPr lang="pt-BR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Exemplo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01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UITabBarController</a:t>
            </a:r>
            <a:endParaRPr lang="pt-BR" dirty="0"/>
          </a:p>
        </p:txBody>
      </p:sp>
      <p:pic>
        <p:nvPicPr>
          <p:cNvPr id="4" name="Content Placeholder 3" descr="Captura de Tela 2015-05-13 às 10.36.0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8" b="-1837"/>
          <a:stretch/>
        </p:blipFill>
        <p:spPr>
          <a:xfrm>
            <a:off x="83915" y="2066125"/>
            <a:ext cx="8951061" cy="3908886"/>
          </a:xfrm>
        </p:spPr>
      </p:pic>
    </p:spTree>
    <p:extLst>
      <p:ext uri="{BB962C8B-B14F-4D97-AF65-F5344CB8AC3E}">
        <p14:creationId xmlns:p14="http://schemas.microsoft.com/office/powerpoint/2010/main" val="11982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UITabBarController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127" y="1947463"/>
            <a:ext cx="8627468" cy="389492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Um dos principais componentes do </a:t>
            </a:r>
            <a:r>
              <a:rPr lang="pt-BR" sz="2400" dirty="0" err="1" smtClean="0"/>
              <a:t>iOS</a:t>
            </a:r>
            <a:r>
              <a:rPr lang="pt-BR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Controla abas, onde cada aba é um </a:t>
            </a:r>
            <a:r>
              <a:rPr lang="pt-BR" sz="2400" dirty="0" err="1" smtClean="0"/>
              <a:t>UIViewController</a:t>
            </a:r>
            <a:r>
              <a:rPr lang="pt-BR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Exibe o número de abas que o dispositivo é capaz de exibir sem comprometer o design;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Cuidado!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O </a:t>
            </a:r>
            <a:r>
              <a:rPr lang="pt-BR" sz="1800" dirty="0" err="1" smtClean="0"/>
              <a:t>UITabBarController</a:t>
            </a:r>
            <a:r>
              <a:rPr lang="pt-BR" sz="1800" dirty="0" smtClean="0"/>
              <a:t> não pode estar na hierarquia de </a:t>
            </a:r>
            <a:r>
              <a:rPr lang="pt-BR" sz="1800" dirty="0" err="1" smtClean="0"/>
              <a:t>ViewControllers</a:t>
            </a:r>
            <a:r>
              <a:rPr lang="pt-BR" sz="1800" dirty="0" smtClean="0"/>
              <a:t> do </a:t>
            </a:r>
            <a:r>
              <a:rPr lang="pt-BR" sz="1800" dirty="0" err="1" smtClean="0"/>
              <a:t>UINavigationController</a:t>
            </a:r>
            <a:r>
              <a:rPr lang="pt-BR" sz="1800" dirty="0" smtClean="0"/>
              <a:t>!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O oposto é o correto, portanto.</a:t>
            </a:r>
          </a:p>
        </p:txBody>
      </p:sp>
    </p:spTree>
    <p:extLst>
      <p:ext uri="{BB962C8B-B14F-4D97-AF65-F5344CB8AC3E}">
        <p14:creationId xmlns:p14="http://schemas.microsoft.com/office/powerpoint/2010/main" val="14875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UITabBarController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1142943" y="3653266"/>
            <a:ext cx="2034975" cy="6962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Tab</a:t>
            </a:r>
            <a:r>
              <a:rPr lang="pt-BR" dirty="0" smtClean="0"/>
              <a:t> Bar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5483722" y="3385487"/>
            <a:ext cx="2486342" cy="5355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5483722" y="4201562"/>
            <a:ext cx="2486342" cy="5355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5483722" y="2538802"/>
            <a:ext cx="2486342" cy="5355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20229914">
            <a:off x="3125574" y="2946543"/>
            <a:ext cx="2320473" cy="382386"/>
          </a:xfrm>
          <a:prstGeom prst="rightArrow">
            <a:avLst>
              <a:gd name="adj1" fmla="val 50000"/>
              <a:gd name="adj2" fmla="val 6392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1054090">
            <a:off x="3229756" y="3508202"/>
            <a:ext cx="2169266" cy="382386"/>
          </a:xfrm>
          <a:prstGeom prst="rightArrow">
            <a:avLst>
              <a:gd name="adj1" fmla="val 50000"/>
              <a:gd name="adj2" fmla="val 6392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1406959">
            <a:off x="3126602" y="4691434"/>
            <a:ext cx="2390131" cy="382386"/>
          </a:xfrm>
          <a:prstGeom prst="rightArrow">
            <a:avLst>
              <a:gd name="adj1" fmla="val 50000"/>
              <a:gd name="adj2" fmla="val 6392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5483722" y="5018575"/>
            <a:ext cx="2486342" cy="5355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12" name="Right Arrow 11"/>
          <p:cNvSpPr/>
          <p:nvPr/>
        </p:nvSpPr>
        <p:spPr>
          <a:xfrm rot="350852">
            <a:off x="3269163" y="4114868"/>
            <a:ext cx="2169266" cy="382386"/>
          </a:xfrm>
          <a:prstGeom prst="rightArrow">
            <a:avLst>
              <a:gd name="adj1" fmla="val 50000"/>
              <a:gd name="adj2" fmla="val 6392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9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02" y="1907446"/>
            <a:ext cx="8994097" cy="3450613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 err="1" smtClean="0"/>
              <a:t>Formas</a:t>
            </a:r>
            <a:r>
              <a:rPr lang="en-US" sz="2400" dirty="0" smtClean="0"/>
              <a:t> de </a:t>
            </a:r>
            <a:r>
              <a:rPr lang="en-US" sz="2400" dirty="0" err="1" smtClean="0"/>
              <a:t>construir</a:t>
            </a:r>
            <a:r>
              <a:rPr lang="en-US" sz="2400" dirty="0" smtClean="0"/>
              <a:t> um novo </a:t>
            </a:r>
            <a:r>
              <a:rPr lang="en-US" sz="2400" dirty="0" err="1" smtClean="0"/>
              <a:t>objeto</a:t>
            </a:r>
            <a:r>
              <a:rPr lang="en-US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en-US" sz="2400" dirty="0" err="1" smtClean="0"/>
              <a:t>Tipagem</a:t>
            </a:r>
            <a:r>
              <a:rPr lang="en-US" sz="2400" dirty="0" smtClean="0"/>
              <a:t> </a:t>
            </a:r>
            <a:r>
              <a:rPr lang="en-US" sz="2400" dirty="0" err="1" smtClean="0"/>
              <a:t>dinâmica</a:t>
            </a:r>
            <a:r>
              <a:rPr lang="en-US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en-US" sz="2400" dirty="0" err="1" smtClean="0"/>
              <a:t>Introspecção</a:t>
            </a:r>
            <a:r>
              <a:rPr lang="en-US" sz="2400" dirty="0" smtClean="0"/>
              <a:t> e Selector;</a:t>
            </a:r>
          </a:p>
          <a:p>
            <a:pPr>
              <a:buFont typeface="Arial"/>
              <a:buChar char="•"/>
            </a:pPr>
            <a:r>
              <a:rPr lang="en-US" sz="2400" dirty="0" err="1" smtClean="0"/>
              <a:t>UITabBarController</a:t>
            </a:r>
            <a:r>
              <a:rPr lang="en-US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en-US" sz="2400" dirty="0" err="1" smtClean="0"/>
              <a:t>UICollectionViewController</a:t>
            </a:r>
            <a:r>
              <a:rPr lang="en-US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en-US" sz="2400" dirty="0" err="1" smtClean="0"/>
              <a:t>Introdução</a:t>
            </a:r>
            <a:r>
              <a:rPr lang="en-US" sz="2400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gestos</a:t>
            </a:r>
            <a:r>
              <a:rPr lang="en-US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Autolayout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sz="18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9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UITabBarController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E se eu precisar de mais abas?</a:t>
            </a:r>
            <a:endParaRPr lang="pt-BR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76276" y="2909868"/>
            <a:ext cx="2034975" cy="24568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Tab</a:t>
            </a:r>
            <a:r>
              <a:rPr lang="pt-BR" dirty="0" smtClean="0"/>
              <a:t> Bar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5490086" y="5473041"/>
            <a:ext cx="2486342" cy="5355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31936" y="4831131"/>
            <a:ext cx="5138128" cy="535557"/>
            <a:chOff x="2831936" y="4831131"/>
            <a:chExt cx="5138128" cy="535557"/>
          </a:xfrm>
        </p:grpSpPr>
        <p:sp>
          <p:nvSpPr>
            <p:cNvPr id="8" name="Rounded Rectangle 7"/>
            <p:cNvSpPr/>
            <p:nvPr/>
          </p:nvSpPr>
          <p:spPr>
            <a:xfrm>
              <a:off x="5483722" y="4831131"/>
              <a:ext cx="2486342" cy="53555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View</a:t>
              </a:r>
              <a:r>
                <a:rPr lang="pt-BR" dirty="0" smtClean="0"/>
                <a:t> </a:t>
              </a:r>
              <a:r>
                <a:rPr lang="pt-BR" dirty="0" err="1" smtClean="0"/>
                <a:t>Controller</a:t>
              </a:r>
              <a:endParaRPr lang="pt-BR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831936" y="4973259"/>
              <a:ext cx="2463391" cy="244826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39776" y="2909868"/>
            <a:ext cx="5130288" cy="535557"/>
            <a:chOff x="2839776" y="2909868"/>
            <a:chExt cx="5130288" cy="535557"/>
          </a:xfrm>
        </p:grpSpPr>
        <p:sp>
          <p:nvSpPr>
            <p:cNvPr id="7" name="Rounded Rectangle 6"/>
            <p:cNvSpPr/>
            <p:nvPr/>
          </p:nvSpPr>
          <p:spPr>
            <a:xfrm>
              <a:off x="5483722" y="2909868"/>
              <a:ext cx="2486342" cy="53555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View</a:t>
              </a:r>
              <a:r>
                <a:rPr lang="pt-BR" dirty="0" smtClean="0"/>
                <a:t> </a:t>
              </a:r>
              <a:r>
                <a:rPr lang="pt-BR" dirty="0" err="1" smtClean="0"/>
                <a:t>Controller</a:t>
              </a:r>
              <a:endParaRPr lang="pt-BR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839776" y="2955773"/>
              <a:ext cx="2463391" cy="244826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31936" y="3557632"/>
            <a:ext cx="5138128" cy="535557"/>
            <a:chOff x="2831936" y="3557632"/>
            <a:chExt cx="5138128" cy="535557"/>
          </a:xfrm>
        </p:grpSpPr>
        <p:sp>
          <p:nvSpPr>
            <p:cNvPr id="5" name="Rounded Rectangle 4"/>
            <p:cNvSpPr/>
            <p:nvPr/>
          </p:nvSpPr>
          <p:spPr>
            <a:xfrm>
              <a:off x="5483722" y="3557632"/>
              <a:ext cx="2486342" cy="53555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View</a:t>
              </a:r>
              <a:r>
                <a:rPr lang="pt-BR" dirty="0" smtClean="0"/>
                <a:t> </a:t>
              </a:r>
              <a:r>
                <a:rPr lang="pt-BR" dirty="0" err="1" smtClean="0"/>
                <a:t>Controller</a:t>
              </a:r>
              <a:endParaRPr lang="pt-BR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831936" y="3663928"/>
              <a:ext cx="2463391" cy="244826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31936" y="4197738"/>
            <a:ext cx="5138128" cy="535557"/>
            <a:chOff x="2831936" y="4197738"/>
            <a:chExt cx="5138128" cy="535557"/>
          </a:xfrm>
        </p:grpSpPr>
        <p:sp>
          <p:nvSpPr>
            <p:cNvPr id="6" name="Rounded Rectangle 5"/>
            <p:cNvSpPr/>
            <p:nvPr/>
          </p:nvSpPr>
          <p:spPr>
            <a:xfrm>
              <a:off x="5483722" y="4197738"/>
              <a:ext cx="2486342" cy="53555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View</a:t>
              </a:r>
              <a:r>
                <a:rPr lang="pt-BR" dirty="0" smtClean="0"/>
                <a:t> </a:t>
              </a:r>
              <a:r>
                <a:rPr lang="pt-BR" dirty="0" err="1" smtClean="0"/>
                <a:t>Controller</a:t>
              </a:r>
              <a:endParaRPr lang="pt-BR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31936" y="4330591"/>
              <a:ext cx="2463391" cy="244826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73969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UITabBarController</a:t>
            </a:r>
            <a:endParaRPr lang="pt-BR" dirty="0"/>
          </a:p>
        </p:txBody>
      </p:sp>
      <p:pic>
        <p:nvPicPr>
          <p:cNvPr id="4" name="Content Placeholder 3" descr="IMG_252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72" t="-2553" r="-4516" b="-1668"/>
          <a:stretch/>
        </p:blipFill>
        <p:spPr>
          <a:xfrm>
            <a:off x="605035" y="2071205"/>
            <a:ext cx="2585133" cy="4366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ounded Rectangular Callout 5"/>
          <p:cNvSpPr/>
          <p:nvPr/>
        </p:nvSpPr>
        <p:spPr>
          <a:xfrm>
            <a:off x="3794539" y="2170664"/>
            <a:ext cx="4506018" cy="933399"/>
          </a:xfrm>
          <a:prstGeom prst="wedgeRoundRectCallout">
            <a:avLst>
              <a:gd name="adj1" fmla="val -70239"/>
              <a:gd name="adj2" fmla="val 3780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Quando há mais do que 4 </a:t>
            </a:r>
            <a:r>
              <a:rPr lang="pt-BR" dirty="0" err="1" smtClean="0"/>
              <a:t>ViewControllers</a:t>
            </a:r>
            <a:r>
              <a:rPr lang="pt-BR" dirty="0" smtClean="0"/>
              <a:t> associados, o botão “Mais” aparece automaticamente.</a:t>
            </a:r>
            <a:endParaRPr lang="pt-BR" dirty="0"/>
          </a:p>
        </p:txBody>
      </p:sp>
      <p:sp>
        <p:nvSpPr>
          <p:cNvPr id="8" name="Rectangular Callout 7"/>
          <p:cNvSpPr/>
          <p:nvPr/>
        </p:nvSpPr>
        <p:spPr>
          <a:xfrm>
            <a:off x="4735526" y="4498679"/>
            <a:ext cx="3771588" cy="1568417"/>
          </a:xfrm>
          <a:prstGeom prst="wedgeRectCallout">
            <a:avLst>
              <a:gd name="adj1" fmla="val -119819"/>
              <a:gd name="adj2" fmla="val -775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 interface, que permite ao usuário reordenar as abas, já vem pronta e aparece automaticamente quando há mais de 4 abas!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31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1" y="804520"/>
            <a:ext cx="6660684" cy="1049235"/>
          </a:xfrm>
        </p:spPr>
        <p:txBody>
          <a:bodyPr/>
          <a:lstStyle/>
          <a:p>
            <a:r>
              <a:rPr lang="pt-BR" dirty="0" err="1" smtClean="0"/>
              <a:t>UICollectionViewController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499" y="2015733"/>
            <a:ext cx="7517625" cy="3450613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Irmão do </a:t>
            </a:r>
            <a:r>
              <a:rPr lang="pt-BR" sz="2800" dirty="0" err="1" smtClean="0"/>
              <a:t>UITableViewController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Serve para exibir um </a:t>
            </a:r>
            <a:r>
              <a:rPr lang="pt-BR" sz="2800" i="1" dirty="0" err="1" smtClean="0"/>
              <a:t>array</a:t>
            </a:r>
            <a:r>
              <a:rPr lang="pt-BR" sz="2800" dirty="0" smtClean="0"/>
              <a:t> de </a:t>
            </a:r>
            <a:r>
              <a:rPr lang="pt-BR" sz="2800" dirty="0" err="1" smtClean="0"/>
              <a:t>views</a:t>
            </a:r>
            <a:r>
              <a:rPr lang="pt-BR" sz="2800" dirty="0" smtClean="0"/>
              <a:t> em um formato que não seja de lista;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Um dos usos mais comuns é a construção de galerias de fotos;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A organização mais usada é o formato de </a:t>
            </a:r>
            <a:r>
              <a:rPr lang="pt-BR" sz="2800" i="1" dirty="0" smtClean="0"/>
              <a:t>grid</a:t>
            </a:r>
            <a:r>
              <a:rPr lang="pt-B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1" y="804520"/>
            <a:ext cx="6660684" cy="1049235"/>
          </a:xfrm>
        </p:spPr>
        <p:txBody>
          <a:bodyPr/>
          <a:lstStyle/>
          <a:p>
            <a:r>
              <a:rPr lang="pt-BR" dirty="0" err="1" smtClean="0"/>
              <a:t>UICollectionViewController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err="1" smtClean="0"/>
              <a:t>UICollectionViewCell</a:t>
            </a:r>
            <a:r>
              <a:rPr lang="pt-BR" sz="2800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sz="2000" dirty="0" smtClean="0"/>
              <a:t>E subclasses customizadas;</a:t>
            </a:r>
          </a:p>
          <a:p>
            <a:pPr>
              <a:buFont typeface="Arial"/>
              <a:buChar char="•"/>
            </a:pPr>
            <a:r>
              <a:rPr lang="pt-BR" sz="2800" dirty="0" err="1" smtClean="0"/>
              <a:t>UICollectionViewDataSource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err="1" smtClean="0"/>
              <a:t>UICollectionViewDelegate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err="1" smtClean="0"/>
              <a:t>UICollectionViewLayout</a:t>
            </a:r>
            <a:r>
              <a:rPr lang="pt-BR" sz="2800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sz="2000" dirty="0" err="1" smtClean="0"/>
              <a:t>UICollectionViewFlowLayout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5089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1" y="804520"/>
            <a:ext cx="6660684" cy="1049235"/>
          </a:xfrm>
        </p:spPr>
        <p:txBody>
          <a:bodyPr/>
          <a:lstStyle/>
          <a:p>
            <a:r>
              <a:rPr lang="pt-BR" dirty="0" err="1" smtClean="0"/>
              <a:t>UICollectionViewController</a:t>
            </a:r>
            <a:endParaRPr lang="pt-BR" dirty="0"/>
          </a:p>
        </p:txBody>
      </p:sp>
      <p:pic>
        <p:nvPicPr>
          <p:cNvPr id="4" name="Content Placeholder 3" descr="PIC3001-778x102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3" r="-120"/>
          <a:stretch/>
        </p:blipFill>
        <p:spPr>
          <a:xfrm>
            <a:off x="129164" y="1853755"/>
            <a:ext cx="3381425" cy="4418712"/>
          </a:xfrm>
        </p:spPr>
      </p:pic>
      <p:pic>
        <p:nvPicPr>
          <p:cNvPr id="5" name="Picture 4" descr="ViewAfterDataSour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18" y="1923273"/>
            <a:ext cx="2277892" cy="42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Reconhecimento de Gestos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400" dirty="0" err="1" smtClean="0"/>
              <a:t>Tap</a:t>
            </a:r>
            <a:r>
              <a:rPr lang="pt-BR" sz="2400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Toque (com um ou mais dedos)</a:t>
            </a:r>
          </a:p>
          <a:p>
            <a:pPr>
              <a:buFont typeface="Arial"/>
              <a:buChar char="•"/>
            </a:pPr>
            <a:r>
              <a:rPr lang="pt-BR" sz="2400" dirty="0" err="1" smtClean="0"/>
              <a:t>Swipe</a:t>
            </a:r>
            <a:r>
              <a:rPr lang="pt-BR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Pan;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Arrastar</a:t>
            </a:r>
          </a:p>
          <a:p>
            <a:pPr>
              <a:buFont typeface="Arial"/>
              <a:buChar char="•"/>
            </a:pPr>
            <a:r>
              <a:rPr lang="pt-BR" sz="2400" dirty="0" err="1" smtClean="0"/>
              <a:t>Pinch</a:t>
            </a:r>
            <a:r>
              <a:rPr lang="pt-BR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400" dirty="0" err="1" smtClean="0"/>
              <a:t>Rotation</a:t>
            </a:r>
            <a:r>
              <a:rPr lang="pt-BR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b="1" dirty="0" err="1"/>
              <a:t>http</a:t>
            </a:r>
            <a:r>
              <a:rPr lang="pt-BR" b="1" dirty="0"/>
              <a:t>://</a:t>
            </a:r>
            <a:r>
              <a:rPr lang="pt-BR" b="1" dirty="0" err="1"/>
              <a:t>www.appcoda.com</a:t>
            </a:r>
            <a:r>
              <a:rPr lang="pt-BR" b="1" dirty="0"/>
              <a:t>/</a:t>
            </a:r>
            <a:r>
              <a:rPr lang="pt-BR" b="1" dirty="0" err="1"/>
              <a:t>ios-gesture-recognizers</a:t>
            </a:r>
            <a:r>
              <a:rPr lang="pt-BR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4872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988533" cy="345061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Sistema de coordenadas;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Sistema de unidades;</a:t>
            </a:r>
          </a:p>
          <a:p>
            <a:pPr>
              <a:buFont typeface="Arial"/>
              <a:buChar char="•"/>
            </a:pPr>
            <a:r>
              <a:rPr lang="pt-BR" sz="2800" dirty="0" err="1" smtClean="0"/>
              <a:t>Structs</a:t>
            </a:r>
            <a:r>
              <a:rPr lang="pt-BR" sz="2800" dirty="0" smtClean="0"/>
              <a:t> envolvidas;</a:t>
            </a:r>
          </a:p>
          <a:p>
            <a:pPr lvl="1">
              <a:buFont typeface="Arial"/>
              <a:buChar char="•"/>
            </a:pPr>
            <a:r>
              <a:rPr lang="pt-BR" sz="2000" dirty="0" smtClean="0"/>
              <a:t>Parte do framework </a:t>
            </a:r>
            <a:r>
              <a:rPr lang="pt-BR" sz="2000" dirty="0" err="1" smtClean="0"/>
              <a:t>CoreGraphics</a:t>
            </a:r>
            <a:r>
              <a:rPr lang="pt-BR" sz="2000" dirty="0"/>
              <a:t> </a:t>
            </a:r>
            <a:r>
              <a:rPr lang="pt-BR" sz="2000" dirty="0" smtClean="0"/>
              <a:t>– inteiramente em linguagem C;</a:t>
            </a:r>
          </a:p>
          <a:p>
            <a:pPr>
              <a:buFont typeface="Arial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6844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076" y="2414433"/>
            <a:ext cx="6443758" cy="3649438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O ponto de origem (ponto </a:t>
            </a:r>
            <a:r>
              <a:rPr lang="pt-BR" sz="2400" dirty="0" err="1" smtClean="0"/>
              <a:t>x</a:t>
            </a:r>
            <a:r>
              <a:rPr lang="pt-BR" sz="2400" dirty="0" smtClean="0"/>
              <a:t>=0, </a:t>
            </a:r>
            <a:r>
              <a:rPr lang="pt-BR" sz="2400" dirty="0" err="1" smtClean="0"/>
              <a:t>y</a:t>
            </a:r>
            <a:r>
              <a:rPr lang="pt-BR" sz="2400" dirty="0" smtClean="0"/>
              <a:t>=0) fica no canto superior esquerdo;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As unidades são “pontos” (não pixels);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Na maioria dos casos isso não importa, mas caso você queira desenhar algo extremamente detalhado, é bom saber:</a:t>
            </a:r>
          </a:p>
          <a:p>
            <a:pPr lvl="2">
              <a:buFont typeface="Arial"/>
              <a:buChar char="•"/>
            </a:pPr>
            <a:r>
              <a:rPr lang="pt-BR" sz="1800" b="1" dirty="0" err="1" smtClean="0"/>
              <a:t>UIView</a:t>
            </a:r>
            <a:r>
              <a:rPr lang="pt-BR" sz="1800" dirty="0" smtClean="0"/>
              <a:t> possui a propriedade </a:t>
            </a:r>
            <a:r>
              <a:rPr lang="pt-BR" sz="1800" b="1" dirty="0" err="1" smtClean="0"/>
              <a:t>contentScaleFactor</a:t>
            </a:r>
            <a:r>
              <a:rPr lang="pt-BR" sz="1800" dirty="0" smtClean="0"/>
              <a:t>, que diz quantos pixels cada ponto representa.</a:t>
            </a:r>
            <a:endParaRPr lang="pt-BR" sz="1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94088" y="1853755"/>
            <a:ext cx="7420746" cy="4210116"/>
            <a:chOff x="400063" y="2170664"/>
            <a:chExt cx="7420746" cy="421011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043490" y="2509468"/>
              <a:ext cx="67773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043490" y="2509468"/>
              <a:ext cx="0" cy="3871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997587" y="2455912"/>
              <a:ext cx="122405" cy="13771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0063" y="2304121"/>
              <a:ext cx="674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(0,0)</a:t>
              </a:r>
              <a:endParaRPr lang="pt-B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49739" y="2170664"/>
              <a:ext cx="144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X</a:t>
              </a:r>
              <a:r>
                <a:rPr lang="pt-BR" dirty="0" smtClean="0"/>
                <a:t> aumenta</a:t>
              </a:r>
              <a:endParaRPr lang="pt-BR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76221" y="5363222"/>
              <a:ext cx="1426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Y</a:t>
              </a:r>
              <a:r>
                <a:rPr lang="pt-BR" dirty="0" smtClean="0"/>
                <a:t> aumenta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5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69" y="2015733"/>
            <a:ext cx="8320342" cy="3450613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Mais propriedades interessantes:</a:t>
            </a:r>
          </a:p>
          <a:p>
            <a:pPr>
              <a:buFont typeface="Arial"/>
              <a:buChar char="•"/>
            </a:pPr>
            <a:r>
              <a:rPr lang="pt-BR" sz="2400" b="1" dirty="0" smtClean="0">
                <a:solidFill>
                  <a:srgbClr val="FF00FF"/>
                </a:solidFill>
              </a:rPr>
              <a:t>@</a:t>
            </a:r>
            <a:r>
              <a:rPr lang="pt-BR" sz="2400" b="1" dirty="0" err="1" smtClean="0">
                <a:solidFill>
                  <a:srgbClr val="FF00FF"/>
                </a:solidFill>
              </a:rPr>
              <a:t>property</a:t>
            </a:r>
            <a:r>
              <a:rPr lang="pt-BR" sz="2400" b="1" dirty="0" smtClean="0">
                <a:solidFill>
                  <a:srgbClr val="FF00FF"/>
                </a:solidFill>
              </a:rPr>
              <a:t> </a:t>
            </a:r>
            <a:r>
              <a:rPr lang="pt-BR" sz="2400" b="1" dirty="0" err="1" smtClean="0"/>
              <a:t>CGRect</a:t>
            </a:r>
            <a:r>
              <a:rPr lang="pt-BR" sz="2400" dirty="0" smtClean="0"/>
              <a:t> </a:t>
            </a:r>
            <a:r>
              <a:rPr lang="pt-BR" sz="2400" dirty="0" err="1" smtClean="0"/>
              <a:t>bounds</a:t>
            </a:r>
            <a:r>
              <a:rPr lang="pt-BR" sz="2400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O espaço interno e </a:t>
            </a:r>
            <a:r>
              <a:rPr lang="pt-BR" sz="1800" dirty="0" err="1" smtClean="0"/>
              <a:t>tamaho</a:t>
            </a:r>
            <a:r>
              <a:rPr lang="pt-BR" sz="1800" dirty="0" smtClean="0"/>
              <a:t> da sua </a:t>
            </a:r>
            <a:r>
              <a:rPr lang="pt-BR" sz="1800" dirty="0" err="1" smtClean="0"/>
              <a:t>View</a:t>
            </a:r>
            <a:r>
              <a:rPr lang="pt-BR" sz="1800" dirty="0" smtClean="0"/>
              <a:t>. É usada para a implementação interna da </a:t>
            </a:r>
            <a:r>
              <a:rPr lang="pt-BR" sz="1800" dirty="0" err="1" smtClean="0"/>
              <a:t>View</a:t>
            </a:r>
            <a:r>
              <a:rPr lang="pt-BR" sz="1800" dirty="0" smtClean="0"/>
              <a:t>.</a:t>
            </a:r>
          </a:p>
          <a:p>
            <a:pPr>
              <a:buFont typeface="Arial"/>
              <a:buChar char="•"/>
            </a:pPr>
            <a:r>
              <a:rPr lang="pt-BR" sz="2400" b="1" dirty="0" smtClean="0">
                <a:solidFill>
                  <a:srgbClr val="FF00FF"/>
                </a:solidFill>
              </a:rPr>
              <a:t>@</a:t>
            </a:r>
            <a:r>
              <a:rPr lang="pt-BR" sz="2400" b="1" dirty="0" err="1" smtClean="0">
                <a:solidFill>
                  <a:srgbClr val="FF00FF"/>
                </a:solidFill>
              </a:rPr>
              <a:t>property</a:t>
            </a:r>
            <a:r>
              <a:rPr lang="pt-BR" sz="2400" dirty="0" smtClean="0"/>
              <a:t> </a:t>
            </a:r>
            <a:r>
              <a:rPr lang="pt-BR" sz="2400" b="1" dirty="0" err="1" smtClean="0"/>
              <a:t>CGPoint</a:t>
            </a:r>
            <a:r>
              <a:rPr lang="pt-BR" sz="2400" dirty="0" smtClean="0"/>
              <a:t> center;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O centro da sua </a:t>
            </a:r>
            <a:r>
              <a:rPr lang="pt-BR" sz="1800" dirty="0" err="1" smtClean="0"/>
              <a:t>View</a:t>
            </a:r>
            <a:r>
              <a:rPr lang="pt-BR" sz="1800" dirty="0" smtClean="0"/>
              <a:t> no sistema de coordenadas da </a:t>
            </a:r>
            <a:r>
              <a:rPr lang="pt-BR" sz="1800" dirty="0" err="1" smtClean="0"/>
              <a:t>SuperView</a:t>
            </a:r>
            <a:r>
              <a:rPr lang="pt-BR" sz="1800" dirty="0"/>
              <a:t>.</a:t>
            </a:r>
            <a:endParaRPr lang="pt-BR" sz="1800" dirty="0" smtClean="0"/>
          </a:p>
          <a:p>
            <a:pPr>
              <a:buFont typeface="Arial"/>
              <a:buChar char="•"/>
            </a:pPr>
            <a:r>
              <a:rPr lang="pt-BR" sz="2400" b="1" dirty="0" smtClean="0">
                <a:solidFill>
                  <a:srgbClr val="FF00FF"/>
                </a:solidFill>
              </a:rPr>
              <a:t>@</a:t>
            </a:r>
            <a:r>
              <a:rPr lang="pt-BR" sz="2400" b="1" dirty="0" err="1" smtClean="0">
                <a:solidFill>
                  <a:srgbClr val="FF00FF"/>
                </a:solidFill>
              </a:rPr>
              <a:t>property</a:t>
            </a:r>
            <a:r>
              <a:rPr lang="pt-BR" sz="2400" dirty="0" smtClean="0"/>
              <a:t> </a:t>
            </a:r>
            <a:r>
              <a:rPr lang="pt-BR" sz="2400" b="1" dirty="0" err="1" smtClean="0"/>
              <a:t>CGRect</a:t>
            </a:r>
            <a:r>
              <a:rPr lang="pt-BR" sz="2400" dirty="0" smtClean="0"/>
              <a:t> frame;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Um retângulo na </a:t>
            </a:r>
            <a:r>
              <a:rPr lang="pt-BR" sz="1800" dirty="0" err="1" smtClean="0"/>
              <a:t>SuperView</a:t>
            </a:r>
            <a:r>
              <a:rPr lang="pt-BR" sz="1800" dirty="0" smtClean="0"/>
              <a:t> que contém inteiramente a sua </a:t>
            </a:r>
            <a:r>
              <a:rPr lang="pt-BR" sz="1800" dirty="0" err="1" smtClean="0"/>
              <a:t>view</a:t>
            </a:r>
            <a:r>
              <a:rPr lang="pt-BR" sz="1800" dirty="0" smtClean="0"/>
              <a:t> (</a:t>
            </a:r>
            <a:r>
              <a:rPr lang="pt-BR" sz="1800" dirty="0" err="1" smtClean="0"/>
              <a:t>bounds.size</a:t>
            </a:r>
            <a:r>
              <a:rPr lang="pt-BR" sz="1800" dirty="0" smtClean="0"/>
              <a:t>)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3759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pic>
        <p:nvPicPr>
          <p:cNvPr id="5" name="Content Placeholder 4" descr="Captura de Tela 2015-05-13 às 12.29.41.png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11" b="-18411"/>
          <a:stretch>
            <a:fillRect/>
          </a:stretch>
        </p:blipFill>
        <p:spPr>
          <a:xfrm>
            <a:off x="355988" y="1612321"/>
            <a:ext cx="4106284" cy="419411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645152" y="1982363"/>
            <a:ext cx="4233602" cy="38240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err="1" smtClean="0"/>
              <a:t>Views</a:t>
            </a:r>
            <a:r>
              <a:rPr lang="pt-BR" sz="2400" dirty="0" smtClean="0"/>
              <a:t> podem passar por transformações (escala, rotação e translação), portanto cuidado:</a:t>
            </a:r>
          </a:p>
          <a:p>
            <a:pPr lvl="1">
              <a:buFont typeface="Arial"/>
              <a:buChar char="•"/>
            </a:pPr>
            <a:r>
              <a:rPr lang="pt-BR" sz="1800" b="1" dirty="0" err="1" smtClean="0">
                <a:solidFill>
                  <a:srgbClr val="FF00FF"/>
                </a:solidFill>
              </a:rPr>
              <a:t>bounds</a:t>
            </a:r>
            <a:r>
              <a:rPr lang="pt-BR" sz="1800" dirty="0" smtClean="0">
                <a:solidFill>
                  <a:srgbClr val="FF00FF"/>
                </a:solidFill>
              </a:rPr>
              <a:t> </a:t>
            </a:r>
            <a:r>
              <a:rPr lang="pt-BR" sz="1800" dirty="0" smtClean="0"/>
              <a:t>de </a:t>
            </a:r>
            <a:r>
              <a:rPr lang="pt-BR" sz="1800" dirty="0" err="1" smtClean="0"/>
              <a:t>B</a:t>
            </a:r>
            <a:r>
              <a:rPr lang="pt-BR" sz="1800" dirty="0" smtClean="0"/>
              <a:t> = ((0,0), (250,250))</a:t>
            </a:r>
          </a:p>
          <a:p>
            <a:pPr lvl="1">
              <a:buFont typeface="Arial"/>
              <a:buChar char="•"/>
            </a:pPr>
            <a:r>
              <a:rPr lang="pt-BR" sz="1800" b="1" dirty="0" smtClean="0">
                <a:solidFill>
                  <a:srgbClr val="FF00FF"/>
                </a:solidFill>
              </a:rPr>
              <a:t>frame</a:t>
            </a:r>
            <a:r>
              <a:rPr lang="pt-BR" sz="1800" dirty="0" smtClean="0">
                <a:solidFill>
                  <a:srgbClr val="FF00FF"/>
                </a:solidFill>
              </a:rPr>
              <a:t> </a:t>
            </a:r>
            <a:r>
              <a:rPr lang="pt-BR" sz="1800" dirty="0" smtClean="0"/>
              <a:t>de </a:t>
            </a:r>
            <a:r>
              <a:rPr lang="pt-BR" sz="1800" dirty="0" err="1" smtClean="0"/>
              <a:t>B</a:t>
            </a:r>
            <a:r>
              <a:rPr lang="pt-BR" sz="1800" dirty="0" smtClean="0"/>
              <a:t> = ((140,65), (320,320))</a:t>
            </a:r>
          </a:p>
          <a:p>
            <a:pPr lvl="1">
              <a:buFont typeface="Arial"/>
              <a:buChar char="•"/>
            </a:pPr>
            <a:r>
              <a:rPr lang="pt-BR" sz="1800" b="1" dirty="0" smtClean="0">
                <a:solidFill>
                  <a:srgbClr val="FF00FF"/>
                </a:solidFill>
              </a:rPr>
              <a:t>center</a:t>
            </a:r>
            <a:r>
              <a:rPr lang="pt-BR" sz="1800" dirty="0" smtClean="0">
                <a:solidFill>
                  <a:srgbClr val="FF00FF"/>
                </a:solidFill>
              </a:rPr>
              <a:t> </a:t>
            </a:r>
            <a:r>
              <a:rPr lang="pt-BR" sz="1800" dirty="0" smtClean="0"/>
              <a:t>de </a:t>
            </a:r>
            <a:r>
              <a:rPr lang="pt-BR" sz="1800" dirty="0" err="1" smtClean="0"/>
              <a:t>B</a:t>
            </a:r>
            <a:r>
              <a:rPr lang="pt-BR" sz="1800" dirty="0" smtClean="0"/>
              <a:t> = (300,225)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3846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" y="2015733"/>
            <a:ext cx="8784235" cy="3450613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 err="1" smtClean="0"/>
              <a:t>Dominar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meios</a:t>
            </a:r>
            <a:r>
              <a:rPr lang="en-US" sz="2400" dirty="0" smtClean="0"/>
              <a:t> de </a:t>
            </a:r>
            <a:r>
              <a:rPr lang="en-US" sz="2400" dirty="0" err="1" smtClean="0"/>
              <a:t>criar</a:t>
            </a:r>
            <a:r>
              <a:rPr lang="en-US" sz="2400" dirty="0" smtClean="0"/>
              <a:t>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en-US" sz="2400" dirty="0" err="1" smtClean="0"/>
              <a:t>Compreender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mecanismos</a:t>
            </a:r>
            <a:r>
              <a:rPr lang="en-US" sz="2400" dirty="0" smtClean="0"/>
              <a:t> de </a:t>
            </a:r>
            <a:r>
              <a:rPr lang="en-US" sz="2400" dirty="0" err="1" smtClean="0"/>
              <a:t>tipagem</a:t>
            </a:r>
            <a:r>
              <a:rPr lang="en-US" sz="2400" dirty="0" smtClean="0"/>
              <a:t> </a:t>
            </a:r>
            <a:r>
              <a:rPr lang="en-US" sz="2400" dirty="0" err="1" smtClean="0"/>
              <a:t>dinâmica</a:t>
            </a:r>
            <a:r>
              <a:rPr lang="en-US" sz="2400" dirty="0" smtClean="0"/>
              <a:t> e </a:t>
            </a:r>
            <a:r>
              <a:rPr lang="en-US" sz="2400" dirty="0" err="1" smtClean="0"/>
              <a:t>introspecção</a:t>
            </a:r>
            <a:r>
              <a:rPr lang="en-US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en-US" sz="2400" dirty="0" err="1" smtClean="0"/>
              <a:t>Aprender</a:t>
            </a:r>
            <a:r>
              <a:rPr lang="en-US" sz="2400" dirty="0" smtClean="0"/>
              <a:t> a </a:t>
            </a:r>
            <a:r>
              <a:rPr lang="en-US" sz="2400" dirty="0" err="1" smtClean="0"/>
              <a:t>usar</a:t>
            </a:r>
            <a:r>
              <a:rPr lang="en-US" sz="2400" dirty="0" smtClean="0"/>
              <a:t> o @selector;</a:t>
            </a:r>
          </a:p>
          <a:p>
            <a:pPr>
              <a:buFont typeface="Arial"/>
              <a:buChar char="•"/>
            </a:pPr>
            <a:r>
              <a:rPr lang="en-US" sz="2400" dirty="0" err="1" smtClean="0"/>
              <a:t>Aprender</a:t>
            </a:r>
            <a:r>
              <a:rPr lang="en-US" sz="2400" dirty="0" smtClean="0"/>
              <a:t> a </a:t>
            </a:r>
            <a:r>
              <a:rPr lang="en-US" sz="2400" dirty="0" err="1" smtClean="0"/>
              <a:t>usar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controles</a:t>
            </a:r>
            <a:r>
              <a:rPr lang="en-US" sz="2400" dirty="0" smtClean="0"/>
              <a:t> </a:t>
            </a:r>
            <a:r>
              <a:rPr lang="en-US" sz="2400" dirty="0" err="1" smtClean="0"/>
              <a:t>UITabBarController</a:t>
            </a:r>
            <a:r>
              <a:rPr lang="en-US" sz="2400" dirty="0" smtClean="0"/>
              <a:t> e </a:t>
            </a:r>
            <a:r>
              <a:rPr lang="en-US" sz="2400" dirty="0" err="1" smtClean="0"/>
              <a:t>UICollectionViewController</a:t>
            </a:r>
            <a:r>
              <a:rPr lang="en-US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en-US" sz="2400" dirty="0" err="1" smtClean="0"/>
              <a:t>Avançar</a:t>
            </a:r>
            <a:r>
              <a:rPr lang="en-US" sz="2400" dirty="0" smtClean="0"/>
              <a:t> no </a:t>
            </a:r>
            <a:r>
              <a:rPr lang="en-US" sz="2400" dirty="0" err="1" smtClean="0"/>
              <a:t>entendimento</a:t>
            </a:r>
            <a:r>
              <a:rPr lang="en-US" sz="2400" dirty="0" smtClean="0"/>
              <a:t> dos </a:t>
            </a:r>
            <a:r>
              <a:rPr lang="en-US" sz="2400" dirty="0" err="1" smtClean="0"/>
              <a:t>protocolos</a:t>
            </a:r>
            <a:r>
              <a:rPr lang="en-US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en-US" sz="2400" dirty="0" err="1" smtClean="0"/>
              <a:t>Iniciar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estudos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</a:t>
            </a:r>
            <a:r>
              <a:rPr lang="en-US" sz="2400" dirty="0" err="1" smtClean="0"/>
              <a:t>Autolayout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57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pic>
        <p:nvPicPr>
          <p:cNvPr id="10" name="Content Placeholder 9" descr="Captura de Tela 2015-05-13 às 12.29.41.png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11" b="-18411"/>
          <a:stretch>
            <a:fillRect/>
          </a:stretch>
        </p:blipFill>
        <p:spPr>
          <a:xfrm>
            <a:off x="4645151" y="1653385"/>
            <a:ext cx="4066079" cy="415305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335047" y="1975383"/>
            <a:ext cx="4127225" cy="3831057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pt-BR" sz="2400" dirty="0" err="1" smtClean="0"/>
              <a:t>Views</a:t>
            </a:r>
            <a:r>
              <a:rPr lang="pt-BR" sz="2400" dirty="0" smtClean="0"/>
              <a:t> raramente são </a:t>
            </a:r>
            <a:r>
              <a:rPr lang="pt-BR" sz="2400" dirty="0" err="1" smtClean="0"/>
              <a:t>rotacionadas</a:t>
            </a:r>
            <a:r>
              <a:rPr lang="pt-BR" sz="2400" dirty="0" smtClean="0"/>
              <a:t>, mas tome cuidado para não fazer </a:t>
            </a:r>
            <a:r>
              <a:rPr lang="pt-BR" sz="2400" dirty="0" err="1" smtClean="0"/>
              <a:t>confuzão</a:t>
            </a:r>
            <a:r>
              <a:rPr lang="pt-BR" sz="2400" dirty="0" smtClean="0"/>
              <a:t> com </a:t>
            </a:r>
            <a:r>
              <a:rPr lang="pt-BR" sz="2400" b="1" dirty="0" smtClean="0"/>
              <a:t>frame</a:t>
            </a:r>
            <a:r>
              <a:rPr lang="pt-BR" sz="2400" dirty="0" smtClean="0"/>
              <a:t> e </a:t>
            </a:r>
            <a:r>
              <a:rPr lang="pt-BR" sz="2400" b="1" dirty="0" smtClean="0"/>
              <a:t>center</a:t>
            </a:r>
            <a:r>
              <a:rPr lang="pt-BR" sz="2400" dirty="0" smtClean="0"/>
              <a:t>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169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3491" y="2015733"/>
            <a:ext cx="7086256" cy="3450613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Por padrão, quando o tamanho de uma </a:t>
            </a:r>
            <a:r>
              <a:rPr lang="pt-BR" sz="2400" dirty="0" err="1" smtClean="0"/>
              <a:t>view</a:t>
            </a:r>
            <a:r>
              <a:rPr lang="pt-BR" sz="2400" dirty="0" smtClean="0"/>
              <a:t> (</a:t>
            </a:r>
            <a:r>
              <a:rPr lang="pt-BR" sz="2400" b="1" dirty="0" err="1" smtClean="0">
                <a:solidFill>
                  <a:srgbClr val="FF00FF"/>
                </a:solidFill>
              </a:rPr>
              <a:t>bounds</a:t>
            </a:r>
            <a:r>
              <a:rPr lang="pt-BR" sz="2400" dirty="0" smtClean="0"/>
              <a:t>) muda, </a:t>
            </a:r>
            <a:r>
              <a:rPr lang="pt-BR" sz="2400" u="sng" dirty="0" smtClean="0"/>
              <a:t>não ocorre redesenho</a:t>
            </a:r>
            <a:r>
              <a:rPr lang="pt-BR" sz="2400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Em vez disso, a </a:t>
            </a:r>
            <a:r>
              <a:rPr lang="pt-BR" sz="1800" i="1" dirty="0" err="1" smtClean="0"/>
              <a:t>view</a:t>
            </a:r>
            <a:r>
              <a:rPr lang="pt-BR" sz="1800" dirty="0" smtClean="0"/>
              <a:t> é esticada, encolhida ou ainda reposicionada.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Eventualmente pode não ser esse o comportamento que você deseja...</a:t>
            </a:r>
          </a:p>
          <a:p>
            <a:pPr lvl="1">
              <a:buFont typeface="Arial"/>
              <a:buChar char="•"/>
            </a:pPr>
            <a:r>
              <a:rPr lang="pt-BR" sz="2400" b="1" dirty="0" smtClean="0">
                <a:solidFill>
                  <a:srgbClr val="FF00FF"/>
                </a:solidFill>
              </a:rPr>
              <a:t>@</a:t>
            </a:r>
            <a:r>
              <a:rPr lang="pt-BR" sz="2400" b="1" dirty="0" err="1" smtClean="0">
                <a:solidFill>
                  <a:srgbClr val="FF00FF"/>
                </a:solidFill>
              </a:rPr>
              <a:t>property</a:t>
            </a:r>
            <a:r>
              <a:rPr lang="pt-BR" sz="2400" dirty="0" smtClean="0"/>
              <a:t> </a:t>
            </a:r>
            <a:r>
              <a:rPr lang="pt-BR" sz="2400" b="1" dirty="0" err="1" smtClean="0"/>
              <a:t>UIViewContentMode</a:t>
            </a:r>
            <a:r>
              <a:rPr lang="pt-BR" sz="2400" dirty="0" smtClean="0"/>
              <a:t> </a:t>
            </a:r>
            <a:r>
              <a:rPr lang="pt-BR" sz="2400" dirty="0" err="1" smtClean="0"/>
              <a:t>contentMode</a:t>
            </a:r>
            <a:r>
              <a:rPr lang="pt-BR" sz="2400" dirty="0" smtClean="0"/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97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321" y="2015733"/>
            <a:ext cx="7782870" cy="3777794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b="1" dirty="0" err="1" smtClean="0">
                <a:solidFill>
                  <a:srgbClr val="FF00FF"/>
                </a:solidFill>
              </a:rPr>
              <a:t>UIViewContentMode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b="1" dirty="0" smtClean="0"/>
              <a:t>{</a:t>
            </a:r>
            <a:r>
              <a:rPr lang="en-US" sz="1600" b="1" dirty="0" err="1"/>
              <a:t>Left,Right,Top,Right,BottomLeft,BottomRight,TopLeft,TopRight</a:t>
            </a:r>
            <a:r>
              <a:rPr lang="en-US" sz="1600" b="1" dirty="0"/>
              <a:t>} </a:t>
            </a:r>
            <a:endParaRPr lang="en-US" sz="1600" b="1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Move a view </a:t>
            </a:r>
            <a:r>
              <a:rPr lang="en-US" sz="2000" dirty="0" err="1" smtClean="0"/>
              <a:t>para</a:t>
            </a:r>
            <a:r>
              <a:rPr lang="en-US" sz="2000" dirty="0"/>
              <a:t> </a:t>
            </a:r>
            <a:r>
              <a:rPr lang="en-US" sz="2000" dirty="0" smtClean="0"/>
              <a:t>a </a:t>
            </a:r>
            <a:r>
              <a:rPr lang="en-US" sz="2000" dirty="0" err="1" smtClean="0"/>
              <a:t>respectiva</a:t>
            </a:r>
            <a:r>
              <a:rPr lang="en-US" sz="2000" dirty="0" smtClean="0"/>
              <a:t> </a:t>
            </a:r>
            <a:r>
              <a:rPr lang="en-US" sz="2000" dirty="0" err="1" smtClean="0"/>
              <a:t>localização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b="1" dirty="0" err="1" smtClean="0">
                <a:solidFill>
                  <a:srgbClr val="FF00FF"/>
                </a:solidFill>
              </a:rPr>
              <a:t>UIViewContentModeScale</a:t>
            </a:r>
            <a:r>
              <a:rPr lang="en-US" b="1" dirty="0">
                <a:solidFill>
                  <a:srgbClr val="FF00FF"/>
                </a:solidFill>
              </a:rPr>
              <a:t/>
            </a:r>
            <a:br>
              <a:rPr lang="en-US" b="1" dirty="0">
                <a:solidFill>
                  <a:srgbClr val="FF00FF"/>
                </a:solidFill>
              </a:rPr>
            </a:br>
            <a:r>
              <a:rPr lang="en-US" sz="1600" b="1" dirty="0"/>
              <a:t>{</a:t>
            </a:r>
            <a:r>
              <a:rPr lang="en-US" sz="1600" b="1" dirty="0" err="1"/>
              <a:t>ToFill,AspectFill,AspectFit</a:t>
            </a:r>
            <a:r>
              <a:rPr lang="en-US" sz="1600" b="1" dirty="0"/>
              <a:t>} </a:t>
            </a:r>
            <a:endParaRPr lang="en-US" sz="1600" b="1" dirty="0" smtClean="0"/>
          </a:p>
          <a:p>
            <a:pPr lvl="1">
              <a:buFont typeface="Arial"/>
              <a:buChar char="•"/>
            </a:pPr>
            <a:r>
              <a:rPr lang="en-US" sz="2400" dirty="0" err="1" smtClean="0"/>
              <a:t>Escala</a:t>
            </a:r>
            <a:r>
              <a:rPr lang="en-US" sz="2400" dirty="0" smtClean="0"/>
              <a:t> a view (</a:t>
            </a:r>
            <a:r>
              <a:rPr lang="en-US" sz="2400" dirty="0" err="1" smtClean="0"/>
              <a:t>estica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encolhe</a:t>
            </a:r>
            <a:r>
              <a:rPr lang="en-US" sz="2400" dirty="0" smtClean="0"/>
              <a:t>)</a:t>
            </a:r>
          </a:p>
          <a:p>
            <a:pPr>
              <a:buFont typeface="Arial"/>
              <a:buChar char="•"/>
            </a:pPr>
            <a:r>
              <a:rPr lang="en-US" b="1" dirty="0" err="1" smtClean="0">
                <a:solidFill>
                  <a:srgbClr val="FF00FF"/>
                </a:solidFill>
              </a:rPr>
              <a:t>UIViewContentModeRedraw</a:t>
            </a:r>
            <a:endParaRPr lang="en-US" b="1" dirty="0" smtClean="0">
              <a:solidFill>
                <a:srgbClr val="FF00FF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Redesenha</a:t>
            </a:r>
            <a:r>
              <a:rPr lang="en-US" sz="2400" dirty="0" smtClean="0">
                <a:solidFill>
                  <a:schemeClr val="tx1"/>
                </a:solidFill>
              </a:rPr>
              <a:t> a view.</a:t>
            </a:r>
          </a:p>
          <a:p>
            <a:pPr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Qual</a:t>
            </a:r>
            <a:r>
              <a:rPr lang="en-US" dirty="0" smtClean="0">
                <a:solidFill>
                  <a:schemeClr val="tx1"/>
                </a:solidFill>
              </a:rPr>
              <a:t> o </a:t>
            </a:r>
            <a:r>
              <a:rPr lang="en-US" dirty="0" err="1" smtClean="0">
                <a:solidFill>
                  <a:schemeClr val="tx1"/>
                </a:solidFill>
              </a:rPr>
              <a:t>padrão</a:t>
            </a:r>
            <a:r>
              <a:rPr lang="en-US" dirty="0" smtClean="0">
                <a:solidFill>
                  <a:schemeClr val="tx1"/>
                </a:solidFill>
              </a:rPr>
              <a:t>? </a:t>
            </a:r>
            <a:r>
              <a:rPr lang="en-US" sz="1800" b="1" dirty="0" err="1" smtClean="0">
                <a:solidFill>
                  <a:srgbClr val="FF00FF"/>
                </a:solidFill>
              </a:rPr>
              <a:t>UIViewContentModeScaleToFill</a:t>
            </a:r>
            <a:endParaRPr lang="en-US" sz="1800" b="1" dirty="0">
              <a:solidFill>
                <a:srgbClr val="FF00FF"/>
              </a:solidFill>
            </a:endParaRPr>
          </a:p>
          <a:p>
            <a:pPr lvl="1"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1600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26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709327" cy="345061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O que vem por aí?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No futuro, </a:t>
            </a:r>
            <a:r>
              <a:rPr lang="pt-BR" sz="2400" dirty="0" smtClean="0"/>
              <a:t>vamos aprender a: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Lidar com frames usando regras em vez de números com uma API muito poderosa (</a:t>
            </a:r>
            <a:r>
              <a:rPr lang="pt-BR" sz="1800" dirty="0" err="1" smtClean="0"/>
              <a:t>NSLayoutConstraint</a:t>
            </a:r>
            <a:r>
              <a:rPr lang="pt-BR" sz="1800" dirty="0" smtClean="0"/>
              <a:t>)!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Mas, desde o </a:t>
            </a:r>
            <a:r>
              <a:rPr lang="pt-BR" sz="1800" dirty="0" err="1" smtClean="0"/>
              <a:t>Xcode</a:t>
            </a:r>
            <a:r>
              <a:rPr lang="pt-BR" sz="1800" dirty="0" smtClean="0"/>
              <a:t> 5, podemos fazer a maior parte do trabalho graficamente no </a:t>
            </a:r>
            <a:r>
              <a:rPr lang="pt-BR" sz="1800" dirty="0" err="1" smtClean="0"/>
              <a:t>InterfaceBuilder</a:t>
            </a:r>
            <a:r>
              <a:rPr lang="pt-BR" sz="1800" dirty="0" smtClean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207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95250"/>
            <a:ext cx="8890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0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de brincar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NSRange</a:t>
            </a:r>
            <a:endParaRPr lang="pt-BR" dirty="0" smtClean="0"/>
          </a:p>
          <a:p>
            <a:r>
              <a:rPr lang="pt-BR" dirty="0" err="1" smtClean="0"/>
              <a:t>NSUserDefaults</a:t>
            </a:r>
            <a:endParaRPr lang="pt-BR" dirty="0" smtClean="0"/>
          </a:p>
          <a:p>
            <a:r>
              <a:rPr lang="pt-BR" dirty="0" smtClean="0"/>
              <a:t>Literais</a:t>
            </a:r>
          </a:p>
          <a:p>
            <a:r>
              <a:rPr lang="pt-BR" dirty="0" smtClean="0"/>
              <a:t>Arquivos PLIST</a:t>
            </a:r>
          </a:p>
          <a:p>
            <a:r>
              <a:rPr lang="pt-BR" dirty="0" err="1" smtClean="0"/>
              <a:t>UITabBarController</a:t>
            </a:r>
            <a:endParaRPr lang="pt-BR" dirty="0" smtClean="0"/>
          </a:p>
          <a:p>
            <a:r>
              <a:rPr lang="pt-BR" dirty="0" err="1" smtClean="0"/>
              <a:t>UICollectionViewController</a:t>
            </a:r>
            <a:r>
              <a:rPr lang="pt-BR" dirty="0" smtClean="0"/>
              <a:t>;</a:t>
            </a:r>
          </a:p>
          <a:p>
            <a:r>
              <a:rPr lang="pt-BR" dirty="0" smtClean="0"/>
              <a:t>Reconhecimento de Gestos</a:t>
            </a:r>
          </a:p>
          <a:p>
            <a:r>
              <a:rPr lang="pt-BR" dirty="0" smtClean="0"/>
              <a:t>Desafio!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297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Carregar um </a:t>
            </a:r>
            <a:r>
              <a:rPr lang="pt-BR" dirty="0" err="1" smtClean="0"/>
              <a:t>NSArray</a:t>
            </a:r>
            <a:r>
              <a:rPr lang="pt-BR" dirty="0" smtClean="0"/>
              <a:t> de </a:t>
            </a:r>
            <a:r>
              <a:rPr lang="pt-BR" dirty="0" err="1" smtClean="0"/>
              <a:t>strings</a:t>
            </a:r>
            <a:r>
              <a:rPr lang="pt-BR" dirty="0" smtClean="0"/>
              <a:t> a partir de um arquivo </a:t>
            </a:r>
            <a:r>
              <a:rPr lang="pt-BR" dirty="0" err="1" smtClean="0"/>
              <a:t>plist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Mostrar todos os elementos em um </a:t>
            </a:r>
            <a:r>
              <a:rPr lang="pt-BR" dirty="0" err="1" smtClean="0"/>
              <a:t>UITableView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Ao clicar em uma célula, navegar para uma outra tela, onde o “detalhe” daquela célula é apresentado</a:t>
            </a:r>
            <a:r>
              <a:rPr lang="pt-BR" dirty="0" smtClean="0"/>
              <a:t>.</a:t>
            </a:r>
          </a:p>
          <a:p>
            <a:pPr>
              <a:buFont typeface="Arial"/>
              <a:buChar char="•"/>
            </a:pPr>
            <a:r>
              <a:rPr lang="pt-BR" dirty="0" smtClean="0"/>
              <a:t>Navegar para uma terceira tela </a:t>
            </a:r>
            <a:r>
              <a:rPr lang="pt-BR" dirty="0" err="1" smtClean="0"/>
              <a:t>atrav</a:t>
            </a:r>
            <a:r>
              <a:rPr lang="en-US" dirty="0" err="1" smtClean="0"/>
              <a:t>és</a:t>
            </a:r>
            <a:r>
              <a:rPr lang="en-US" dirty="0" smtClean="0"/>
              <a:t> do </a:t>
            </a:r>
            <a:r>
              <a:rPr lang="en-US" dirty="0" err="1" smtClean="0"/>
              <a:t>reconhecimento</a:t>
            </a:r>
            <a:r>
              <a:rPr lang="en-US" dirty="0" smtClean="0"/>
              <a:t> de um </a:t>
            </a:r>
            <a:r>
              <a:rPr lang="en-US" dirty="0" err="1" smtClean="0"/>
              <a:t>gesto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91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05" y="804520"/>
            <a:ext cx="7770529" cy="1049235"/>
          </a:xfrm>
        </p:spPr>
        <p:txBody>
          <a:bodyPr>
            <a:normAutofit/>
          </a:bodyPr>
          <a:lstStyle/>
          <a:p>
            <a:r>
              <a:rPr lang="pt-BR" dirty="0" smtClean="0"/>
              <a:t>Criação de Objetos - Construtores</a:t>
            </a:r>
            <a:endParaRPr lang="pt-BR" dirty="0"/>
          </a:p>
        </p:txBody>
      </p:sp>
      <p:pic>
        <p:nvPicPr>
          <p:cNvPr id="6" name="Content Placeholder 5" descr="Captura de Tela 2015-05-06 às 12.53.2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0" b="96"/>
          <a:stretch/>
        </p:blipFill>
        <p:spPr>
          <a:xfrm>
            <a:off x="1577997" y="2533253"/>
            <a:ext cx="5778500" cy="482747"/>
          </a:xfrm>
        </p:spPr>
      </p:pic>
      <p:pic>
        <p:nvPicPr>
          <p:cNvPr id="7" name="Picture 6" descr="Captura de Tela 2015-05-06 às 12.55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73" y="3418699"/>
            <a:ext cx="7094220" cy="281940"/>
          </a:xfrm>
          <a:prstGeom prst="rect">
            <a:avLst/>
          </a:prstGeom>
        </p:spPr>
      </p:pic>
      <p:pic>
        <p:nvPicPr>
          <p:cNvPr id="8" name="Picture 7" descr="Captura de Tela 2015-05-06 às 13.01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3" y="4185787"/>
            <a:ext cx="7833995" cy="932815"/>
          </a:xfrm>
          <a:prstGeom prst="rect">
            <a:avLst/>
          </a:prstGeom>
        </p:spPr>
      </p:pic>
      <p:pic>
        <p:nvPicPr>
          <p:cNvPr id="10" name="Picture 9" descr="Captura de Tela 2015-05-06 às 13.03.25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r="3051"/>
          <a:stretch/>
        </p:blipFill>
        <p:spPr>
          <a:xfrm>
            <a:off x="4643721" y="5800020"/>
            <a:ext cx="4015573" cy="529984"/>
          </a:xfrm>
          <a:prstGeom prst="rect">
            <a:avLst/>
          </a:prstGeom>
        </p:spPr>
      </p:pic>
      <p:sp>
        <p:nvSpPr>
          <p:cNvPr id="11" name="Equal 10"/>
          <p:cNvSpPr/>
          <p:nvPr/>
        </p:nvSpPr>
        <p:spPr>
          <a:xfrm>
            <a:off x="4027000" y="5860104"/>
            <a:ext cx="511119" cy="37944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72398" y="4726600"/>
            <a:ext cx="3461671" cy="1603404"/>
            <a:chOff x="472398" y="4726600"/>
            <a:chExt cx="3461671" cy="1603404"/>
          </a:xfrm>
        </p:grpSpPr>
        <p:pic>
          <p:nvPicPr>
            <p:cNvPr id="9" name="Picture 8" descr="Captura de Tela 2015-05-06 às 13.02.5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6" r="2313"/>
            <a:stretch/>
          </p:blipFill>
          <p:spPr>
            <a:xfrm>
              <a:off x="472398" y="5860104"/>
              <a:ext cx="3461671" cy="469900"/>
            </a:xfrm>
            <a:prstGeom prst="rect">
              <a:avLst/>
            </a:prstGeom>
          </p:spPr>
        </p:pic>
        <p:sp>
          <p:nvSpPr>
            <p:cNvPr id="12" name="Rounded Rectangular Callout 11"/>
            <p:cNvSpPr/>
            <p:nvPr/>
          </p:nvSpPr>
          <p:spPr>
            <a:xfrm>
              <a:off x="640837" y="4726600"/>
              <a:ext cx="1874319" cy="600383"/>
            </a:xfrm>
            <a:prstGeom prst="wedgeRoundRectCallout">
              <a:avLst>
                <a:gd name="adj1" fmla="val 139875"/>
                <a:gd name="adj2" fmla="val 144486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Novidade do dia!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093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45" y="804520"/>
            <a:ext cx="7854290" cy="1049235"/>
          </a:xfrm>
        </p:spPr>
        <p:txBody>
          <a:bodyPr>
            <a:normAutofit/>
          </a:bodyPr>
          <a:lstStyle/>
          <a:p>
            <a:r>
              <a:rPr lang="pt-BR" smtClean="0"/>
              <a:t>Criação de Objetos - Construtores</a:t>
            </a:r>
            <a:endParaRPr lang="pt-BR"/>
          </a:p>
        </p:txBody>
      </p:sp>
      <p:pic>
        <p:nvPicPr>
          <p:cNvPr id="4" name="Picture 3" descr="Captura de Tela 2015-05-06 às 12.55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18" y="2439395"/>
            <a:ext cx="7094220" cy="281940"/>
          </a:xfrm>
          <a:prstGeom prst="rect">
            <a:avLst/>
          </a:prstGeom>
        </p:spPr>
      </p:pic>
      <p:pic>
        <p:nvPicPr>
          <p:cNvPr id="5" name="Picture 4" descr="Captura de Tela 2015-05-06 às 13.01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3" y="5118602"/>
            <a:ext cx="7833995" cy="93281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89826" y="2865231"/>
            <a:ext cx="4567218" cy="742129"/>
          </a:xfrm>
          <a:prstGeom prst="wedgeRoundRectCallout">
            <a:avLst>
              <a:gd name="adj1" fmla="val 84359"/>
              <a:gd name="adj2" fmla="val -7667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Designated</a:t>
            </a:r>
            <a:r>
              <a:rPr lang="pt-BR" i="1" dirty="0" smtClean="0"/>
              <a:t> </a:t>
            </a:r>
            <a:r>
              <a:rPr lang="pt-BR" i="1" dirty="0" err="1" smtClean="0"/>
              <a:t>Initializer</a:t>
            </a:r>
            <a:endParaRPr lang="pt-BR" i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880047" y="3765636"/>
            <a:ext cx="4567218" cy="742129"/>
          </a:xfrm>
          <a:prstGeom prst="wedgeRoundRectCallout">
            <a:avLst>
              <a:gd name="adj1" fmla="val -14804"/>
              <a:gd name="adj2" fmla="val 1326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Designated</a:t>
            </a:r>
            <a:r>
              <a:rPr lang="pt-BR" i="1" dirty="0" smtClean="0"/>
              <a:t> </a:t>
            </a:r>
            <a:r>
              <a:rPr lang="pt-BR" i="1" dirty="0" err="1" smtClean="0"/>
              <a:t>Initializer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9995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05" y="804520"/>
            <a:ext cx="7770529" cy="1049235"/>
          </a:xfrm>
        </p:spPr>
        <p:txBody>
          <a:bodyPr>
            <a:normAutofit/>
          </a:bodyPr>
          <a:lstStyle/>
          <a:p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- </a:t>
            </a:r>
            <a:r>
              <a:rPr lang="en-US" dirty="0" err="1" smtClean="0"/>
              <a:t>Construtores</a:t>
            </a:r>
            <a:endParaRPr lang="en-US" dirty="0"/>
          </a:p>
        </p:txBody>
      </p:sp>
      <p:pic>
        <p:nvPicPr>
          <p:cNvPr id="5" name="Picture 4" descr="Captura de Tela 2015-05-06 às 13.02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r="2313"/>
          <a:stretch/>
        </p:blipFill>
        <p:spPr>
          <a:xfrm>
            <a:off x="2030375" y="2593206"/>
            <a:ext cx="5192534" cy="70485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28417" y="4475727"/>
            <a:ext cx="4949733" cy="1323591"/>
          </a:xfrm>
          <a:prstGeom prst="wedgeRectCallout">
            <a:avLst>
              <a:gd name="adj1" fmla="val 41300"/>
              <a:gd name="adj2" fmla="val -1554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Somente usa o </a:t>
            </a:r>
            <a:r>
              <a:rPr lang="pt-BR" dirty="0" err="1" smtClean="0"/>
              <a:t>inicializador</a:t>
            </a:r>
            <a:r>
              <a:rPr lang="pt-BR" dirty="0" smtClean="0"/>
              <a:t> padrão. Dito isso, nenhum </a:t>
            </a:r>
            <a:r>
              <a:rPr lang="pt-BR" i="1" dirty="0" err="1" smtClean="0"/>
              <a:t>designated</a:t>
            </a:r>
            <a:r>
              <a:rPr lang="pt-BR" i="1" dirty="0" smtClean="0"/>
              <a:t> </a:t>
            </a:r>
            <a:r>
              <a:rPr lang="pt-BR" i="1" dirty="0" err="1" smtClean="0"/>
              <a:t>initizalizer</a:t>
            </a:r>
            <a:r>
              <a:rPr lang="pt-BR" dirty="0" smtClean="0"/>
              <a:t> poderá ser usado com esta sintaxe.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7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5" y="804520"/>
            <a:ext cx="7309839" cy="1049235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– </a:t>
            </a:r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endParaRPr lang="en-US" dirty="0"/>
          </a:p>
        </p:txBody>
      </p:sp>
      <p:pic>
        <p:nvPicPr>
          <p:cNvPr id="4" name="Content Placeholder 3" descr="Captura de Tela 2015-05-06 às 13.20.1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77" b="1872"/>
          <a:stretch/>
        </p:blipFill>
        <p:spPr>
          <a:xfrm>
            <a:off x="1043490" y="2083131"/>
            <a:ext cx="6777317" cy="130829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43490" y="3628857"/>
            <a:ext cx="7024744" cy="214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pt-BR" dirty="0"/>
              <a:t>Internamente, estes métodos usam um </a:t>
            </a:r>
            <a:r>
              <a:rPr lang="pt-BR" dirty="0" err="1"/>
              <a:t>inicializador</a:t>
            </a:r>
            <a:r>
              <a:rPr lang="pt-BR" dirty="0"/>
              <a:t>, seja o padrão ou um </a:t>
            </a:r>
            <a:r>
              <a:rPr lang="pt-BR" i="1" dirty="0" err="1"/>
              <a:t>designated</a:t>
            </a:r>
            <a:r>
              <a:rPr lang="pt-BR" dirty="0"/>
              <a:t> para construir e entregar uma nova instância do objeto;</a:t>
            </a:r>
          </a:p>
          <a:p>
            <a:pPr>
              <a:buFont typeface="Arial"/>
              <a:buChar char="•"/>
            </a:pPr>
            <a:r>
              <a:rPr lang="pt-BR" dirty="0"/>
              <a:t>Esta construção existe para oferecer um atalho na hora de codificar. É aplicável a outras linguagens!</a:t>
            </a:r>
          </a:p>
          <a:p>
            <a:pPr marL="68580" indent="0">
              <a:buNone/>
            </a:pPr>
            <a:endParaRPr lang="pt-BR" dirty="0" smtClean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2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- </a:t>
            </a:r>
            <a:r>
              <a:rPr lang="en-US" dirty="0" err="1" smtClean="0"/>
              <a:t>Exemplos</a:t>
            </a:r>
            <a:endParaRPr lang="en-US" dirty="0"/>
          </a:p>
        </p:txBody>
      </p:sp>
      <p:pic>
        <p:nvPicPr>
          <p:cNvPr id="4" name="Picture 3" descr="Captura de Tela 2015-05-06 às 13.29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96" y="2170664"/>
            <a:ext cx="6204377" cy="400192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16946" y="2096324"/>
            <a:ext cx="3236070" cy="941050"/>
          </a:xfrm>
          <a:prstGeom prst="wedgeRoundRectCallout">
            <a:avLst>
              <a:gd name="adj1" fmla="val -163859"/>
              <a:gd name="adj2" fmla="val 2551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Símbolo “+” representa método de classe.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02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Tipagem Dinâmica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69" y="2015733"/>
            <a:ext cx="8445984" cy="345061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O </a:t>
            </a:r>
            <a:r>
              <a:rPr lang="pt-BR" sz="2400" dirty="0" err="1" smtClean="0"/>
              <a:t>Objective</a:t>
            </a:r>
            <a:r>
              <a:rPr lang="pt-BR" sz="2400" dirty="0" smtClean="0"/>
              <a:t>-C tem um tipo coringa muito importante, que se chama </a:t>
            </a:r>
            <a:r>
              <a:rPr lang="pt-BR" sz="2400" b="1" dirty="0" smtClean="0">
                <a:solidFill>
                  <a:srgbClr val="FF00FF"/>
                </a:solidFill>
              </a:rPr>
              <a:t>id</a:t>
            </a:r>
            <a:r>
              <a:rPr lang="pt-BR" sz="2400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O significado de </a:t>
            </a:r>
            <a:r>
              <a:rPr lang="pt-BR" sz="1800" b="1" dirty="0" smtClean="0">
                <a:solidFill>
                  <a:srgbClr val="FF00FF"/>
                </a:solidFill>
              </a:rPr>
              <a:t>id</a:t>
            </a:r>
            <a:r>
              <a:rPr lang="pt-BR" sz="1800" dirty="0" smtClean="0">
                <a:solidFill>
                  <a:srgbClr val="FF00FF"/>
                </a:solidFill>
              </a:rPr>
              <a:t> </a:t>
            </a:r>
            <a:r>
              <a:rPr lang="pt-BR" sz="1800" dirty="0" smtClean="0"/>
              <a:t>é:</a:t>
            </a:r>
          </a:p>
          <a:p>
            <a:pPr lvl="2">
              <a:buFont typeface="Arial"/>
              <a:buChar char="•"/>
            </a:pPr>
            <a:r>
              <a:rPr lang="pt-BR" sz="1800" dirty="0" smtClean="0"/>
              <a:t>Ponteiro para um objeto de tipo desconhecido ou não especificado.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Em tempo de execução, TODOS os objetos são tratados como </a:t>
            </a:r>
            <a:r>
              <a:rPr lang="pt-BR" sz="2400" b="1" dirty="0" smtClean="0">
                <a:solidFill>
                  <a:srgbClr val="FF00FF"/>
                </a:solidFill>
              </a:rPr>
              <a:t>id</a:t>
            </a:r>
            <a:r>
              <a:rPr lang="pt-BR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Requer muito cuidado ao usar!</a:t>
            </a:r>
          </a:p>
        </p:txBody>
      </p:sp>
    </p:spTree>
    <p:extLst>
      <p:ext uri="{BB962C8B-B14F-4D97-AF65-F5344CB8AC3E}">
        <p14:creationId xmlns:p14="http://schemas.microsoft.com/office/powerpoint/2010/main" val="46461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</TotalTime>
  <Words>1023</Words>
  <Application>Microsoft Macintosh PowerPoint</Application>
  <PresentationFormat>Apresentação na tela (4:3)</PresentationFormat>
  <Paragraphs>169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Gill Sans MT</vt:lpstr>
      <vt:lpstr>Wingdings 2</vt:lpstr>
      <vt:lpstr>Arial</vt:lpstr>
      <vt:lpstr>Galeria</vt:lpstr>
      <vt:lpstr>Desenvolvimento para iOS – Apple 01</vt:lpstr>
      <vt:lpstr>Agenda</vt:lpstr>
      <vt:lpstr>Objetivos do dia</vt:lpstr>
      <vt:lpstr>Criação de Objetos - Construtores</vt:lpstr>
      <vt:lpstr>Criação de Objetos - Construtores</vt:lpstr>
      <vt:lpstr>Criação de Objetos - Construtores</vt:lpstr>
      <vt:lpstr>Criação de Objetos – Métodos de Classe</vt:lpstr>
      <vt:lpstr>Criação de Objetos - Exemplos</vt:lpstr>
      <vt:lpstr>Tipagem Dinâmica</vt:lpstr>
      <vt:lpstr>Tipagem Dinâmica</vt:lpstr>
      <vt:lpstr>Tipagem Dinâmica</vt:lpstr>
      <vt:lpstr>Introspecção e Selector</vt:lpstr>
      <vt:lpstr>Introspecção e Selector</vt:lpstr>
      <vt:lpstr>Introspecção e Selector</vt:lpstr>
      <vt:lpstr>Protocolos</vt:lpstr>
      <vt:lpstr>Apresentação do PowerPoint</vt:lpstr>
      <vt:lpstr>UITabBarController</vt:lpstr>
      <vt:lpstr>UITabBarController</vt:lpstr>
      <vt:lpstr>UITabBarController</vt:lpstr>
      <vt:lpstr>UITabBarController</vt:lpstr>
      <vt:lpstr>UITabBarController</vt:lpstr>
      <vt:lpstr>UICollectionViewController</vt:lpstr>
      <vt:lpstr>UICollectionViewController</vt:lpstr>
      <vt:lpstr>UICollectionViewController</vt:lpstr>
      <vt:lpstr>Reconhecimento de Gestos</vt:lpstr>
      <vt:lpstr>Introdução ao Autolayout</vt:lpstr>
      <vt:lpstr>Introdução ao Autolayout</vt:lpstr>
      <vt:lpstr>Introdução ao Autolayout</vt:lpstr>
      <vt:lpstr>Introdução ao Autolayout</vt:lpstr>
      <vt:lpstr>Introdução ao Autolayout</vt:lpstr>
      <vt:lpstr>Introdução ao Autolayout</vt:lpstr>
      <vt:lpstr>Introdução ao Autolayout</vt:lpstr>
      <vt:lpstr>Introdução ao Autolayout</vt:lpstr>
      <vt:lpstr>Apresentação do PowerPoint</vt:lpstr>
      <vt:lpstr>Hora de brincar</vt:lpstr>
      <vt:lpstr>Desafio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iOS – Apple 01</dc:title>
  <dc:creator>Pedro Henrique</dc:creator>
  <cp:lastModifiedBy>Pedro Henrique</cp:lastModifiedBy>
  <cp:revision>11</cp:revision>
  <dcterms:created xsi:type="dcterms:W3CDTF">2016-08-17T16:32:38Z</dcterms:created>
  <dcterms:modified xsi:type="dcterms:W3CDTF">2016-08-17T17:02:25Z</dcterms:modified>
</cp:coreProperties>
</file>