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96" r:id="rId3"/>
    <p:sldId id="262" r:id="rId4"/>
    <p:sldId id="263" r:id="rId5"/>
    <p:sldId id="338" r:id="rId6"/>
    <p:sldId id="339" r:id="rId7"/>
    <p:sldId id="340" r:id="rId8"/>
    <p:sldId id="337" r:id="rId9"/>
    <p:sldId id="329" r:id="rId10"/>
    <p:sldId id="330" r:id="rId11"/>
    <p:sldId id="331" r:id="rId12"/>
    <p:sldId id="336" r:id="rId13"/>
    <p:sldId id="328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85051-9ECB-4CE4-82D6-05DBBF58B3FC}">
  <a:tblStyle styleId="{A9985051-9ECB-4CE4-82D6-05DBBF58B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14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20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0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3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5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16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1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3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0" r:id="rId4"/>
    <p:sldLayoutId id="2147483663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644105" y="468968"/>
            <a:ext cx="6094579" cy="1918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/>
                </a:solidFill>
              </a:rPr>
              <a:t>Introdução a programação</a:t>
            </a:r>
            <a:br>
              <a:rPr lang="pt-BR" sz="2000" dirty="0">
                <a:solidFill>
                  <a:schemeClr val="accent1"/>
                </a:solidFill>
              </a:rPr>
            </a:br>
            <a:r>
              <a:rPr lang="pt-BR" sz="2000" dirty="0">
                <a:solidFill>
                  <a:schemeClr val="accent1"/>
                </a:solidFill>
              </a:rPr>
              <a:t> computacional:</a:t>
            </a:r>
            <a:br>
              <a:rPr lang="pt-BR" sz="2800" dirty="0">
                <a:solidFill>
                  <a:schemeClr val="accent1"/>
                </a:solidFill>
              </a:rPr>
            </a:br>
            <a:r>
              <a:rPr lang="pt-BR" sz="1400" dirty="0">
                <a:solidFill>
                  <a:schemeClr val="accent1"/>
                </a:solidFill>
              </a:rPr>
              <a:t>MATLAB e Python </a:t>
            </a:r>
            <a:br>
              <a:rPr lang="pt-BR" sz="1400" dirty="0">
                <a:solidFill>
                  <a:schemeClr val="accent1"/>
                </a:solidFill>
              </a:rPr>
            </a:b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8729;p58">
            <a:extLst>
              <a:ext uri="{FF2B5EF4-FFF2-40B4-BE49-F238E27FC236}">
                <a16:creationId xmlns:a16="http://schemas.microsoft.com/office/drawing/2014/main" id="{396F6B9F-C686-4C0A-B604-B113619372A9}"/>
              </a:ext>
            </a:extLst>
          </p:cNvPr>
          <p:cNvGrpSpPr/>
          <p:nvPr/>
        </p:nvGrpSpPr>
        <p:grpSpPr>
          <a:xfrm>
            <a:off x="3831033" y="1820756"/>
            <a:ext cx="275048" cy="278053"/>
            <a:chOff x="-2668225" y="3239075"/>
            <a:chExt cx="288300" cy="291450"/>
          </a:xfrm>
        </p:grpSpPr>
        <p:sp>
          <p:nvSpPr>
            <p:cNvPr id="220" name="Google Shape;8730;p58">
              <a:extLst>
                <a:ext uri="{FF2B5EF4-FFF2-40B4-BE49-F238E27FC236}">
                  <a16:creationId xmlns:a16="http://schemas.microsoft.com/office/drawing/2014/main" id="{72A7C907-C23E-4EB8-84E7-343146EA4D30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" name="Google Shape;8731;p58">
              <a:extLst>
                <a:ext uri="{FF2B5EF4-FFF2-40B4-BE49-F238E27FC236}">
                  <a16:creationId xmlns:a16="http://schemas.microsoft.com/office/drawing/2014/main" id="{17CF8F9F-7E34-419B-A87C-E0E650E4E8A1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" name="Google Shape;8732;p58">
              <a:extLst>
                <a:ext uri="{FF2B5EF4-FFF2-40B4-BE49-F238E27FC236}">
                  <a16:creationId xmlns:a16="http://schemas.microsoft.com/office/drawing/2014/main" id="{4D78DB4F-5E73-4B47-8CD1-F753316861CB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" name="Google Shape;8733;p58">
              <a:extLst>
                <a:ext uri="{FF2B5EF4-FFF2-40B4-BE49-F238E27FC236}">
                  <a16:creationId xmlns:a16="http://schemas.microsoft.com/office/drawing/2014/main" id="{A58AE3E7-C881-4240-A7EF-39645B724744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" name="Google Shape;8734;p58">
              <a:extLst>
                <a:ext uri="{FF2B5EF4-FFF2-40B4-BE49-F238E27FC236}">
                  <a16:creationId xmlns:a16="http://schemas.microsoft.com/office/drawing/2014/main" id="{9AA8EC57-453A-4FB1-B455-0E7361CD2385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1" name="Google Shape;110;p22">
            <a:extLst>
              <a:ext uri="{FF2B5EF4-FFF2-40B4-BE49-F238E27FC236}">
                <a16:creationId xmlns:a16="http://schemas.microsoft.com/office/drawing/2014/main" id="{168C034F-BEED-4EE3-933B-6E858FBFDBBA}"/>
              </a:ext>
            </a:extLst>
          </p:cNvPr>
          <p:cNvSpPr txBox="1">
            <a:spLocks/>
          </p:cNvSpPr>
          <p:nvPr/>
        </p:nvSpPr>
        <p:spPr>
          <a:xfrm>
            <a:off x="4459160" y="2789189"/>
            <a:ext cx="427952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pt-BR" sz="1400" b="1" dirty="0"/>
              <a:t>Encontro 4</a:t>
            </a:r>
          </a:p>
          <a:p>
            <a:pPr marL="0" indent="0"/>
            <a:r>
              <a:rPr lang="pt-BR" sz="2000" b="1" u="sng" dirty="0"/>
              <a:t>MATLAB: Carregando diferentes tipos de arquivos</a:t>
            </a:r>
            <a:endParaRPr lang="en-US" sz="2000" b="1" dirty="0"/>
          </a:p>
        </p:txBody>
      </p:sp>
      <p:sp>
        <p:nvSpPr>
          <p:cNvPr id="232" name="Google Shape;861;p41">
            <a:extLst>
              <a:ext uri="{FF2B5EF4-FFF2-40B4-BE49-F238E27FC236}">
                <a16:creationId xmlns:a16="http://schemas.microsoft.com/office/drawing/2014/main" id="{737AEE26-1D72-40E4-8FA4-2E72FD3351C1}"/>
              </a:ext>
            </a:extLst>
          </p:cNvPr>
          <p:cNvSpPr txBox="1">
            <a:spLocks/>
          </p:cNvSpPr>
          <p:nvPr/>
        </p:nvSpPr>
        <p:spPr>
          <a:xfrm>
            <a:off x="5428112" y="2176061"/>
            <a:ext cx="3310572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Bruno L S Bedo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9A991F6-1321-450D-98D0-8F4C97944488}"/>
              </a:ext>
            </a:extLst>
          </p:cNvPr>
          <p:cNvSpPr/>
          <p:nvPr/>
        </p:nvSpPr>
        <p:spPr>
          <a:xfrm>
            <a:off x="6641275" y="4890537"/>
            <a:ext cx="15664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000" dirty="0">
                <a:solidFill>
                  <a:srgbClr val="FFFFFF"/>
                </a:solidFill>
                <a:latin typeface="Roboto Light"/>
                <a:ea typeface="Roboto Light"/>
                <a:sym typeface="Roboto"/>
              </a:rPr>
              <a:t>brunosbedo@gmail.com</a:t>
            </a:r>
            <a:endParaRPr lang="en-US" sz="1000" dirty="0">
              <a:solidFill>
                <a:srgbClr val="FFFFFF"/>
              </a:solidFill>
              <a:latin typeface="Roboto Light"/>
              <a:ea typeface="Roboto Light"/>
              <a:sym typeface="Roboto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8ECC7B6-338B-4D70-AC72-61AA8D56E631}"/>
              </a:ext>
            </a:extLst>
          </p:cNvPr>
          <p:cNvSpPr/>
          <p:nvPr/>
        </p:nvSpPr>
        <p:spPr>
          <a:xfrm>
            <a:off x="8217410" y="4894284"/>
            <a:ext cx="9076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000" dirty="0">
                <a:solidFill>
                  <a:srgbClr val="FFFFFF"/>
                </a:solidFill>
                <a:latin typeface="Roboto Light"/>
                <a:ea typeface="Roboto Light"/>
              </a:rPr>
              <a:t>@brunobedo</a:t>
            </a:r>
            <a:endParaRPr lang="en-US" sz="1000" dirty="0">
              <a:solidFill>
                <a:srgbClr val="FFFFFF"/>
              </a:solidFill>
              <a:latin typeface="Roboto Light"/>
              <a:ea typeface="Roboto Light"/>
            </a:endParaRPr>
          </a:p>
        </p:txBody>
      </p:sp>
      <p:grpSp>
        <p:nvGrpSpPr>
          <p:cNvPr id="238" name="Google Shape;8700;p58">
            <a:extLst>
              <a:ext uri="{FF2B5EF4-FFF2-40B4-BE49-F238E27FC236}">
                <a16:creationId xmlns:a16="http://schemas.microsoft.com/office/drawing/2014/main" id="{24AF69EE-D0E7-4C7C-A314-FE5AF097E1DE}"/>
              </a:ext>
            </a:extLst>
          </p:cNvPr>
          <p:cNvGrpSpPr/>
          <p:nvPr/>
        </p:nvGrpSpPr>
        <p:grpSpPr>
          <a:xfrm>
            <a:off x="7373510" y="4774263"/>
            <a:ext cx="185675" cy="130785"/>
            <a:chOff x="-1199300" y="3279250"/>
            <a:chExt cx="293025" cy="206400"/>
          </a:xfrm>
        </p:grpSpPr>
        <p:sp>
          <p:nvSpPr>
            <p:cNvPr id="239" name="Google Shape;8701;p58">
              <a:extLst>
                <a:ext uri="{FF2B5EF4-FFF2-40B4-BE49-F238E27FC236}">
                  <a16:creationId xmlns:a16="http://schemas.microsoft.com/office/drawing/2014/main" id="{7CCC1484-24DB-4EC7-8C38-0EE5F19B439C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40" name="Google Shape;8702;p58">
              <a:extLst>
                <a:ext uri="{FF2B5EF4-FFF2-40B4-BE49-F238E27FC236}">
                  <a16:creationId xmlns:a16="http://schemas.microsoft.com/office/drawing/2014/main" id="{1BC73ABE-82B6-4655-B283-3132BBCC26F6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41" name="Google Shape;8703;p58">
              <a:extLst>
                <a:ext uri="{FF2B5EF4-FFF2-40B4-BE49-F238E27FC236}">
                  <a16:creationId xmlns:a16="http://schemas.microsoft.com/office/drawing/2014/main" id="{6BE0CE52-F42A-4CD9-A061-FF2FF81BFE66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42" name="Google Shape;8704;p58">
              <a:extLst>
                <a:ext uri="{FF2B5EF4-FFF2-40B4-BE49-F238E27FC236}">
                  <a16:creationId xmlns:a16="http://schemas.microsoft.com/office/drawing/2014/main" id="{894B3886-1FBB-4327-8F9B-84BA93D1A5C6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</p:grpSp>
      <p:grpSp>
        <p:nvGrpSpPr>
          <p:cNvPr id="246" name="Google Shape;8933;p58">
            <a:extLst>
              <a:ext uri="{FF2B5EF4-FFF2-40B4-BE49-F238E27FC236}">
                <a16:creationId xmlns:a16="http://schemas.microsoft.com/office/drawing/2014/main" id="{29581071-71AC-4C82-8B77-455F3E56F0BC}"/>
              </a:ext>
            </a:extLst>
          </p:cNvPr>
          <p:cNvGrpSpPr/>
          <p:nvPr/>
        </p:nvGrpSpPr>
        <p:grpSpPr>
          <a:xfrm>
            <a:off x="8590644" y="4679113"/>
            <a:ext cx="225935" cy="225935"/>
            <a:chOff x="1379798" y="1723250"/>
            <a:chExt cx="397887" cy="397887"/>
          </a:xfrm>
        </p:grpSpPr>
        <p:sp>
          <p:nvSpPr>
            <p:cNvPr id="247" name="Google Shape;8934;p58">
              <a:extLst>
                <a:ext uri="{FF2B5EF4-FFF2-40B4-BE49-F238E27FC236}">
                  <a16:creationId xmlns:a16="http://schemas.microsoft.com/office/drawing/2014/main" id="{2C39B9E0-3B83-4A4D-8F26-03EB71831985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48" name="Google Shape;8935;p58">
              <a:extLst>
                <a:ext uri="{FF2B5EF4-FFF2-40B4-BE49-F238E27FC236}">
                  <a16:creationId xmlns:a16="http://schemas.microsoft.com/office/drawing/2014/main" id="{DD585BD1-D4A4-4E52-B0F2-3B1CC7EE9ADB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49" name="Google Shape;8936;p58">
              <a:extLst>
                <a:ext uri="{FF2B5EF4-FFF2-40B4-BE49-F238E27FC236}">
                  <a16:creationId xmlns:a16="http://schemas.microsoft.com/office/drawing/2014/main" id="{05D4F2B6-6941-4BA6-8BB2-AFF2D0C9EE43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50" name="Google Shape;8937;p58">
              <a:extLst>
                <a:ext uri="{FF2B5EF4-FFF2-40B4-BE49-F238E27FC236}">
                  <a16:creationId xmlns:a16="http://schemas.microsoft.com/office/drawing/2014/main" id="{149F87FD-01DE-4AB8-AAEB-9C6302F32B28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</p:grpSp>
      <p:grpSp>
        <p:nvGrpSpPr>
          <p:cNvPr id="254" name="Google Shape;8941;p58">
            <a:extLst>
              <a:ext uri="{FF2B5EF4-FFF2-40B4-BE49-F238E27FC236}">
                <a16:creationId xmlns:a16="http://schemas.microsoft.com/office/drawing/2014/main" id="{0F46053D-ED55-477C-A273-1CE2FC585891}"/>
              </a:ext>
            </a:extLst>
          </p:cNvPr>
          <p:cNvGrpSpPr/>
          <p:nvPr/>
        </p:nvGrpSpPr>
        <p:grpSpPr>
          <a:xfrm>
            <a:off x="8276233" y="4679113"/>
            <a:ext cx="225923" cy="225935"/>
            <a:chOff x="864491" y="1723250"/>
            <a:chExt cx="397866" cy="397887"/>
          </a:xfrm>
        </p:grpSpPr>
        <p:sp>
          <p:nvSpPr>
            <p:cNvPr id="255" name="Google Shape;8942;p58">
              <a:extLst>
                <a:ext uri="{FF2B5EF4-FFF2-40B4-BE49-F238E27FC236}">
                  <a16:creationId xmlns:a16="http://schemas.microsoft.com/office/drawing/2014/main" id="{86F8AF2D-9F33-44E6-AD27-225C10278D9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56" name="Google Shape;8943;p58">
              <a:extLst>
                <a:ext uri="{FF2B5EF4-FFF2-40B4-BE49-F238E27FC236}">
                  <a16:creationId xmlns:a16="http://schemas.microsoft.com/office/drawing/2014/main" id="{B1E9DA2F-57A2-4D5B-A59D-A1D15CCE4ADB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57" name="Google Shape;8944;p58">
              <a:extLst>
                <a:ext uri="{FF2B5EF4-FFF2-40B4-BE49-F238E27FC236}">
                  <a16:creationId xmlns:a16="http://schemas.microsoft.com/office/drawing/2014/main" id="{9D791B71-C747-4581-B360-5592662F4B7F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900"/>
            </a:p>
          </p:txBody>
        </p:sp>
      </p:grpSp>
      <p:sp>
        <p:nvSpPr>
          <p:cNvPr id="258" name="Google Shape;8945;p58">
            <a:extLst>
              <a:ext uri="{FF2B5EF4-FFF2-40B4-BE49-F238E27FC236}">
                <a16:creationId xmlns:a16="http://schemas.microsoft.com/office/drawing/2014/main" id="{D9DBBB1B-19C9-49F0-BDC8-102B8F309ED4}"/>
              </a:ext>
            </a:extLst>
          </p:cNvPr>
          <p:cNvSpPr/>
          <p:nvPr/>
        </p:nvSpPr>
        <p:spPr>
          <a:xfrm>
            <a:off x="8905066" y="4699662"/>
            <a:ext cx="226625" cy="18483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82484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Mas e quando não existe uma função pronta?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5924893-C847-4B05-B01F-5ECDB48072B3}"/>
              </a:ext>
            </a:extLst>
          </p:cNvPr>
          <p:cNvSpPr/>
          <p:nvPr/>
        </p:nvSpPr>
        <p:spPr>
          <a:xfrm>
            <a:off x="4682911" y="2279111"/>
            <a:ext cx="4488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Podemos criar uma função para carregar apenas as colunas de interesse do meu arquivo. </a:t>
            </a:r>
          </a:p>
        </p:txBody>
      </p:sp>
    </p:spTree>
    <p:extLst>
      <p:ext uri="{BB962C8B-B14F-4D97-AF65-F5344CB8AC3E}">
        <p14:creationId xmlns:p14="http://schemas.microsoft.com/office/powerpoint/2010/main" val="177521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Como otimizar o processo de carregar arquivos?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5924893-C847-4B05-B01F-5ECDB48072B3}"/>
              </a:ext>
            </a:extLst>
          </p:cNvPr>
          <p:cNvSpPr/>
          <p:nvPr/>
        </p:nvSpPr>
        <p:spPr>
          <a:xfrm>
            <a:off x="4580104" y="2181403"/>
            <a:ext cx="4488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Uma vez que os arquivos possuem o mesmo padrão, eu posso utilizar uma mesma função para otimizar o processo de análise de dados.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095004" y="65128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Vamos praticar!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66DC3D-A314-4236-BB5A-A86296ED7040}"/>
              </a:ext>
            </a:extLst>
          </p:cNvPr>
          <p:cNvSpPr/>
          <p:nvPr/>
        </p:nvSpPr>
        <p:spPr>
          <a:xfrm>
            <a:off x="4734991" y="1824288"/>
            <a:ext cx="44882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Trabalharemos na seguinte ordem: </a:t>
            </a:r>
          </a:p>
          <a:p>
            <a:pPr algn="ctr"/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1- .m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2- .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csv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3- .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xlsx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 / .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xls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4- .3d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5- .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6- automatização do processo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5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OBRIGADO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lang="e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</a:rPr>
              <a:t>brunosbedo@gmail.com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@brunobedo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GITHUB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B0A9B-613E-4223-8C78-774C849F0A4B}"/>
              </a:ext>
            </a:extLst>
          </p:cNvPr>
          <p:cNvSpPr txBox="1"/>
          <p:nvPr/>
        </p:nvSpPr>
        <p:spPr>
          <a:xfrm>
            <a:off x="4572000" y="378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https://www.github.com/brunobedo/aulas_programacao</a:t>
            </a:r>
          </a:p>
        </p:txBody>
      </p:sp>
      <p:pic>
        <p:nvPicPr>
          <p:cNvPr id="7" name="Picture 4" descr="Git e GitHub | Digital Innovation One">
            <a:extLst>
              <a:ext uri="{FF2B5EF4-FFF2-40B4-BE49-F238E27FC236}">
                <a16:creationId xmlns:a16="http://schemas.microsoft.com/office/drawing/2014/main" id="{EA8E1B80-7785-4103-B4D0-9FDF002EF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2" t="5364" r="23194" b="9936"/>
          <a:stretch/>
        </p:blipFill>
        <p:spPr bwMode="auto">
          <a:xfrm>
            <a:off x="22941" y="37822"/>
            <a:ext cx="452031" cy="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918318-5935-48C9-A704-8955C23C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80" y="1191700"/>
            <a:ext cx="7322076" cy="38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5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15330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45195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75060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-34711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OBJETIVO DA AULA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42053" y="1997476"/>
            <a:ext cx="2305612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Carregar arquivos </a:t>
            </a:r>
            <a:br>
              <a:rPr lang="es" dirty="0">
                <a:solidFill>
                  <a:schemeClr val="dk1"/>
                </a:solidFill>
              </a:rPr>
            </a:br>
            <a:r>
              <a:rPr lang="es" dirty="0">
                <a:solidFill>
                  <a:schemeClr val="dk1"/>
                </a:solidFill>
              </a:rPr>
              <a:t>(.txt, .csv, .xlsx)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2053" y="34063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Criando funções para carregar os meus dados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2053" y="2602922"/>
            <a:ext cx="214101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Funções prontas do matlab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72915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4305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84296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13185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56059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26193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01;p28">
            <a:extLst>
              <a:ext uri="{FF2B5EF4-FFF2-40B4-BE49-F238E27FC236}">
                <a16:creationId xmlns:a16="http://schemas.microsoft.com/office/drawing/2014/main" id="{979F1990-5126-4BB8-ACB4-D03461877635}"/>
              </a:ext>
            </a:extLst>
          </p:cNvPr>
          <p:cNvSpPr/>
          <p:nvPr/>
        </p:nvSpPr>
        <p:spPr>
          <a:xfrm>
            <a:off x="1336225" y="383029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6;p28">
            <a:extLst>
              <a:ext uri="{FF2B5EF4-FFF2-40B4-BE49-F238E27FC236}">
                <a16:creationId xmlns:a16="http://schemas.microsoft.com/office/drawing/2014/main" id="{E4B88B12-0285-4554-BA25-B91B525C67DA}"/>
              </a:ext>
            </a:extLst>
          </p:cNvPr>
          <p:cNvSpPr txBox="1">
            <a:spLocks/>
          </p:cNvSpPr>
          <p:nvPr/>
        </p:nvSpPr>
        <p:spPr>
          <a:xfrm>
            <a:off x="1342053" y="4070641"/>
            <a:ext cx="2141018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err="1">
                <a:solidFill>
                  <a:schemeClr val="dk1"/>
                </a:solidFill>
              </a:rPr>
              <a:t>Automatizando</a:t>
            </a:r>
            <a:r>
              <a:rPr lang="en-US" dirty="0">
                <a:solidFill>
                  <a:schemeClr val="dk1"/>
                </a:solidFill>
              </a:rPr>
              <a:t> o </a:t>
            </a:r>
            <a:r>
              <a:rPr lang="en-US" dirty="0" err="1">
                <a:solidFill>
                  <a:schemeClr val="dk1"/>
                </a:solidFill>
              </a:rPr>
              <a:t>processo</a:t>
            </a:r>
            <a:r>
              <a:rPr lang="en-US" dirty="0">
                <a:solidFill>
                  <a:schemeClr val="dk1"/>
                </a:solidFill>
              </a:rPr>
              <a:t> de </a:t>
            </a:r>
            <a:r>
              <a:rPr lang="en-US" dirty="0" err="1">
                <a:solidFill>
                  <a:schemeClr val="dk1"/>
                </a:solidFill>
              </a:rPr>
              <a:t>carregar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arquivos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46" name="Google Shape;409;p28">
            <a:extLst>
              <a:ext uri="{FF2B5EF4-FFF2-40B4-BE49-F238E27FC236}">
                <a16:creationId xmlns:a16="http://schemas.microsoft.com/office/drawing/2014/main" id="{766BB399-83E6-4BC4-890B-FE11BDE6EEA7}"/>
              </a:ext>
            </a:extLst>
          </p:cNvPr>
          <p:cNvSpPr/>
          <p:nvPr/>
        </p:nvSpPr>
        <p:spPr>
          <a:xfrm>
            <a:off x="819925" y="380884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7" name="Google Shape;412;p28">
            <a:extLst>
              <a:ext uri="{FF2B5EF4-FFF2-40B4-BE49-F238E27FC236}">
                <a16:creationId xmlns:a16="http://schemas.microsoft.com/office/drawing/2014/main" id="{AFC0D9A2-2B74-457C-8086-74CD92378555}"/>
              </a:ext>
            </a:extLst>
          </p:cNvPr>
          <p:cNvGrpSpPr/>
          <p:nvPr/>
        </p:nvGrpSpPr>
        <p:grpSpPr>
          <a:xfrm rot="10800000" flipH="1">
            <a:off x="880550" y="3938939"/>
            <a:ext cx="302125" cy="163726"/>
            <a:chOff x="1319675" y="779200"/>
            <a:chExt cx="2343875" cy="1270175"/>
          </a:xfrm>
        </p:grpSpPr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7AB047C-A197-4EA4-A5D1-F71592B6BC02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14;p28">
              <a:extLst>
                <a:ext uri="{FF2B5EF4-FFF2-40B4-BE49-F238E27FC236}">
                  <a16:creationId xmlns:a16="http://schemas.microsoft.com/office/drawing/2014/main" id="{D8943CE4-6246-46EE-A204-29025FCAA1BD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415;p28">
              <a:extLst>
                <a:ext uri="{FF2B5EF4-FFF2-40B4-BE49-F238E27FC236}">
                  <a16:creationId xmlns:a16="http://schemas.microsoft.com/office/drawing/2014/main" id="{A2F942EF-460B-41F6-BF90-D5495351C7F0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Qual o primeiro passo antes de carregar um arquivo?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do you have a... question - Skeptical Third World Kid | Make a Meme">
            <a:extLst>
              <a:ext uri="{FF2B5EF4-FFF2-40B4-BE49-F238E27FC236}">
                <a16:creationId xmlns:a16="http://schemas.microsoft.com/office/drawing/2014/main" id="{4941CC1A-955B-4344-8E51-02119184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43" y="1519291"/>
            <a:ext cx="3004887" cy="3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Qual o primeiro passo antes de carregar um arquivo?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D78943-5A39-45FA-9A67-1691B1CC303B}"/>
              </a:ext>
            </a:extLst>
          </p:cNvPr>
          <p:cNvSpPr/>
          <p:nvPr/>
        </p:nvSpPr>
        <p:spPr>
          <a:xfrm>
            <a:off x="4580104" y="2129133"/>
            <a:ext cx="4488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O processo de entender o tipo de dados que você está carregando é tão importante quanto a etapa de carregar os dados em si. Ou seja, antes de você carregar os seus arquivos, busque compreender o que você espera deles.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0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Qual o primeiro passo antes de carregar um arquivo?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D78943-5A39-45FA-9A67-1691B1CC303B}"/>
              </a:ext>
            </a:extLst>
          </p:cNvPr>
          <p:cNvSpPr/>
          <p:nvPr/>
        </p:nvSpPr>
        <p:spPr>
          <a:xfrm>
            <a:off x="4580104" y="2129133"/>
            <a:ext cx="4488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O processo de entender o tipo de dados que você está carregando é tão importante quanto a etapa de carregar os dados em si. Ou seja, antes de você carregar os seus arquivos, busque compreender o que você espera deles.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A patient-specific lower extremity biomechanical analysis of a knee  orthotic during a deep squat movement - ScienceDirect">
            <a:extLst>
              <a:ext uri="{FF2B5EF4-FFF2-40B4-BE49-F238E27FC236}">
                <a16:creationId xmlns:a16="http://schemas.microsoft.com/office/drawing/2014/main" id="{17101BFB-1EE4-4DAC-A29B-795837292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6196" r="1252" b="7474"/>
          <a:stretch/>
        </p:blipFill>
        <p:spPr bwMode="auto">
          <a:xfrm>
            <a:off x="467513" y="1656920"/>
            <a:ext cx="3801979" cy="20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8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Qual o primeiro passo antes de carregar um arquivo?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D78943-5A39-45FA-9A67-1691B1CC303B}"/>
              </a:ext>
            </a:extLst>
          </p:cNvPr>
          <p:cNvSpPr/>
          <p:nvPr/>
        </p:nvSpPr>
        <p:spPr>
          <a:xfrm>
            <a:off x="4580104" y="2129133"/>
            <a:ext cx="4488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O processo de entender o tipo de dados que você está carregando é tão importante quanto a etapa de carregar os dados em si. Ou seja, antes de você carregar os seus arquivos, busque compreender o que você espera deles.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A patient-specific lower extremity biomechanical analysis of a knee  orthotic during a deep squat movement - ScienceDirect">
            <a:extLst>
              <a:ext uri="{FF2B5EF4-FFF2-40B4-BE49-F238E27FC236}">
                <a16:creationId xmlns:a16="http://schemas.microsoft.com/office/drawing/2014/main" id="{17101BFB-1EE4-4DAC-A29B-79583729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8" y="1507371"/>
            <a:ext cx="3959707" cy="24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Quais tipos de arquivos foram recebidos?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D0D4668-ABBF-406F-8930-C882777FC472}"/>
              </a:ext>
            </a:extLst>
          </p:cNvPr>
          <p:cNvSpPr/>
          <p:nvPr/>
        </p:nvSpPr>
        <p:spPr>
          <a:xfrm>
            <a:off x="5280786" y="1809705"/>
            <a:ext cx="3207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endParaRPr lang="pt-BR" sz="20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csv</a:t>
            </a:r>
            <a:endParaRPr lang="pt-BR" sz="20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xlsx</a:t>
            </a:r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 / 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xls</a:t>
            </a:r>
            <a:endParaRPr lang="pt-BR" sz="20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.c3d</a:t>
            </a: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otb</a:t>
            </a:r>
            <a:endParaRPr lang="pt-BR" sz="20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20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pt-BR" sz="20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mdh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Quais funções já existem no matlab?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9946F1-216F-49DB-A6A1-35625F1ED0C8}"/>
              </a:ext>
            </a:extLst>
          </p:cNvPr>
          <p:cNvSpPr/>
          <p:nvPr/>
        </p:nvSpPr>
        <p:spPr>
          <a:xfrm>
            <a:off x="4429304" y="168016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load.m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xlsread.m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</a:rPr>
              <a:t>Csvread.m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warning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algn="ctr"/>
            <a:endParaRPr lang="pt-BR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readmatrix.m</a:t>
            </a:r>
            <a:endParaRPr lang="pt-BR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pt-BR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readtable.m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algn="ctr"/>
            <a:endParaRPr 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968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404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Bree Serif</vt:lpstr>
      <vt:lpstr>Roboto Thin</vt:lpstr>
      <vt:lpstr>Arial</vt:lpstr>
      <vt:lpstr>Roboto Light</vt:lpstr>
      <vt:lpstr>Roboto Black</vt:lpstr>
      <vt:lpstr>WEB PROPOSAL</vt:lpstr>
      <vt:lpstr>Introdução a programação  computacional: MATLAB e Python  </vt:lpstr>
      <vt:lpstr>GITHUB</vt:lpstr>
      <vt:lpstr>OBJETIVO DA AULA</vt:lpstr>
      <vt:lpstr>Qual o primeiro passo antes de carregar um arquivo?</vt:lpstr>
      <vt:lpstr>Qual o primeiro passo antes de carregar um arquivo?</vt:lpstr>
      <vt:lpstr>Qual o primeiro passo antes de carregar um arquivo?</vt:lpstr>
      <vt:lpstr>Qual o primeiro passo antes de carregar um arquivo?</vt:lpstr>
      <vt:lpstr>Quais tipos de arquivos foram recebidos? </vt:lpstr>
      <vt:lpstr>Quais funções já existem no matlab?</vt:lpstr>
      <vt:lpstr>Mas e quando não existe uma função pronta? </vt:lpstr>
      <vt:lpstr>Como otimizar o processo de carregar arquivos? </vt:lpstr>
      <vt:lpstr>Vamos praticar!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computacional  MatLab e Python (?!)</dc:title>
  <dc:creator>Bruno Bedo</dc:creator>
  <cp:lastModifiedBy>Bruno Bedo</cp:lastModifiedBy>
  <cp:revision>43</cp:revision>
  <dcterms:modified xsi:type="dcterms:W3CDTF">2022-02-24T16:26:18Z</dcterms:modified>
</cp:coreProperties>
</file>