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3" r:id="rId4"/>
    <p:sldId id="281" r:id="rId5"/>
    <p:sldId id="259" r:id="rId6"/>
    <p:sldId id="282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uce" panose="020B0604020202020204" charset="0"/>
      <p:regular r:id="rId12"/>
    </p:embeddedFont>
    <p:embeddedFont>
      <p:font typeface="Open Sauce Light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1973223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4494153"/>
            <a:ext cx="7968536" cy="1886759"/>
            <a:chOff x="0" y="784087"/>
            <a:chExt cx="10624714" cy="2515679"/>
          </a:xfrm>
        </p:grpSpPr>
        <p:sp>
          <p:nvSpPr>
            <p:cNvPr id="4" name="AutoShape 4"/>
            <p:cNvSpPr/>
            <p:nvPr/>
          </p:nvSpPr>
          <p:spPr>
            <a:xfrm>
              <a:off x="0" y="3287066"/>
              <a:ext cx="8387064" cy="127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784087"/>
              <a:ext cx="10624714" cy="150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112" dirty="0" err="1">
                  <a:solidFill>
                    <a:srgbClr val="73DFCB"/>
                  </a:solidFill>
                  <a:latin typeface="Open Sauce"/>
                </a:rPr>
                <a:t>Ecossistema</a:t>
              </a:r>
              <a:endParaRPr lang="en-US" sz="8000" spc="112" dirty="0">
                <a:solidFill>
                  <a:srgbClr val="73DFCB"/>
                </a:solidFill>
                <a:latin typeface="Open Sauce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42214" y="9145227"/>
            <a:ext cx="1853491" cy="1292831"/>
            <a:chOff x="0" y="0"/>
            <a:chExt cx="2767145" cy="19301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175225" y="9615830"/>
            <a:ext cx="579764" cy="200566"/>
            <a:chOff x="0" y="0"/>
            <a:chExt cx="1240835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00125"/>
            <a:ext cx="7409875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82">
                <a:solidFill>
                  <a:srgbClr val="FFFFFF"/>
                </a:solidFill>
                <a:latin typeface="Open Sauce"/>
              </a:rPr>
              <a:t>NXT ADVISORS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52535"/>
            <a:ext cx="648519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MÓDULO 1 - </a:t>
            </a:r>
            <a:r>
              <a:rPr lang="en-US" sz="2400" spc="48" dirty="0" err="1">
                <a:solidFill>
                  <a:srgbClr val="FFFFFF"/>
                </a:solidFill>
                <a:latin typeface="Open Sauce Light"/>
              </a:rPr>
              <a:t>Introdução</a:t>
            </a:r>
            <a:r>
              <a:rPr lang="en-US" sz="2400" spc="48" dirty="0">
                <a:solidFill>
                  <a:srgbClr val="FFFFFF"/>
                </a:solidFill>
                <a:latin typeface="Open Sauce Light"/>
              </a:rPr>
              <a:t> à NXT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9426" y="702377"/>
            <a:ext cx="497198" cy="652646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1EE4DED-B3A7-43AF-81E3-824A31923D98}"/>
              </a:ext>
            </a:extLst>
          </p:cNvPr>
          <p:cNvSpPr/>
          <p:nvPr/>
        </p:nvSpPr>
        <p:spPr>
          <a:xfrm>
            <a:off x="12660085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524000" y="3569987"/>
            <a:ext cx="7199421" cy="4257628"/>
            <a:chOff x="-312359" y="47625"/>
            <a:chExt cx="9599228" cy="5676840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2602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Parcerias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  <a:p>
              <a:pPr algn="l">
                <a:lnSpc>
                  <a:spcPts val="5328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Liberdade de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parceria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com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os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melhores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de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cada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área</a:t>
              </a:r>
              <a:endParaRPr lang="en-US" sz="2800" dirty="0">
                <a:solidFill>
                  <a:srgbClr val="FFFFFF"/>
                </a:solidFill>
                <a:latin typeface="Open Sauce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312359" y="3364844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017774" y="1695618"/>
            <a:ext cx="8252453" cy="69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8"/>
              </a:lnSpc>
            </a:pPr>
            <a:r>
              <a:rPr lang="en-US" sz="4800" dirty="0" err="1">
                <a:solidFill>
                  <a:srgbClr val="181C24"/>
                </a:solidFill>
                <a:latin typeface="Open Sauce"/>
              </a:rPr>
              <a:t>Áreas</a:t>
            </a:r>
            <a:r>
              <a:rPr lang="en-US" sz="4800" dirty="0">
                <a:solidFill>
                  <a:srgbClr val="181C24"/>
                </a:solidFill>
                <a:latin typeface="Open Sauce"/>
              </a:rPr>
              <a:t> de </a:t>
            </a:r>
            <a:r>
              <a:rPr lang="en-US" sz="4800" dirty="0" err="1">
                <a:solidFill>
                  <a:srgbClr val="181C24"/>
                </a:solidFill>
                <a:latin typeface="Open Sauce"/>
              </a:rPr>
              <a:t>atuação</a:t>
            </a:r>
            <a:endParaRPr lang="en-US" sz="4800" dirty="0">
              <a:solidFill>
                <a:srgbClr val="181C24"/>
              </a:solidFill>
              <a:latin typeface="Open Sauce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352800" y="6133724"/>
            <a:ext cx="2353465" cy="2636698"/>
            <a:chOff x="0" y="0"/>
            <a:chExt cx="999609" cy="111990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7"/>
          <p:cNvSpPr txBox="1"/>
          <p:nvPr/>
        </p:nvSpPr>
        <p:spPr>
          <a:xfrm>
            <a:off x="3320574" y="7314184"/>
            <a:ext cx="2353465" cy="315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Saúde</a:t>
            </a:r>
            <a:endParaRPr lang="en-US" sz="2000" dirty="0">
              <a:solidFill>
                <a:srgbClr val="181C24"/>
              </a:solidFill>
              <a:latin typeface="Open Sauce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736851" y="2995560"/>
            <a:ext cx="2353465" cy="2636698"/>
            <a:chOff x="0" y="0"/>
            <a:chExt cx="999609" cy="11199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solidFill>
              <a:srgbClr val="73DFCB">
                <a:alpha val="72941"/>
              </a:srgbClr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530417" y="3983404"/>
            <a:ext cx="2554909" cy="661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Independência</a:t>
            </a:r>
            <a:r>
              <a:rPr lang="en-US" sz="2000" dirty="0">
                <a:solidFill>
                  <a:srgbClr val="181C24"/>
                </a:solidFill>
                <a:latin typeface="Open Sauce Light"/>
              </a:rPr>
              <a:t> </a:t>
            </a: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financeira</a:t>
            </a:r>
            <a:endParaRPr lang="en-US" sz="2000" dirty="0">
              <a:solidFill>
                <a:srgbClr val="181C24"/>
              </a:solidFill>
              <a:latin typeface="Open Sauce Ligh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4861723" y="3006861"/>
            <a:ext cx="2353465" cy="2636698"/>
            <a:chOff x="0" y="0"/>
            <a:chExt cx="999609" cy="111990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Box 13"/>
          <p:cNvSpPr txBox="1"/>
          <p:nvPr/>
        </p:nvSpPr>
        <p:spPr>
          <a:xfrm>
            <a:off x="4828056" y="4153276"/>
            <a:ext cx="2353465" cy="315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Perda</a:t>
            </a:r>
            <a:r>
              <a:rPr lang="en-US" sz="2000" dirty="0">
                <a:solidFill>
                  <a:srgbClr val="181C24"/>
                </a:solidFill>
                <a:latin typeface="Open Sauce Light"/>
              </a:rPr>
              <a:t> de </a:t>
            </a: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renda</a:t>
            </a:r>
            <a:endParaRPr lang="en-US" sz="2000" dirty="0">
              <a:solidFill>
                <a:srgbClr val="181C24"/>
              </a:solidFill>
              <a:latin typeface="Open Sauce Light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8000935" y="3006861"/>
            <a:ext cx="2353465" cy="2636698"/>
            <a:chOff x="0" y="0"/>
            <a:chExt cx="999609" cy="11199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solidFill>
              <a:srgbClr val="73DFCB">
                <a:alpha val="72941"/>
              </a:srgbClr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986595" y="3983404"/>
            <a:ext cx="2353465" cy="661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Perenidade</a:t>
            </a:r>
            <a:r>
              <a:rPr lang="en-US" sz="2000" dirty="0">
                <a:solidFill>
                  <a:srgbClr val="181C24"/>
                </a:solidFill>
                <a:latin typeface="Open Sauce Light"/>
              </a:rPr>
              <a:t> </a:t>
            </a: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empresarial</a:t>
            </a:r>
            <a:endParaRPr lang="en-US" sz="2000" dirty="0">
              <a:solidFill>
                <a:srgbClr val="181C24"/>
              </a:solidFill>
              <a:latin typeface="Open Sauce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181C24"/>
                </a:solidFill>
                <a:latin typeface="Open Sauce Light"/>
              </a:rPr>
              <a:t>NXT ADVISORS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6529759" y="-159356"/>
            <a:ext cx="1853491" cy="1292831"/>
            <a:chOff x="0" y="0"/>
            <a:chExt cx="2767145" cy="193011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7166623" y="487060"/>
            <a:ext cx="579764" cy="200566"/>
            <a:chOff x="0" y="0"/>
            <a:chExt cx="1240835" cy="429260"/>
          </a:xfrm>
        </p:grpSpPr>
        <p:sp>
          <p:nvSpPr>
            <p:cNvPr id="29" name="Freeform 29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FA2CF56F-1CF7-4F6F-919B-432EE244AEE4}"/>
              </a:ext>
            </a:extLst>
          </p:cNvPr>
          <p:cNvSpPr/>
          <p:nvPr/>
        </p:nvSpPr>
        <p:spPr>
          <a:xfrm>
            <a:off x="12474813" y="313175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94AE9E32-7623-410C-BCF9-9C44B2960913}"/>
              </a:ext>
            </a:extLst>
          </p:cNvPr>
          <p:cNvGrpSpPr/>
          <p:nvPr/>
        </p:nvGrpSpPr>
        <p:grpSpPr>
          <a:xfrm>
            <a:off x="6477000" y="6159419"/>
            <a:ext cx="2353465" cy="2636698"/>
            <a:chOff x="0" y="0"/>
            <a:chExt cx="999609" cy="111990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1243C98-74D7-455C-ABAE-A836AC548069}"/>
                </a:ext>
              </a:extLst>
            </p:cNvPr>
            <p:cNvSpPr/>
            <p:nvPr/>
          </p:nvSpPr>
          <p:spPr>
            <a:xfrm>
              <a:off x="0" y="0"/>
              <a:ext cx="999609" cy="1119909"/>
            </a:xfrm>
            <a:custGeom>
              <a:avLst/>
              <a:gdLst/>
              <a:ahLst/>
              <a:cxnLst/>
              <a:rect l="l" t="t" r="r" b="b"/>
              <a:pathLst>
                <a:path w="999609" h="1119909">
                  <a:moveTo>
                    <a:pt x="875149" y="1119909"/>
                  </a:moveTo>
                  <a:lnTo>
                    <a:pt x="124460" y="1119909"/>
                  </a:lnTo>
                  <a:cubicBezTo>
                    <a:pt x="55880" y="1119909"/>
                    <a:pt x="0" y="1064029"/>
                    <a:pt x="0" y="995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149" y="0"/>
                  </a:lnTo>
                  <a:cubicBezTo>
                    <a:pt x="943729" y="0"/>
                    <a:pt x="999609" y="55880"/>
                    <a:pt x="999609" y="124460"/>
                  </a:cubicBezTo>
                  <a:lnTo>
                    <a:pt x="999609" y="995449"/>
                  </a:lnTo>
                  <a:cubicBezTo>
                    <a:pt x="999609" y="1064029"/>
                    <a:pt x="943729" y="1119909"/>
                    <a:pt x="875149" y="11199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5" name="TextBox 7">
            <a:extLst>
              <a:ext uri="{FF2B5EF4-FFF2-40B4-BE49-F238E27FC236}">
                <a16:creationId xmlns:a16="http://schemas.microsoft.com/office/drawing/2014/main" id="{AC4BF13D-96D7-4EE7-AF2D-E252CD7584C7}"/>
              </a:ext>
            </a:extLst>
          </p:cNvPr>
          <p:cNvSpPr txBox="1"/>
          <p:nvPr/>
        </p:nvSpPr>
        <p:spPr>
          <a:xfrm>
            <a:off x="6509226" y="7314185"/>
            <a:ext cx="2353465" cy="315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dirty="0" err="1">
                <a:solidFill>
                  <a:srgbClr val="181C24"/>
                </a:solidFill>
                <a:latin typeface="Open Sauce Light"/>
              </a:rPr>
              <a:t>Sucessão</a:t>
            </a:r>
            <a:r>
              <a:rPr lang="en-US" sz="2000" dirty="0">
                <a:solidFill>
                  <a:srgbClr val="181C24"/>
                </a:solidFill>
                <a:latin typeface="Open Sauce Light"/>
              </a:rPr>
              <a:t> familiar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39219" y="3569987"/>
            <a:ext cx="6984202" cy="3519062"/>
            <a:chOff x="-25400" y="47625"/>
            <a:chExt cx="9312269" cy="4692085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1695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Especialistas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internos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  <a:p>
              <a:pPr algn="l">
                <a:lnSpc>
                  <a:spcPts val="5328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Heads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25400" y="2380089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9AD4998E-F75D-49EF-811E-D4ECD1DF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655922" y="9169981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r="13419"/>
          <a:stretch>
            <a:fillRect/>
          </a:stretch>
        </p:blipFill>
        <p:spPr>
          <a:xfrm>
            <a:off x="12301708" y="-246591"/>
            <a:ext cx="6222365" cy="1078018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1179407" y="9615830"/>
            <a:ext cx="579764" cy="200566"/>
            <a:chOff x="0" y="0"/>
            <a:chExt cx="1240835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85469" y="702377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EE4D05E2-3373-4492-87B9-754108948D4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8A4E7459-F87A-40A1-A1AB-EA0EC2D6081C}"/>
              </a:ext>
            </a:extLst>
          </p:cNvPr>
          <p:cNvGrpSpPr/>
          <p:nvPr/>
        </p:nvGrpSpPr>
        <p:grpSpPr>
          <a:xfrm>
            <a:off x="1739219" y="3569987"/>
            <a:ext cx="6984202" cy="3644791"/>
            <a:chOff x="-25400" y="47625"/>
            <a:chExt cx="9312269" cy="4859723"/>
          </a:xfrm>
        </p:grpSpPr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A6A90302-979D-442C-964C-E40102DA0AFA}"/>
                </a:ext>
              </a:extLst>
            </p:cNvPr>
            <p:cNvSpPr txBox="1"/>
            <p:nvPr/>
          </p:nvSpPr>
          <p:spPr>
            <a:xfrm>
              <a:off x="0" y="47625"/>
              <a:ext cx="9286869" cy="1695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Comitês</a:t>
              </a: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 de </a:t>
              </a:r>
              <a:r>
                <a:rPr lang="en-US" sz="4800" dirty="0" err="1">
                  <a:solidFill>
                    <a:srgbClr val="FFFFFF"/>
                  </a:solidFill>
                  <a:latin typeface="Open Sauce"/>
                </a:rPr>
                <a:t>solução</a:t>
              </a:r>
              <a:endParaRPr lang="en-US" sz="4800" dirty="0">
                <a:solidFill>
                  <a:srgbClr val="FFFFFF"/>
                </a:solidFill>
                <a:latin typeface="Open Sauce"/>
              </a:endParaRPr>
            </a:p>
            <a:p>
              <a:pPr algn="l">
                <a:lnSpc>
                  <a:spcPts val="5328"/>
                </a:lnSpc>
              </a:pP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Especialistas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com </a:t>
              </a:r>
              <a:r>
                <a:rPr lang="en-US" sz="2800" dirty="0" err="1">
                  <a:solidFill>
                    <a:srgbClr val="FFFFFF"/>
                  </a:solidFill>
                  <a:latin typeface="Open Sauce"/>
                </a:rPr>
                <a:t>visão</a:t>
              </a: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 global</a:t>
              </a: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72F6BA45-6F61-4FE9-AEE9-D0BC773807F4}"/>
                </a:ext>
              </a:extLst>
            </p:cNvPr>
            <p:cNvSpPr txBox="1"/>
            <p:nvPr/>
          </p:nvSpPr>
          <p:spPr>
            <a:xfrm>
              <a:off x="-25400" y="2547727"/>
              <a:ext cx="9312269" cy="2359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LISTAR MOTIVOS AQUI (OPCIONAL), SE NÃO EXCLUIR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2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MOTIVO 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751743B2-F8DA-4B4C-9012-CD0E5DD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516237"/>
            <a:ext cx="15679866" cy="8819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647072" y="9258300"/>
            <a:ext cx="1853491" cy="1292831"/>
            <a:chOff x="0" y="0"/>
            <a:chExt cx="2767145" cy="19301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7145" cy="1930116"/>
            </a:xfrm>
            <a:custGeom>
              <a:avLst/>
              <a:gdLst/>
              <a:ahLst/>
              <a:cxnLst/>
              <a:rect l="l" t="t" r="r" b="b"/>
              <a:pathLst>
                <a:path w="2767145" h="1930116">
                  <a:moveTo>
                    <a:pt x="2642685" y="1930115"/>
                  </a:moveTo>
                  <a:lnTo>
                    <a:pt x="124460" y="1930115"/>
                  </a:lnTo>
                  <a:cubicBezTo>
                    <a:pt x="55880" y="1930115"/>
                    <a:pt x="0" y="1874235"/>
                    <a:pt x="0" y="18056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42685" y="0"/>
                  </a:lnTo>
                  <a:cubicBezTo>
                    <a:pt x="2711265" y="0"/>
                    <a:pt x="2767145" y="55880"/>
                    <a:pt x="2767145" y="124460"/>
                  </a:cubicBezTo>
                  <a:lnTo>
                    <a:pt x="2767145" y="1805655"/>
                  </a:lnTo>
                  <a:cubicBezTo>
                    <a:pt x="2767145" y="1874236"/>
                    <a:pt x="2711265" y="1930116"/>
                    <a:pt x="2642685" y="1930116"/>
                  </a:cubicBezTo>
                  <a:close/>
                </a:path>
              </a:pathLst>
            </a:custGeom>
            <a:solidFill>
              <a:srgbClr val="73DFCB">
                <a:alpha val="96862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170558" y="9704149"/>
            <a:ext cx="579764" cy="200566"/>
            <a:chOff x="0" y="0"/>
            <a:chExt cx="1240835" cy="42926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1240835" cy="434340"/>
            </a:xfrm>
            <a:custGeom>
              <a:avLst/>
              <a:gdLst/>
              <a:ahLst/>
              <a:cxnLst/>
              <a:rect l="l" t="t" r="r" b="b"/>
              <a:pathLst>
                <a:path w="1240835" h="434340">
                  <a:moveTo>
                    <a:pt x="1223055" y="187960"/>
                  </a:moveTo>
                  <a:lnTo>
                    <a:pt x="961435" y="11430"/>
                  </a:lnTo>
                  <a:cubicBezTo>
                    <a:pt x="943655" y="0"/>
                    <a:pt x="920795" y="3810"/>
                    <a:pt x="908095" y="21590"/>
                  </a:cubicBezTo>
                  <a:cubicBezTo>
                    <a:pt x="896665" y="39370"/>
                    <a:pt x="900475" y="62230"/>
                    <a:pt x="918255" y="74930"/>
                  </a:cubicBezTo>
                  <a:lnTo>
                    <a:pt x="107700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77005" y="257810"/>
                  </a:lnTo>
                  <a:lnTo>
                    <a:pt x="918255" y="364490"/>
                  </a:lnTo>
                  <a:cubicBezTo>
                    <a:pt x="900475" y="375920"/>
                    <a:pt x="896665" y="400050"/>
                    <a:pt x="908095" y="417830"/>
                  </a:cubicBezTo>
                  <a:cubicBezTo>
                    <a:pt x="915715" y="429260"/>
                    <a:pt x="927145" y="434340"/>
                    <a:pt x="939845" y="434340"/>
                  </a:cubicBezTo>
                  <a:cubicBezTo>
                    <a:pt x="947465" y="434340"/>
                    <a:pt x="955085" y="431800"/>
                    <a:pt x="961435" y="427990"/>
                  </a:cubicBezTo>
                  <a:lnTo>
                    <a:pt x="1224325" y="251460"/>
                  </a:lnTo>
                  <a:cubicBezTo>
                    <a:pt x="1234485" y="243840"/>
                    <a:pt x="1240835" y="232410"/>
                    <a:pt x="1240835" y="219710"/>
                  </a:cubicBezTo>
                  <a:cubicBezTo>
                    <a:pt x="1240835" y="207010"/>
                    <a:pt x="1234485" y="195580"/>
                    <a:pt x="1223055" y="187960"/>
                  </a:cubicBezTo>
                  <a:close/>
                </a:path>
              </a:pathLst>
            </a:custGeom>
            <a:solidFill>
              <a:srgbClr val="181C2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140748" y="2989581"/>
            <a:ext cx="6984202" cy="2743824"/>
            <a:chOff x="-25400" y="47625"/>
            <a:chExt cx="9312269" cy="3658433"/>
          </a:xfrm>
        </p:grpSpPr>
        <p:sp>
          <p:nvSpPr>
            <p:cNvPr id="8" name="TextBox 8"/>
            <p:cNvSpPr txBox="1"/>
            <p:nvPr/>
          </p:nvSpPr>
          <p:spPr>
            <a:xfrm>
              <a:off x="0" y="47625"/>
              <a:ext cx="9286869" cy="90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28"/>
                </a:lnSpc>
              </a:pPr>
              <a:r>
                <a:rPr lang="en-US" sz="4800" dirty="0">
                  <a:solidFill>
                    <a:srgbClr val="FFFFFF"/>
                  </a:solidFill>
                  <a:latin typeface="Open Sauce"/>
                </a:rPr>
                <a:t>Financial Advisor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25400" y="1739707"/>
              <a:ext cx="9312269" cy="1966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PROSPECÇÃO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CONVERSÃO</a:t>
              </a: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endParaRPr lang="en-US" sz="2100" dirty="0">
                <a:solidFill>
                  <a:srgbClr val="73DFCB"/>
                </a:solidFill>
                <a:latin typeface="Open Sauce"/>
              </a:endParaRPr>
            </a:p>
            <a:p>
              <a:pPr marL="342900" indent="-342900" algn="l">
                <a:lnSpc>
                  <a:spcPts val="2268"/>
                </a:lnSpc>
                <a:buFont typeface="Arial" panose="020B0604020202020204" pitchFamily="34" charset="0"/>
                <a:buChar char="•"/>
              </a:pPr>
              <a:r>
                <a:rPr lang="en-US" sz="2100" dirty="0">
                  <a:solidFill>
                    <a:srgbClr val="73DFCB"/>
                  </a:solidFill>
                  <a:latin typeface="Open Sauce"/>
                </a:rPr>
                <a:t>MANUTENÇÃO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56645" y="9545172"/>
            <a:ext cx="557025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uce Light"/>
              </a:rPr>
              <a:t>NXT ADVISORS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0683" y="2881622"/>
            <a:ext cx="497198" cy="652646"/>
          </a:xfrm>
          <a:prstGeom prst="rect">
            <a:avLst/>
          </a:prstGeom>
        </p:spPr>
      </p:pic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B1E5B04E-D861-4607-95B3-F9C949430FCD}"/>
              </a:ext>
            </a:extLst>
          </p:cNvPr>
          <p:cNvSpPr/>
          <p:nvPr/>
        </p:nvSpPr>
        <p:spPr>
          <a:xfrm>
            <a:off x="12573000" y="302262"/>
            <a:ext cx="5418783" cy="53746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94</Words>
  <Application>Microsoft Office PowerPoint</Application>
  <PresentationFormat>Personalizar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Open Sauce</vt:lpstr>
      <vt:lpstr>Arial</vt:lpstr>
      <vt:lpstr>Calibri</vt:lpstr>
      <vt:lpstr>Open Sauce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Gray and Turquoise Minimalist Professional Brand Guidelines Presentation</dc:title>
  <dc:creator>BRUNO</dc:creator>
  <cp:lastModifiedBy>Bruno Bernal</cp:lastModifiedBy>
  <cp:revision>10</cp:revision>
  <dcterms:created xsi:type="dcterms:W3CDTF">2006-08-16T00:00:00Z</dcterms:created>
  <dcterms:modified xsi:type="dcterms:W3CDTF">2020-11-03T15:40:23Z</dcterms:modified>
  <dc:identifier>DAEL0dAOHAY</dc:identifier>
</cp:coreProperties>
</file>